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700" r:id="rId2"/>
    <p:sldMasterId id="2147483688" r:id="rId3"/>
  </p:sldMasterIdLst>
  <p:notesMasterIdLst>
    <p:notesMasterId r:id="rId23"/>
  </p:notesMasterIdLst>
  <p:handoutMasterIdLst>
    <p:handoutMasterId r:id="rId24"/>
  </p:handoutMasterIdLst>
  <p:sldIdLst>
    <p:sldId id="371" r:id="rId4"/>
    <p:sldId id="335" r:id="rId5"/>
    <p:sldId id="322" r:id="rId6"/>
    <p:sldId id="321" r:id="rId7"/>
    <p:sldId id="376" r:id="rId8"/>
    <p:sldId id="302" r:id="rId9"/>
    <p:sldId id="383" r:id="rId10"/>
    <p:sldId id="385" r:id="rId11"/>
    <p:sldId id="386" r:id="rId12"/>
    <p:sldId id="374" r:id="rId13"/>
    <p:sldId id="380" r:id="rId14"/>
    <p:sldId id="381" r:id="rId15"/>
    <p:sldId id="382" r:id="rId16"/>
    <p:sldId id="390" r:id="rId17"/>
    <p:sldId id="387" r:id="rId18"/>
    <p:sldId id="389" r:id="rId19"/>
    <p:sldId id="388" r:id="rId20"/>
    <p:sldId id="375" r:id="rId21"/>
    <p:sldId id="372" r:id="rId22"/>
  </p:sldIdLst>
  <p:sldSz cx="9144000" cy="6858000" type="screen4x3"/>
  <p:notesSz cx="6834188" cy="997902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FB0"/>
    <a:srgbClr val="2D0000"/>
    <a:srgbClr val="10627A"/>
    <a:srgbClr val="00A09F"/>
    <a:srgbClr val="000000"/>
    <a:srgbClr val="D84939"/>
    <a:srgbClr val="00918E"/>
    <a:srgbClr val="3BAAAC"/>
    <a:srgbClr val="008DA4"/>
    <a:srgbClr val="D34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718" autoAdjust="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256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48" y="-90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4700F1FB-2967-A545-8940-E06BE282FA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063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44840314-1749-0C42-94EF-E2B6910CF2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135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 smtClean="0"/>
              <a:t>MA: Einstieg</a:t>
            </a:r>
            <a:r>
              <a:rPr lang="de-AT" sz="1600" dirty="0"/>
              <a:t>:</a:t>
            </a:r>
            <a:endParaRPr lang="de-A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ABZ*AUSTRIA 25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Entstehung </a:t>
            </a:r>
            <a:r>
              <a:rPr lang="de-AT" sz="1600" dirty="0" err="1" smtClean="0"/>
              <a:t>KeCK</a:t>
            </a:r>
            <a:r>
              <a:rPr lang="de-AT" sz="1600" dirty="0"/>
              <a:t> </a:t>
            </a:r>
            <a:r>
              <a:rPr lang="de-AT" sz="1600" dirty="0" smtClean="0"/>
              <a:t>im ABZ*AUSTRIA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Warum </a:t>
            </a:r>
            <a:r>
              <a:rPr lang="de-AT" sz="1600" dirty="0" err="1" smtClean="0"/>
              <a:t>KeCK</a:t>
            </a:r>
            <a:r>
              <a:rPr lang="de-AT" sz="1600" dirty="0" smtClean="0"/>
              <a:t> zur Armutsbekämpfung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0314-1749-0C42-94EF-E2B6910CF2A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31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 smtClean="0"/>
              <a:t>DF: Wie wird das im Burgenland umgesetzt? </a:t>
            </a:r>
            <a:r>
              <a:rPr lang="de-AT" sz="1600" b="1" dirty="0" smtClean="0"/>
              <a:t>MOBIL – niederschwellig</a:t>
            </a:r>
            <a:r>
              <a:rPr lang="de-AT" sz="1600" dirty="0" smtClean="0"/>
              <a:t>, </a:t>
            </a:r>
            <a:r>
              <a:rPr lang="de-AT" sz="1600" b="1" dirty="0" smtClean="0"/>
              <a:t>vor Ort</a:t>
            </a:r>
            <a:r>
              <a:rPr lang="de-AT" sz="1600" dirty="0" smtClean="0"/>
              <a:t>. Die Zielgruppe wird wirklich  dort abgeholt</a:t>
            </a:r>
            <a:r>
              <a:rPr lang="de-AT" sz="1600" baseline="0" dirty="0" smtClean="0"/>
              <a:t> wo sie „steht“.</a:t>
            </a:r>
          </a:p>
          <a:p>
            <a:endParaRPr lang="de-AT" sz="1600" baseline="0" dirty="0" smtClean="0"/>
          </a:p>
          <a:p>
            <a:r>
              <a:rPr lang="de-AT" sz="1600" b="1" dirty="0"/>
              <a:t>Roadshows</a:t>
            </a:r>
            <a:r>
              <a:rPr lang="de-AT" sz="1600" dirty="0"/>
              <a:t>(wir fahren von Gemeinde zu Gemeinde um </a:t>
            </a:r>
            <a:r>
              <a:rPr lang="de-AT" sz="1600" b="1" dirty="0"/>
              <a:t>Infomaterialien</a:t>
            </a:r>
            <a:r>
              <a:rPr lang="de-AT" sz="1600" dirty="0"/>
              <a:t> zu verteilen, Gespräche zu führen, um </a:t>
            </a:r>
            <a:r>
              <a:rPr lang="de-AT" sz="1600" b="1" dirty="0"/>
              <a:t>passende Veranstaltungen </a:t>
            </a:r>
            <a:r>
              <a:rPr lang="de-AT" sz="1600" dirty="0"/>
              <a:t>zu finden, </a:t>
            </a:r>
            <a:r>
              <a:rPr lang="de-AT" sz="1600" b="1" dirty="0" smtClean="0"/>
              <a:t>Mund zu Mundpropaganda</a:t>
            </a:r>
            <a:r>
              <a:rPr lang="de-AT" sz="1600" dirty="0"/>
              <a:t>, Kontakte für </a:t>
            </a:r>
            <a:r>
              <a:rPr lang="de-AT" sz="1600" dirty="0" smtClean="0"/>
              <a:t>Raume, Beispiel </a:t>
            </a:r>
            <a:r>
              <a:rPr lang="de-AT" sz="1600" dirty="0" err="1" smtClean="0"/>
              <a:t>Sigless</a:t>
            </a:r>
            <a:r>
              <a:rPr lang="de-AT" sz="1600" dirty="0" smtClean="0"/>
              <a:t> Gemeinderätin) – nicht nur Infos per Post</a:t>
            </a:r>
          </a:p>
          <a:p>
            <a:r>
              <a:rPr lang="de-AT" sz="1600" dirty="0" smtClean="0"/>
              <a:t>Kooperation mit Gemeinden was </a:t>
            </a:r>
            <a:r>
              <a:rPr lang="de-AT" sz="1600" b="1" dirty="0" smtClean="0"/>
              <a:t>Gemeindezeitungen</a:t>
            </a:r>
            <a:r>
              <a:rPr lang="de-AT" sz="1600" dirty="0" smtClean="0"/>
              <a:t> betrifft.</a:t>
            </a:r>
            <a:endParaRPr lang="de-AT" sz="1600" dirty="0"/>
          </a:p>
          <a:p>
            <a:r>
              <a:rPr lang="de-AT" sz="1600" baseline="0" dirty="0" smtClean="0"/>
              <a:t> 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0314-1749-0C42-94EF-E2B6910CF2A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3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0907D3-2180-7145-B5E3-203222B6185A}" type="slidenum">
              <a:rPr lang="de-DE" sz="1200" baseline="0"/>
              <a:pPr/>
              <a:t>11</a:t>
            </a:fld>
            <a:endParaRPr lang="de-DE" sz="1200" baseline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DF: </a:t>
            </a:r>
            <a:r>
              <a:rPr lang="de-DE" sz="1600" b="1" dirty="0" smtClean="0">
                <a:ea typeface="ＭＳ Ｐゴシック" charset="0"/>
              </a:rPr>
              <a:t>Stände</a:t>
            </a:r>
            <a:r>
              <a:rPr lang="de-DE" sz="1600" dirty="0" smtClean="0">
                <a:ea typeface="ＭＳ Ｐゴシック" charset="0"/>
              </a:rPr>
              <a:t> Wo hat</a:t>
            </a:r>
            <a:r>
              <a:rPr lang="de-DE" sz="1600" baseline="0" dirty="0" smtClean="0">
                <a:ea typeface="ＭＳ Ｐゴシック" charset="0"/>
              </a:rPr>
              <a:t> es sich als effektiv erwiesen? Welche Veranstaltungen?</a:t>
            </a:r>
          </a:p>
          <a:p>
            <a:pPr eaLnBrk="1" hangingPunct="1"/>
            <a:r>
              <a:rPr lang="de-AT" sz="1600" dirty="0">
                <a:ea typeface="ＭＳ Ｐゴシック" charset="0"/>
              </a:rPr>
              <a:t>Die </a:t>
            </a:r>
            <a:r>
              <a:rPr lang="de-AT" sz="1600" b="1" dirty="0">
                <a:ea typeface="ＭＳ Ｐゴシック" charset="0"/>
              </a:rPr>
              <a:t>Erfahrungen aus vorangegangenen mobilen Projekten </a:t>
            </a:r>
            <a:r>
              <a:rPr lang="de-AT" sz="1600" dirty="0">
                <a:ea typeface="ＭＳ Ｐゴシック" charset="0"/>
              </a:rPr>
              <a:t>kommen uns dabei sehr zu Gute – </a:t>
            </a:r>
            <a:endParaRPr lang="de-AT" sz="1600" dirty="0" smtClean="0">
              <a:ea typeface="ＭＳ Ｐゴシック" charset="0"/>
            </a:endParaRP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keine </a:t>
            </a:r>
            <a:r>
              <a:rPr lang="de-AT" sz="1600" dirty="0">
                <a:ea typeface="ＭＳ Ｐゴシック" charset="0"/>
              </a:rPr>
              <a:t>Feste wo schwerpunktmäßig gegessen und Getrunken wird, </a:t>
            </a:r>
            <a:endParaRPr lang="de-AT" sz="1600" dirty="0" smtClean="0">
              <a:ea typeface="ＭＳ Ｐゴシック" charset="0"/>
            </a:endParaRP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eher </a:t>
            </a:r>
            <a:r>
              <a:rPr lang="de-AT" sz="1600" dirty="0">
                <a:ea typeface="ＭＳ Ｐゴシック" charset="0"/>
              </a:rPr>
              <a:t>Veranstaltungen und Orte, die von Frauen alleine oder nur mit Kindern besucht werden</a:t>
            </a:r>
            <a:r>
              <a:rPr lang="de-AT" sz="1600" dirty="0" smtClean="0">
                <a:ea typeface="ＭＳ Ｐゴシック" charset="0"/>
              </a:rPr>
              <a:t>,</a:t>
            </a: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 Weihnachtmärkte, </a:t>
            </a:r>
            <a:r>
              <a:rPr lang="de-AT" sz="1600" dirty="0">
                <a:ea typeface="ＭＳ Ｐゴシック" charset="0"/>
              </a:rPr>
              <a:t>Einkaufscenter usw</a:t>
            </a:r>
            <a:r>
              <a:rPr lang="de-AT" sz="1600" dirty="0" smtClean="0">
                <a:ea typeface="ＭＳ Ｐゴシック" charset="0"/>
              </a:rPr>
              <a:t>.</a:t>
            </a: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 </a:t>
            </a:r>
            <a:r>
              <a:rPr lang="de-AT" sz="1600" dirty="0">
                <a:ea typeface="ＭＳ Ｐゴシック" charset="0"/>
              </a:rPr>
              <a:t>Es gibt auch </a:t>
            </a:r>
            <a:r>
              <a:rPr lang="de-AT" sz="1600" b="1" dirty="0">
                <a:ea typeface="ＭＳ Ｐゴシック" charset="0"/>
              </a:rPr>
              <a:t>Kurzstände</a:t>
            </a:r>
            <a:r>
              <a:rPr lang="de-AT" sz="1600" dirty="0">
                <a:ea typeface="ＭＳ Ｐゴシック" charset="0"/>
              </a:rPr>
              <a:t> in der Früh oder Mittags </a:t>
            </a:r>
            <a:r>
              <a:rPr lang="de-AT" sz="1600" b="1" dirty="0">
                <a:ea typeface="ＭＳ Ｐゴシック" charset="0"/>
              </a:rPr>
              <a:t>vor Volksschulen oder Kindergärten</a:t>
            </a:r>
            <a:endParaRPr lang="de-DE" sz="1600" b="1" baseline="0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0907D3-2180-7145-B5E3-203222B6185A}" type="slidenum">
              <a:rPr lang="de-DE" sz="1200" baseline="0"/>
              <a:pPr/>
              <a:t>12</a:t>
            </a:fld>
            <a:endParaRPr lang="de-DE" sz="1200" baseline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DF: </a:t>
            </a:r>
            <a:r>
              <a:rPr lang="de-DE" sz="1600" b="1" dirty="0" smtClean="0">
                <a:ea typeface="ＭＳ Ｐゴシック" charset="0"/>
              </a:rPr>
              <a:t>Ständen direkt in Gemeinden</a:t>
            </a:r>
            <a:r>
              <a:rPr lang="de-DE" sz="1600" dirty="0" smtClean="0">
                <a:ea typeface="ＭＳ Ｐゴシック" charset="0"/>
              </a:rPr>
              <a:t> – die im Voraus angekündigt werden</a:t>
            </a:r>
          </a:p>
          <a:p>
            <a:pPr eaLnBrk="1" hangingPunct="1"/>
            <a:r>
              <a:rPr lang="de-AT" sz="1600" dirty="0">
                <a:ea typeface="ＭＳ Ｐゴシック" charset="0"/>
              </a:rPr>
              <a:t>Kooperation mit Gemeinden was Gemeindezeitungen </a:t>
            </a:r>
            <a:r>
              <a:rPr lang="de-AT" sz="1600" dirty="0" smtClean="0">
                <a:ea typeface="ＭＳ Ｐゴシック" charset="0"/>
              </a:rPr>
              <a:t>betrifft sehr gut. </a:t>
            </a:r>
            <a:r>
              <a:rPr lang="de-AT" sz="1600" b="1" dirty="0" smtClean="0">
                <a:ea typeface="ＭＳ Ｐゴシック" charset="0"/>
              </a:rPr>
              <a:t>Inserat in der Gemeindezeitung </a:t>
            </a:r>
            <a:r>
              <a:rPr lang="de-AT" sz="1600" dirty="0" smtClean="0">
                <a:ea typeface="ＭＳ Ｐゴシック" charset="0"/>
              </a:rPr>
              <a:t>ist ein </a:t>
            </a:r>
            <a:r>
              <a:rPr lang="de-AT" sz="1600" b="1" dirty="0" smtClean="0">
                <a:ea typeface="ＭＳ Ｐゴシック" charset="0"/>
              </a:rPr>
              <a:t>Vertrauensvorsprung.</a:t>
            </a:r>
            <a:r>
              <a:rPr lang="de-AT" sz="1600" dirty="0" smtClean="0">
                <a:ea typeface="ＭＳ Ｐゴシック" charset="0"/>
              </a:rPr>
              <a:t> Viele Gemeinden lassen gewinnorientierte Unternehmen nicht inserieren. </a:t>
            </a:r>
            <a:endParaRPr lang="de-AT" sz="1600" dirty="0">
              <a:ea typeface="ＭＳ Ｐゴシック" charset="0"/>
            </a:endParaRPr>
          </a:p>
          <a:p>
            <a:pPr eaLnBrk="1" hangingPunct="1"/>
            <a:r>
              <a:rPr lang="de-AT" sz="1600" dirty="0">
                <a:ea typeface="ＭＳ Ｐゴシック" charset="0"/>
              </a:rPr>
              <a:t> </a:t>
            </a:r>
            <a:endParaRPr lang="de-DE" sz="1600" dirty="0">
              <a:ea typeface="ＭＳ Ｐゴシック" charset="0"/>
            </a:endParaRPr>
          </a:p>
          <a:p>
            <a:pPr eaLnBrk="1" hangingPunct="1"/>
            <a:r>
              <a:rPr lang="de-DE" sz="1600" dirty="0" smtClean="0">
                <a:ea typeface="ＭＳ Ｐゴシック" charset="0"/>
              </a:rPr>
              <a:t>Viele </a:t>
            </a:r>
            <a:r>
              <a:rPr lang="de-DE" sz="1600" dirty="0" err="1" smtClean="0">
                <a:ea typeface="ＭＳ Ｐゴシック" charset="0"/>
              </a:rPr>
              <a:t>Multiplikatorinnen</a:t>
            </a:r>
            <a:r>
              <a:rPr lang="de-DE" sz="1600" dirty="0" smtClean="0">
                <a:ea typeface="ＭＳ Ｐゴシック" charset="0"/>
              </a:rPr>
              <a:t> kommen zu den Ständen- und auch </a:t>
            </a:r>
            <a:r>
              <a:rPr lang="de-DE" sz="1600" dirty="0" err="1" smtClean="0">
                <a:ea typeface="ＭＳ Ｐゴシック" charset="0"/>
              </a:rPr>
              <a:t>Pensionistinnen</a:t>
            </a:r>
            <a:r>
              <a:rPr lang="de-DE" sz="1600" dirty="0" smtClean="0">
                <a:ea typeface="ＭＳ Ｐゴシック" charset="0"/>
              </a:rPr>
              <a:t>. </a:t>
            </a:r>
            <a:endParaRPr lang="de-AT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0907D3-2180-7145-B5E3-203222B6185A}" type="slidenum">
              <a:rPr lang="de-DE" sz="1200" baseline="0"/>
              <a:pPr/>
              <a:t>13</a:t>
            </a:fld>
            <a:endParaRPr lang="de-DE" sz="1200" baseline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DF: Wir bieten direkt </a:t>
            </a:r>
            <a:r>
              <a:rPr lang="de-DE" sz="1600" b="1" dirty="0" smtClean="0">
                <a:ea typeface="ＭＳ Ｐゴシック" charset="0"/>
              </a:rPr>
              <a:t>Beratung vor Ort </a:t>
            </a:r>
            <a:r>
              <a:rPr lang="de-DE" sz="1600" dirty="0" smtClean="0">
                <a:ea typeface="ＭＳ Ｐゴシック" charset="0"/>
              </a:rPr>
              <a:t>an. Nicht nur im Rahmen von Ständen(und im Freien) sondern auch nach Vereinbarung in Räumen die von Gemeinden zur Verfügung gestellt werden, in </a:t>
            </a:r>
            <a:r>
              <a:rPr lang="de-DE" sz="1600" dirty="0" err="1" smtClean="0">
                <a:ea typeface="ＭＳ Ｐゴシック" charset="0"/>
              </a:rPr>
              <a:t>Cafes</a:t>
            </a:r>
            <a:r>
              <a:rPr lang="de-DE" sz="1600" dirty="0" smtClean="0">
                <a:ea typeface="ＭＳ Ｐゴシック" charset="0"/>
              </a:rPr>
              <a:t> oder auch am Projektstandort.</a:t>
            </a:r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 smtClean="0"/>
              <a:t>DF:</a:t>
            </a:r>
            <a:r>
              <a:rPr lang="de-AT" sz="1600" baseline="0" dirty="0" smtClean="0"/>
              <a:t> </a:t>
            </a:r>
            <a:r>
              <a:rPr lang="de-AT" sz="1600" dirty="0" smtClean="0"/>
              <a:t>Wir bieten </a:t>
            </a:r>
            <a:r>
              <a:rPr lang="de-AT" sz="1600" b="1" dirty="0" smtClean="0"/>
              <a:t>Workshops </a:t>
            </a:r>
            <a:r>
              <a:rPr lang="de-AT" sz="1600" dirty="0" smtClean="0"/>
              <a:t>an, um die Möglichkeit zu geben </a:t>
            </a:r>
            <a:r>
              <a:rPr lang="de-AT" sz="1600" b="1" dirty="0" smtClean="0"/>
              <a:t>Weiterbildung auszuprobieren </a:t>
            </a:r>
            <a:r>
              <a:rPr lang="de-AT" sz="1600" dirty="0" smtClean="0"/>
              <a:t>und auch die </a:t>
            </a:r>
            <a:r>
              <a:rPr lang="de-AT" sz="1600" b="1" dirty="0" smtClean="0"/>
              <a:t>Erfahrung</a:t>
            </a:r>
            <a:r>
              <a:rPr lang="de-AT" sz="1600" dirty="0" smtClean="0"/>
              <a:t> zu machen, dass </a:t>
            </a:r>
            <a:r>
              <a:rPr lang="de-AT" sz="1600" b="1" dirty="0" smtClean="0"/>
              <a:t>Erwachsenenbildung </a:t>
            </a:r>
            <a:r>
              <a:rPr lang="de-AT" sz="1600" dirty="0" smtClean="0"/>
              <a:t>wenig bis gar </a:t>
            </a:r>
            <a:r>
              <a:rPr lang="de-AT" sz="1600" b="1" dirty="0" smtClean="0"/>
              <a:t>nichts mit Schulerfahrungen </a:t>
            </a:r>
            <a:r>
              <a:rPr lang="de-AT" sz="1600" dirty="0" smtClean="0"/>
              <a:t>zu tun hat. </a:t>
            </a:r>
          </a:p>
          <a:p>
            <a:r>
              <a:rPr lang="de-AT" sz="1600" b="1" baseline="0" dirty="0" smtClean="0"/>
              <a:t>Basismodul</a:t>
            </a:r>
            <a:r>
              <a:rPr lang="de-AT" sz="1600" baseline="0" dirty="0" smtClean="0"/>
              <a:t>: </a:t>
            </a:r>
          </a:p>
          <a:p>
            <a:r>
              <a:rPr lang="de-AT" sz="1600" baseline="0" dirty="0" err="1" smtClean="0"/>
              <a:t>LernenLernen</a:t>
            </a:r>
            <a:r>
              <a:rPr lang="de-AT" sz="1600" baseline="0" dirty="0" smtClean="0"/>
              <a:t> on und offline,</a:t>
            </a:r>
          </a:p>
          <a:p>
            <a:r>
              <a:rPr lang="de-AT" sz="1600" baseline="0" dirty="0" smtClean="0"/>
              <a:t> </a:t>
            </a:r>
            <a:r>
              <a:rPr lang="de-AT" sz="1600" b="1" baseline="0" dirty="0" smtClean="0"/>
              <a:t>Aufbaumodule, </a:t>
            </a:r>
            <a:r>
              <a:rPr lang="de-AT" sz="1600" baseline="0" dirty="0" smtClean="0"/>
              <a:t>Maßgeschneiderte Themen, </a:t>
            </a:r>
          </a:p>
          <a:p>
            <a:r>
              <a:rPr lang="de-AT" sz="1600" baseline="0" dirty="0" smtClean="0"/>
              <a:t>vor Ort, </a:t>
            </a:r>
          </a:p>
          <a:p>
            <a:r>
              <a:rPr lang="de-AT" sz="1600" baseline="0" dirty="0" smtClean="0"/>
              <a:t>ab 3 Personen,</a:t>
            </a:r>
          </a:p>
          <a:p>
            <a:r>
              <a:rPr lang="de-AT" sz="1600" baseline="0" dirty="0" smtClean="0"/>
              <a:t> „ESF- Publizität mobil“;)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0314-1749-0C42-94EF-E2B6910CF2A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36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282702-21B2-F848-88FD-A3440B3D6781}" type="slidenum">
              <a:rPr lang="de-DE" sz="1200" baseline="0"/>
              <a:pPr/>
              <a:t>15</a:t>
            </a:fld>
            <a:endParaRPr lang="de-DE" sz="1200" baseline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AT" sz="1600" dirty="0" smtClean="0">
                <a:ea typeface="ＭＳ Ｐゴシック" charset="0"/>
              </a:rPr>
              <a:t>Manuela und Daniela:</a:t>
            </a:r>
            <a:r>
              <a:rPr lang="de-AT" sz="1600" baseline="0" dirty="0" smtClean="0">
                <a:ea typeface="ＭＳ Ｐゴシック" charset="0"/>
              </a:rPr>
              <a:t> Firmenkooperationen – Highlights: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AT" sz="1600" baseline="0" dirty="0" err="1" smtClean="0">
                <a:ea typeface="ＭＳ Ｐゴシック" charset="0"/>
              </a:rPr>
              <a:t>ReinigungsMAinnen</a:t>
            </a:r>
            <a:r>
              <a:rPr lang="de-AT" sz="1600" baseline="0" dirty="0" smtClean="0">
                <a:ea typeface="ＭＳ Ｐゴシック" charset="0"/>
              </a:rPr>
              <a:t> von </a:t>
            </a:r>
            <a:r>
              <a:rPr lang="de-AT" sz="1600" baseline="0" dirty="0" err="1" smtClean="0">
                <a:ea typeface="ＭＳ Ｐゴシック" charset="0"/>
              </a:rPr>
              <a:t>Step</a:t>
            </a:r>
            <a:r>
              <a:rPr lang="de-AT" sz="1600" baseline="0" dirty="0" smtClean="0">
                <a:ea typeface="ＭＳ Ｐゴシック" charset="0"/>
              </a:rPr>
              <a:t> Gästehäusern eigenständig an uns herangetreten</a:t>
            </a:r>
            <a:endParaRPr lang="de-DE" sz="1600" baseline="0" dirty="0" smtClean="0">
              <a:ea typeface="ＭＳ Ｐゴシック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600" baseline="0" dirty="0" smtClean="0">
                <a:ea typeface="ＭＳ Ｐゴシック" charset="0"/>
              </a:rPr>
              <a:t>WS digitale Zeiterfassung war arbeitsplatzsichernd, Fördergeber wollte schon finanzielle Unterstützung einstellen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600" baseline="0" dirty="0" smtClean="0">
                <a:ea typeface="ＭＳ Ｐゴシック" charset="0"/>
              </a:rPr>
              <a:t>Reinigung und Küche Pflegeheim Caritas: „Endlich denkt auch wer an uns!“</a:t>
            </a:r>
            <a:endParaRPr lang="de-DE" sz="1600" dirty="0">
              <a:ea typeface="ＭＳ Ｐゴシック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282702-21B2-F848-88FD-A3440B3D6781}" type="slidenum">
              <a:rPr lang="de-DE" sz="1200" baseline="0"/>
              <a:pPr/>
              <a:t>16</a:t>
            </a:fld>
            <a:endParaRPr lang="de-DE" sz="1200" baseline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 smtClean="0"/>
              <a:t>DF:</a:t>
            </a:r>
            <a:r>
              <a:rPr lang="de-AT" sz="1600" baseline="0" dirty="0" smtClean="0"/>
              <a:t> Ziel des Projekts: </a:t>
            </a:r>
          </a:p>
          <a:p>
            <a:r>
              <a:rPr lang="de-AT" sz="1600" baseline="0" dirty="0" smtClean="0"/>
              <a:t>Frauen sollen </a:t>
            </a:r>
            <a:r>
              <a:rPr lang="de-AT" sz="1600" baseline="0" dirty="0" err="1" smtClean="0"/>
              <a:t>KeCK</a:t>
            </a:r>
            <a:r>
              <a:rPr lang="de-AT" sz="1600" baseline="0" dirty="0" smtClean="0"/>
              <a:t> werden, also ihre Kompetenzen erkennen, Chancen nutzen und </a:t>
            </a:r>
            <a:r>
              <a:rPr lang="de-AT" sz="1600" baseline="0" dirty="0" err="1" smtClean="0"/>
              <a:t>Know</a:t>
            </a:r>
            <a:r>
              <a:rPr lang="de-AT" sz="1600" baseline="0" dirty="0" smtClean="0"/>
              <a:t> </a:t>
            </a:r>
            <a:r>
              <a:rPr lang="de-AT" sz="1600" baseline="0" dirty="0" err="1" smtClean="0"/>
              <a:t>How</a:t>
            </a:r>
            <a:r>
              <a:rPr lang="de-AT" sz="1600" baseline="0" dirty="0" smtClean="0"/>
              <a:t> erweitern</a:t>
            </a:r>
          </a:p>
          <a:p>
            <a:r>
              <a:rPr lang="de-AT" sz="1600" baseline="0" dirty="0" smtClean="0"/>
              <a:t> </a:t>
            </a:r>
          </a:p>
          <a:p>
            <a:r>
              <a:rPr lang="de-AT" sz="1600" baseline="0" dirty="0" smtClean="0"/>
              <a:t>Burgenländischen Variante: </a:t>
            </a:r>
          </a:p>
          <a:p>
            <a:r>
              <a:rPr lang="de-AT" sz="1600" baseline="0" dirty="0" err="1" smtClean="0"/>
              <a:t>ke</a:t>
            </a:r>
            <a:r>
              <a:rPr lang="de-AT" sz="1600" baseline="0" dirty="0" smtClean="0"/>
              <a:t>(i)</a:t>
            </a:r>
            <a:r>
              <a:rPr lang="de-AT" sz="1600" baseline="0" dirty="0" err="1" smtClean="0"/>
              <a:t>ck</a:t>
            </a:r>
            <a:r>
              <a:rPr lang="de-AT" sz="1600" baseline="0" dirty="0" smtClean="0"/>
              <a:t> wird im </a:t>
            </a:r>
            <a:r>
              <a:rPr lang="de-AT" sz="1600" baseline="0" dirty="0" err="1" smtClean="0"/>
              <a:t>hianzischen</a:t>
            </a:r>
            <a:r>
              <a:rPr lang="de-AT" sz="1600" baseline="0" dirty="0" smtClean="0"/>
              <a:t> für frech benutzt, meist in Bezug auf Mädchen/Frauen, die sich etwas trauen bzw. nicht üblichen Rollenklischees</a:t>
            </a:r>
            <a:r>
              <a:rPr lang="de-AT" sz="1600" dirty="0" smtClean="0"/>
              <a:t> </a:t>
            </a:r>
            <a:r>
              <a:rPr lang="de-AT" sz="1600" baseline="0" dirty="0" smtClean="0"/>
              <a:t>entsprechen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0314-1749-0C42-94EF-E2B6910CF2A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657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0314-1749-0C42-94EF-E2B6910CF2A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314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0314-1749-0C42-94EF-E2B6910CF2A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22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282702-21B2-F848-88FD-A3440B3D6781}" type="slidenum">
              <a:rPr lang="de-DE" sz="1200" baseline="0"/>
              <a:pPr/>
              <a:t>2</a:t>
            </a:fld>
            <a:endParaRPr lang="de-DE" sz="1200" baseline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dirty="0" smtClean="0">
                <a:ea typeface="ＭＳ Ｐゴシック" charset="0"/>
              </a:rPr>
              <a:t>DF:</a:t>
            </a:r>
            <a:r>
              <a:rPr lang="de-AT" baseline="0" dirty="0" smtClean="0">
                <a:ea typeface="ＭＳ Ｐゴシック" charset="0"/>
              </a:rPr>
              <a:t> </a:t>
            </a:r>
            <a:r>
              <a:rPr lang="de-AT" sz="1600" dirty="0" smtClean="0">
                <a:ea typeface="ＭＳ Ｐゴシック" charset="0"/>
              </a:rPr>
              <a:t>Im ländlichen Raum ist es relevant um die </a:t>
            </a:r>
            <a:r>
              <a:rPr lang="de-AT" sz="1600" b="1" dirty="0" smtClean="0">
                <a:ea typeface="ＭＳ Ｐゴシック" charset="0"/>
              </a:rPr>
              <a:t>Zielgruppe zu erreichen mobil </a:t>
            </a:r>
            <a:r>
              <a:rPr lang="de-AT" sz="1600" dirty="0" smtClean="0">
                <a:ea typeface="ＭＳ Ｐゴシック" charset="0"/>
              </a:rPr>
              <a:t>zu sein (Erfahrung aus dem Projekt Bildungsbus) </a:t>
            </a:r>
          </a:p>
          <a:p>
            <a:pPr eaLnBrk="1" hangingPunct="1"/>
            <a:r>
              <a:rPr lang="de-AT" sz="1600" b="1" dirty="0" smtClean="0">
                <a:ea typeface="ＭＳ Ｐゴシック" charset="0"/>
              </a:rPr>
              <a:t>Öffentliche Verkehrsmittel </a:t>
            </a:r>
            <a:r>
              <a:rPr lang="de-AT" sz="1600" dirty="0" smtClean="0">
                <a:ea typeface="ＭＳ Ｐゴシック" charset="0"/>
              </a:rPr>
              <a:t>sind oft </a:t>
            </a:r>
            <a:r>
              <a:rPr lang="de-AT" sz="1600" b="1" dirty="0" smtClean="0">
                <a:ea typeface="ＭＳ Ｐゴシック" charset="0"/>
              </a:rPr>
              <a:t>keine Option</a:t>
            </a:r>
            <a:r>
              <a:rPr lang="de-AT" sz="1600" dirty="0" smtClean="0">
                <a:ea typeface="ＭＳ Ｐゴシック" charset="0"/>
              </a:rPr>
              <a:t>. </a:t>
            </a: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Daher </a:t>
            </a:r>
            <a:r>
              <a:rPr lang="de-AT" sz="1600" b="1" dirty="0" smtClean="0">
                <a:ea typeface="ＭＳ Ｐゴシック" charset="0"/>
              </a:rPr>
              <a:t>tourt </a:t>
            </a:r>
            <a:r>
              <a:rPr lang="de-AT" sz="1600" b="1" dirty="0" err="1" smtClean="0">
                <a:ea typeface="ＭＳ Ｐゴシック" charset="0"/>
              </a:rPr>
              <a:t>KeCK</a:t>
            </a:r>
            <a:r>
              <a:rPr lang="de-AT" sz="1600" b="1" dirty="0" smtClean="0">
                <a:ea typeface="ＭＳ Ｐゴシック" charset="0"/>
              </a:rPr>
              <a:t> </a:t>
            </a:r>
            <a:r>
              <a:rPr lang="de-AT" sz="1600" dirty="0" smtClean="0">
                <a:ea typeface="ＭＳ Ｐゴシック" charset="0"/>
              </a:rPr>
              <a:t>durch das Südburgenland und </a:t>
            </a:r>
            <a:r>
              <a:rPr lang="de-AT" sz="1600" b="1" dirty="0" smtClean="0">
                <a:ea typeface="ＭＳ Ｐゴシック" charset="0"/>
              </a:rPr>
              <a:t>bringt Information wie auch WS und Beratung zu den Frauen</a:t>
            </a:r>
            <a:r>
              <a:rPr lang="de-AT" b="1" dirty="0" smtClean="0">
                <a:ea typeface="ＭＳ Ｐゴシック" charset="0"/>
              </a:rPr>
              <a:t>.</a:t>
            </a:r>
            <a:endParaRPr lang="de-DE" b="1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0907D3-2180-7145-B5E3-203222B6185A}" type="slidenum">
              <a:rPr lang="de-DE" sz="1200" baseline="0"/>
              <a:pPr/>
              <a:t>3</a:t>
            </a:fld>
            <a:endParaRPr lang="de-DE" sz="1200" baseline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</a:rPr>
              <a:t>DF: </a:t>
            </a:r>
            <a:r>
              <a:rPr lang="de-DE" sz="1600" dirty="0" smtClean="0">
                <a:ea typeface="ＭＳ Ｐゴシック" charset="0"/>
              </a:rPr>
              <a:t>Das Projekt ist von einer </a:t>
            </a:r>
            <a:r>
              <a:rPr lang="de-DE" sz="1600" b="1" dirty="0" smtClean="0">
                <a:ea typeface="ＭＳ Ｐゴシック" charset="0"/>
              </a:rPr>
              <a:t>Kampagne</a:t>
            </a:r>
            <a:r>
              <a:rPr lang="de-DE" sz="1600" dirty="0" smtClean="0">
                <a:ea typeface="ＭＳ Ｐゴシック" charset="0"/>
              </a:rPr>
              <a:t> begleitet, die zum </a:t>
            </a:r>
            <a:r>
              <a:rPr lang="de-DE" sz="1600" b="1" dirty="0" smtClean="0">
                <a:ea typeface="ＭＳ Ｐゴシック" charset="0"/>
              </a:rPr>
              <a:t>Thema Frauenarmut sensibilisieren  bis provozieren </a:t>
            </a:r>
            <a:r>
              <a:rPr lang="de-DE" sz="1600" dirty="0" smtClean="0">
                <a:ea typeface="ＭＳ Ｐゴシック" charset="0"/>
              </a:rPr>
              <a:t>soll. </a:t>
            </a:r>
          </a:p>
          <a:p>
            <a:pPr eaLnBrk="1" hangingPunct="1"/>
            <a:r>
              <a:rPr lang="de-DE" sz="1600" dirty="0" smtClean="0">
                <a:ea typeface="ＭＳ Ｐゴシック" charset="0"/>
              </a:rPr>
              <a:t>Es werden </a:t>
            </a:r>
            <a:r>
              <a:rPr lang="de-DE" sz="1600" b="1" dirty="0" smtClean="0">
                <a:ea typeface="ＭＳ Ｐゴシック" charset="0"/>
              </a:rPr>
              <a:t>Karten verteilt</a:t>
            </a:r>
            <a:r>
              <a:rPr lang="de-DE" sz="1600" dirty="0" smtClean="0">
                <a:ea typeface="ＭＳ Ｐゴシック" charset="0"/>
              </a:rPr>
              <a:t>. Unter anderem mit dem Slogan „Frauen leben länger, aber wovon?“</a:t>
            </a:r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AAF534-2D57-4D4B-BB22-9274ABD06AF4}" type="slidenum">
              <a:rPr lang="de-DE" sz="1200" baseline="0"/>
              <a:pPr/>
              <a:t>4</a:t>
            </a:fld>
            <a:endParaRPr lang="de-DE" sz="1200" baseline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</a:rPr>
              <a:t>DF: </a:t>
            </a:r>
            <a:r>
              <a:rPr lang="de-DE" sz="1600" dirty="0" smtClean="0">
                <a:ea typeface="ＭＳ Ｐゴシック" charset="0"/>
              </a:rPr>
              <a:t>Am Stand von </a:t>
            </a:r>
            <a:r>
              <a:rPr lang="de-DE" sz="1600" dirty="0" err="1" smtClean="0">
                <a:ea typeface="ＭＳ Ｐゴシック" charset="0"/>
              </a:rPr>
              <a:t>KeCK</a:t>
            </a:r>
            <a:r>
              <a:rPr lang="de-DE" sz="1600" dirty="0" smtClean="0">
                <a:ea typeface="ＭＳ Ｐゴシック" charset="0"/>
              </a:rPr>
              <a:t> mobil gibt es </a:t>
            </a:r>
            <a:r>
              <a:rPr lang="de-DE" sz="1600" b="1" dirty="0" smtClean="0">
                <a:ea typeface="ＭＳ Ｐゴシック" charset="0"/>
              </a:rPr>
              <a:t>für interessierte Frauen und als Gesprächsöffner einen Quiz</a:t>
            </a:r>
            <a:r>
              <a:rPr lang="de-DE" sz="1600" dirty="0" smtClean="0">
                <a:ea typeface="ＭＳ Ｐゴシック" charset="0"/>
              </a:rPr>
              <a:t> zu diesem Thema, den wir in diesem Rahmen auch mit  Ihnen gerne auszugsweise machen möchten.</a:t>
            </a:r>
            <a:endParaRPr lang="de-DE" sz="1600" b="1" dirty="0" smtClean="0">
              <a:ea typeface="ＭＳ Ｐゴシック" charset="0"/>
            </a:endParaRPr>
          </a:p>
          <a:p>
            <a:pPr eaLnBrk="1" hangingPunct="1"/>
            <a:r>
              <a:rPr lang="de-DE" sz="1600" dirty="0" smtClean="0">
                <a:ea typeface="ＭＳ Ｐゴシック" charset="0"/>
              </a:rPr>
              <a:t>1.Quizfrage ans Publikum, Zustimmung</a:t>
            </a:r>
            <a:r>
              <a:rPr lang="de-DE" sz="1600" baseline="0" dirty="0" smtClean="0">
                <a:ea typeface="ＭＳ Ｐゴシック" charset="0"/>
              </a:rPr>
              <a:t> zu den Antwortmöglichkeiten per Handzeichen</a:t>
            </a:r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AAF534-2D57-4D4B-BB22-9274ABD06AF4}" type="slidenum">
              <a:rPr lang="de-DE" sz="1200" baseline="0"/>
              <a:pPr/>
              <a:t>5</a:t>
            </a:fld>
            <a:endParaRPr lang="de-DE" sz="1200" baseline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Manuela: Auflösung</a:t>
            </a:r>
          </a:p>
          <a:p>
            <a:pPr eaLnBrk="1" hangingPunct="1"/>
            <a:r>
              <a:rPr lang="de-AT" sz="1600" b="1" dirty="0">
                <a:ea typeface="ＭＳ Ｐゴシック" charset="0"/>
              </a:rPr>
              <a:t>Antwort: 43,1%</a:t>
            </a:r>
          </a:p>
          <a:p>
            <a:pPr eaLnBrk="1" hangingPunct="1"/>
            <a:r>
              <a:rPr lang="de-AT" sz="1600" dirty="0">
                <a:ea typeface="ＭＳ Ｐゴシック" charset="0"/>
              </a:rPr>
              <a:t>Quelle:  Frauenbericht Burgenland 2015</a:t>
            </a:r>
          </a:p>
          <a:p>
            <a:pPr eaLnBrk="1" hangingPunct="1"/>
            <a:endParaRPr lang="de-AT" sz="1600" dirty="0">
              <a:ea typeface="ＭＳ Ｐゴシック" charset="0"/>
            </a:endParaRPr>
          </a:p>
          <a:p>
            <a:pPr eaLnBrk="1" hangingPunct="1"/>
            <a:r>
              <a:rPr lang="de-AT" sz="1600" dirty="0">
                <a:ea typeface="ＭＳ Ｐゴシック" charset="0"/>
              </a:rPr>
              <a:t>Durchschnittliche Jahrespension </a:t>
            </a:r>
            <a:r>
              <a:rPr lang="de-AT" sz="1600" dirty="0" smtClean="0">
                <a:ea typeface="ＭＳ Ｐゴシック" charset="0"/>
              </a:rPr>
              <a:t>im Burgenland</a:t>
            </a: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Männer				23.302</a:t>
            </a:r>
            <a:r>
              <a:rPr lang="de-AT" sz="1600" dirty="0">
                <a:ea typeface="ＭＳ Ｐゴシック" charset="0"/>
              </a:rPr>
              <a:t>,-</a:t>
            </a:r>
          </a:p>
          <a:p>
            <a:pPr eaLnBrk="1" hangingPunct="1"/>
            <a:r>
              <a:rPr lang="de-AT" sz="1600" dirty="0">
                <a:ea typeface="ＭＳ Ｐゴシック" charset="0"/>
              </a:rPr>
              <a:t>					</a:t>
            </a:r>
            <a:r>
              <a:rPr lang="de-AT" sz="1600" dirty="0" smtClean="0">
                <a:ea typeface="ＭＳ Ｐゴシック" charset="0"/>
              </a:rPr>
              <a:t> </a:t>
            </a:r>
            <a:r>
              <a:rPr lang="de-AT" sz="1600" dirty="0">
                <a:ea typeface="ＭＳ Ｐゴシック" charset="0"/>
              </a:rPr>
              <a:t>Frauen				13.259,-</a:t>
            </a:r>
          </a:p>
          <a:p>
            <a:pPr eaLnBrk="1" hangingPunct="1"/>
            <a:endParaRPr lang="de-AT" sz="1600" dirty="0">
              <a:ea typeface="ＭＳ Ｐゴシック" charset="0"/>
            </a:endParaRPr>
          </a:p>
          <a:p>
            <a:pPr eaLnBrk="1" hangingPunct="1"/>
            <a:r>
              <a:rPr lang="de-AT" sz="1600" dirty="0">
                <a:ea typeface="ＭＳ Ｐゴシック" charset="0"/>
              </a:rPr>
              <a:t>Der Gender Pension Gap hat sich zwischen 2009 und 2013 geringfügig verkleinert.( Frauen +17,5%, Männer +13,2</a:t>
            </a:r>
            <a:r>
              <a:rPr lang="de-AT" sz="1600" dirty="0" smtClean="0">
                <a:ea typeface="ＭＳ Ｐゴシック" charset="0"/>
              </a:rPr>
              <a:t>%)</a:t>
            </a:r>
          </a:p>
          <a:p>
            <a:pPr eaLnBrk="1" hangingPunct="1"/>
            <a:r>
              <a:rPr lang="de-AT" sz="1600" dirty="0" smtClean="0">
                <a:ea typeface="ＭＳ Ｐゴシック" charset="0"/>
              </a:rPr>
              <a:t>Österreichweit liegt der Gender Pension Gap laut AK bei 39%</a:t>
            </a:r>
          </a:p>
          <a:p>
            <a:pPr eaLnBrk="1" hangingPunct="1"/>
            <a:endParaRPr lang="de-AT" sz="1600" dirty="0" smtClean="0">
              <a:ea typeface="ＭＳ Ｐゴシック" charset="0"/>
            </a:endParaRPr>
          </a:p>
          <a:p>
            <a:pPr eaLnBrk="1" hangingPunct="1"/>
            <a:endParaRPr lang="de-AT" sz="1600" dirty="0">
              <a:ea typeface="ＭＳ Ｐゴシック" charset="0"/>
            </a:endParaRPr>
          </a:p>
          <a:p>
            <a:pPr eaLnBrk="1" hangingPunct="1"/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3E0262-DBE8-BA45-A4B4-583978ED19FF}" type="slidenum">
              <a:rPr lang="de-DE" sz="1200" baseline="0"/>
              <a:pPr/>
              <a:t>6</a:t>
            </a:fld>
            <a:endParaRPr lang="de-DE" sz="1200" baseline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</a:rPr>
              <a:t>Daniela: </a:t>
            </a:r>
          </a:p>
          <a:p>
            <a:pPr eaLnBrk="1" hangingPunct="1"/>
            <a:r>
              <a:rPr lang="de-DE" sz="1600" dirty="0" smtClean="0">
                <a:ea typeface="ＭＳ Ｐゴシック" charset="0"/>
              </a:rPr>
              <a:t>Diesen </a:t>
            </a:r>
            <a:r>
              <a:rPr lang="de-DE" sz="1600" b="1" dirty="0" smtClean="0">
                <a:ea typeface="ＭＳ Ｐゴシック" charset="0"/>
              </a:rPr>
              <a:t>Unterschied präsentieren </a:t>
            </a:r>
            <a:r>
              <a:rPr lang="de-DE" sz="1600" dirty="0" smtClean="0">
                <a:ea typeface="ＭＳ Ｐゴシック" charset="0"/>
              </a:rPr>
              <a:t>wir im Rahmen von </a:t>
            </a:r>
            <a:r>
              <a:rPr lang="de-DE" sz="1600" dirty="0" err="1" smtClean="0">
                <a:ea typeface="ＭＳ Ｐゴシック" charset="0"/>
              </a:rPr>
              <a:t>KeCKmobil</a:t>
            </a:r>
            <a:r>
              <a:rPr lang="de-DE" sz="1600" dirty="0" smtClean="0">
                <a:ea typeface="ＭＳ Ｐゴシック" charset="0"/>
              </a:rPr>
              <a:t> ständen </a:t>
            </a:r>
            <a:r>
              <a:rPr lang="de-DE" sz="1600" b="1" dirty="0" smtClean="0">
                <a:ea typeface="ＭＳ Ｐゴシック" charset="0"/>
              </a:rPr>
              <a:t>in Form von Mäusen für Geld</a:t>
            </a:r>
            <a:r>
              <a:rPr lang="de-DE" sz="1600" dirty="0" smtClean="0">
                <a:ea typeface="ＭＳ Ｐゴシック" charset="0"/>
              </a:rPr>
              <a:t> zur Veranschaulichung bzw. </a:t>
            </a:r>
            <a:r>
              <a:rPr lang="de-DE" sz="1600" b="1" dirty="0" smtClean="0">
                <a:ea typeface="ＭＳ Ｐゴシック" charset="0"/>
              </a:rPr>
              <a:t>als Gesprächsöffner. </a:t>
            </a:r>
          </a:p>
          <a:p>
            <a:pPr eaLnBrk="1" hangingPunct="1"/>
            <a:r>
              <a:rPr lang="de-DE" sz="1600" dirty="0" smtClean="0">
                <a:ea typeface="ＭＳ Ｐゴシック" charset="0"/>
              </a:rPr>
              <a:t>Interessanter Weise reagieren mehr Männer darauf als Frauen.</a:t>
            </a:r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0907D3-2180-7145-B5E3-203222B6185A}" type="slidenum">
              <a:rPr lang="de-DE" sz="1200" baseline="0"/>
              <a:pPr/>
              <a:t>7</a:t>
            </a:fld>
            <a:endParaRPr lang="de-DE" sz="1200" baseline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Daniela: </a:t>
            </a:r>
          </a:p>
          <a:p>
            <a:pPr eaLnBrk="1" hangingPunct="1"/>
            <a:r>
              <a:rPr lang="de-DE" sz="1600" dirty="0" smtClean="0">
                <a:ea typeface="ＭＳ Ｐゴシック" charset="0"/>
              </a:rPr>
              <a:t>Kampagne 2. Karte Überleitung 2. Quizfrage</a:t>
            </a:r>
            <a:endParaRPr lang="de-DE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AAF534-2D57-4D4B-BB22-9274ABD06AF4}" type="slidenum">
              <a:rPr lang="de-DE" sz="1200" baseline="0"/>
              <a:pPr/>
              <a:t>8</a:t>
            </a:fld>
            <a:endParaRPr lang="de-DE" sz="1200" baseline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DF:</a:t>
            </a:r>
            <a:r>
              <a:rPr lang="de-AT" sz="1600" dirty="0" smtClean="0">
                <a:ea typeface="ＭＳ Ｐゴシック" charset="0"/>
              </a:rPr>
              <a:t>2. Quizfrage ans Publikum, Zustimmung zu den Antwortmöglichkeiten per Handzeichen</a:t>
            </a:r>
            <a:endParaRPr lang="de-AT" sz="160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AAF534-2D57-4D4B-BB22-9274ABD06AF4}" type="slidenum">
              <a:rPr lang="de-DE" sz="1200" baseline="0"/>
              <a:pPr/>
              <a:t>9</a:t>
            </a:fld>
            <a:endParaRPr lang="de-DE" sz="1200" baseline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1600" dirty="0" smtClean="0">
                <a:ea typeface="ＭＳ Ｐゴシック" charset="0"/>
              </a:rPr>
              <a:t>Manuela: Auflösung 2. Quizfrage</a:t>
            </a:r>
          </a:p>
          <a:p>
            <a:pPr eaLnBrk="1" hangingPunct="1"/>
            <a:r>
              <a:rPr lang="de-AT" sz="1600" b="1" dirty="0">
                <a:ea typeface="ＭＳ Ｐゴシック" charset="0"/>
              </a:rPr>
              <a:t>knapp 7 Stunden</a:t>
            </a:r>
          </a:p>
          <a:p>
            <a:pPr eaLnBrk="1" hangingPunct="1"/>
            <a:r>
              <a:rPr lang="de-AT" sz="1600" dirty="0">
                <a:ea typeface="ＭＳ Ｐゴシック" charset="0"/>
              </a:rPr>
              <a:t>Alleine die Tätigkeiten um die </a:t>
            </a:r>
            <a:r>
              <a:rPr lang="de-AT" sz="1600" b="1" dirty="0">
                <a:ea typeface="ＭＳ Ｐゴシック" charset="0"/>
              </a:rPr>
              <a:t>Haushaltsführung</a:t>
            </a:r>
            <a:r>
              <a:rPr lang="de-AT" sz="1600" dirty="0">
                <a:ea typeface="ＭＳ Ｐゴシック" charset="0"/>
              </a:rPr>
              <a:t> beanspruchen </a:t>
            </a:r>
            <a:r>
              <a:rPr lang="de-AT" sz="1600" b="1" dirty="0">
                <a:ea typeface="ＭＳ Ｐゴシック" charset="0"/>
              </a:rPr>
              <a:t>vier Stunden</a:t>
            </a:r>
            <a:r>
              <a:rPr lang="de-AT" sz="1600" dirty="0">
                <a:ea typeface="ＭＳ Ｐゴシック" charset="0"/>
              </a:rPr>
              <a:t>. Weiteren </a:t>
            </a:r>
            <a:r>
              <a:rPr lang="de-AT" sz="1600" b="1" dirty="0">
                <a:ea typeface="ＭＳ Ｐゴシック" charset="0"/>
              </a:rPr>
              <a:t>drei Stunden </a:t>
            </a:r>
            <a:r>
              <a:rPr lang="de-AT" sz="1600" dirty="0">
                <a:ea typeface="ＭＳ Ｐゴシック" charset="0"/>
              </a:rPr>
              <a:t>verbringen Frauen täglich mit </a:t>
            </a:r>
            <a:r>
              <a:rPr lang="de-AT" sz="1600" b="1" dirty="0">
                <a:ea typeface="ＭＳ Ｐゴシック" charset="0"/>
              </a:rPr>
              <a:t>Kinderbetreuung</a:t>
            </a:r>
            <a:r>
              <a:rPr lang="de-AT" sz="1600" dirty="0">
                <a:ea typeface="ＭＳ Ｐゴシック" charset="0"/>
              </a:rPr>
              <a:t>, </a:t>
            </a:r>
            <a:r>
              <a:rPr lang="de-AT" sz="1600" b="1" dirty="0">
                <a:ea typeface="ＭＳ Ｐゴシック" charset="0"/>
              </a:rPr>
              <a:t>Pflege von sozialen Kontakten </a:t>
            </a:r>
            <a:r>
              <a:rPr lang="de-AT" sz="1600" dirty="0">
                <a:ea typeface="ＭＳ Ｐゴシック" charset="0"/>
              </a:rPr>
              <a:t>und bei der </a:t>
            </a:r>
            <a:r>
              <a:rPr lang="de-AT" sz="1600" b="1" dirty="0">
                <a:ea typeface="ＭＳ Ｐゴシック" charset="0"/>
              </a:rPr>
              <a:t>Freiwilligenarbeit. </a:t>
            </a:r>
          </a:p>
          <a:p>
            <a:pPr eaLnBrk="1" hangingPunct="1"/>
            <a:r>
              <a:rPr lang="de-AT" sz="1600" dirty="0">
                <a:ea typeface="ＭＳ Ｐゴシック" charset="0"/>
              </a:rPr>
              <a:t>Quelle: GPA (Zeitverwendungsstudie Statistik Austria 2008/2009)</a:t>
            </a:r>
          </a:p>
          <a:p>
            <a:pPr eaLnBrk="1" hangingPunct="1"/>
            <a:endParaRPr lang="de-AT" sz="1600" dirty="0">
              <a:ea typeface="ＭＳ Ｐゴシック" charset="0"/>
            </a:endParaRPr>
          </a:p>
          <a:p>
            <a:pPr eaLnBrk="1" hangingPunct="1"/>
            <a:endParaRPr lang="de-DE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48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0C06-9547-4B48-B094-0BE45B7B88AE}" type="datetime1">
              <a:rPr lang="de-AT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D77CB-A250-5046-9BF4-0274C30E51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15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40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41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53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28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13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02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90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45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1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4617-3AA4-C848-9DDA-E6A0D77F6055}" type="datetime1">
              <a:rPr lang="de-AT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570F-518D-4D4C-9987-809F59DBB5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403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57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964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469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884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587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82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588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91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44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515C-03DE-AC4F-959E-75A8BBE28F11}" type="datetime1">
              <a:rPr lang="de-AT" smtClean="0"/>
              <a:t>21.11.2017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5F16D-4A02-8441-841F-BF748D709A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762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8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89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01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2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96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7045-FE4E-6C4F-A7D8-5905CA95A194}" type="datetime1">
              <a:rPr lang="de-AT" smtClean="0"/>
              <a:t>21.11.2017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E9D50-2247-3E44-A647-A1DD4B06FA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D858-E927-2F4B-A921-D33C45304EEE}" type="datetime1">
              <a:rPr lang="de-AT" smtClean="0"/>
              <a:t>21.11.2017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85A2-3FDC-9C45-B34A-B98433C1A9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6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0712-B08D-6044-83EF-6222378F28FA}" type="datetime1">
              <a:rPr lang="de-AT" smtClean="0"/>
              <a:t>21.11.2017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D693-C5DE-8547-9AAD-30E16391C5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40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EAEA-62A9-F541-87E4-637EF35D4200}" type="datetime1">
              <a:rPr lang="de-AT" smtClean="0"/>
              <a:t>21.11.2017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8CC2-54A4-2E48-A03C-29BDD068DB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6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6383-2D18-7A4B-BD87-C5F557B16CAB}" type="datetime1">
              <a:rPr lang="de-AT" smtClean="0"/>
              <a:t>21.11.2017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87A7-A955-804A-AAEC-8142C2212E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0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8151-43CA-7D40-8AE9-DAC34D5649E8}" type="datetime1">
              <a:rPr lang="de-AT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5224-0B28-424C-9555-A00656EB37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14"/>
          <a:srcRect l="2" r="-2"/>
          <a:stretch/>
        </p:blipFill>
        <p:spPr>
          <a:xfrm>
            <a:off x="4211960" y="6328800"/>
            <a:ext cx="4571619" cy="178308"/>
          </a:xfrm>
          <a:prstGeom prst="rect">
            <a:avLst/>
          </a:prstGeom>
        </p:spPr>
      </p:pic>
      <p:sp>
        <p:nvSpPr>
          <p:cNvPr id="13" name="Gleichschenkliges Dreieck 12"/>
          <p:cNvSpPr/>
          <p:nvPr userDrawn="1"/>
        </p:nvSpPr>
        <p:spPr>
          <a:xfrm rot="16200000" flipV="1">
            <a:off x="-185647" y="1047978"/>
            <a:ext cx="1389966" cy="1067822"/>
          </a:xfrm>
          <a:prstGeom prst="triangle">
            <a:avLst/>
          </a:prstGeom>
          <a:solidFill>
            <a:srgbClr val="D84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918E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 userDrawn="1"/>
        </p:nvSpPr>
        <p:spPr bwMode="auto">
          <a:xfrm>
            <a:off x="241589" y="6292386"/>
            <a:ext cx="431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57836"/>
              </a:buClr>
              <a:buSzPct val="150000"/>
              <a:buFont typeface="Wingdings" charset="0"/>
              <a:buNone/>
            </a:pPr>
            <a:fld id="{75F3D9A2-10CD-8347-A24E-A40FFDA91D0E}" type="slidenum">
              <a:rPr lang="de-DE" sz="900" baseline="0">
                <a:solidFill>
                  <a:srgbClr val="3BAAAC"/>
                </a:solidFill>
                <a:latin typeface="Calibri Light"/>
                <a:cs typeface="Calibri Light"/>
              </a:rPr>
              <a:pPr algn="l" eaLnBrk="1" hangingPunct="1">
                <a:spcBef>
                  <a:spcPct val="50000"/>
                </a:spcBef>
                <a:buClr>
                  <a:srgbClr val="F57836"/>
                </a:buClr>
                <a:buSzPct val="150000"/>
                <a:buFont typeface="Wingdings" charset="0"/>
                <a:buNone/>
              </a:pPr>
              <a:t>‹Nr.›</a:t>
            </a:fld>
            <a:endParaRPr lang="de-DE" sz="900" baseline="0" dirty="0">
              <a:solidFill>
                <a:srgbClr val="3BAAAC"/>
              </a:solidFill>
              <a:latin typeface="Calibri Light"/>
              <a:cs typeface="Calibri Light"/>
            </a:endParaRPr>
          </a:p>
        </p:txBody>
      </p:sp>
      <p:pic>
        <p:nvPicPr>
          <p:cNvPr id="1026" name="Picture 2" descr="P:\StandortAdmin\abz 25 Jahre Logo\25 Jahre abz austria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4" y="476672"/>
            <a:ext cx="1246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F1E2-A1D0-DA49-8F64-C52C481CA2DC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C01E-5FD0-6A4F-9B5F-69C8FCF9F12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13"/>
          <a:srcRect l="2" r="-2"/>
          <a:stretch/>
        </p:blipFill>
        <p:spPr>
          <a:xfrm>
            <a:off x="4211960" y="6328800"/>
            <a:ext cx="4571619" cy="178308"/>
          </a:xfrm>
          <a:prstGeom prst="rect">
            <a:avLst/>
          </a:prstGeom>
        </p:spPr>
      </p:pic>
      <p:sp>
        <p:nvSpPr>
          <p:cNvPr id="8" name="Gleichschenkliges Dreieck 7"/>
          <p:cNvSpPr/>
          <p:nvPr userDrawn="1"/>
        </p:nvSpPr>
        <p:spPr>
          <a:xfrm rot="16200000" flipV="1">
            <a:off x="-185647" y="1047978"/>
            <a:ext cx="1389966" cy="1067822"/>
          </a:xfrm>
          <a:prstGeom prst="triangle">
            <a:avLst/>
          </a:prstGeom>
          <a:solidFill>
            <a:srgbClr val="D84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918E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241589" y="6292386"/>
            <a:ext cx="431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57836"/>
              </a:buClr>
              <a:buSzPct val="150000"/>
              <a:buFont typeface="Wingdings" charset="0"/>
              <a:buNone/>
            </a:pPr>
            <a:fld id="{75F3D9A2-10CD-8347-A24E-A40FFDA91D0E}" type="slidenum">
              <a:rPr lang="de-DE" sz="900" baseline="0">
                <a:solidFill>
                  <a:srgbClr val="3BAAAC"/>
                </a:solidFill>
                <a:latin typeface="Calibri Light"/>
                <a:cs typeface="Calibri Light"/>
              </a:rPr>
              <a:pPr algn="l" eaLnBrk="1" hangingPunct="1">
                <a:spcBef>
                  <a:spcPct val="50000"/>
                </a:spcBef>
                <a:buClr>
                  <a:srgbClr val="F57836"/>
                </a:buClr>
                <a:buSzPct val="150000"/>
                <a:buFont typeface="Wingdings" charset="0"/>
                <a:buNone/>
              </a:pPr>
              <a:t>‹Nr.›</a:t>
            </a:fld>
            <a:endParaRPr lang="de-DE" sz="900" baseline="0" dirty="0">
              <a:solidFill>
                <a:srgbClr val="3BAAAC"/>
              </a:solidFill>
              <a:latin typeface="Calibri Light"/>
              <a:cs typeface="Calibri Light"/>
            </a:endParaRPr>
          </a:p>
        </p:txBody>
      </p:sp>
      <p:pic>
        <p:nvPicPr>
          <p:cNvPr id="11" name="Picture 2" descr="P:\StandortAdmin\abz 25 Jahre Logo\25 Jahre abz austria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4" y="476672"/>
            <a:ext cx="1246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6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3F9B-222A-3942-A9F2-F9D6F1D9B2AB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53A8-4FDA-FF40-824B-B355CBCFDD42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2040" y="5541881"/>
            <a:ext cx="4283968" cy="1055471"/>
          </a:xfrm>
          <a:prstGeom prst="rect">
            <a:avLst/>
          </a:prstGeom>
        </p:spPr>
      </p:pic>
      <p:sp>
        <p:nvSpPr>
          <p:cNvPr id="15" name="Gleichschenkliges Dreieck 14"/>
          <p:cNvSpPr/>
          <p:nvPr userDrawn="1"/>
        </p:nvSpPr>
        <p:spPr>
          <a:xfrm rot="16200000" flipV="1">
            <a:off x="-1505868" y="-859082"/>
            <a:ext cx="11449270" cy="8504157"/>
          </a:xfrm>
          <a:prstGeom prst="triangle">
            <a:avLst/>
          </a:prstGeom>
          <a:solidFill>
            <a:srgbClr val="D849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918E"/>
              </a:solidFill>
            </a:endParaRPr>
          </a:p>
        </p:txBody>
      </p:sp>
      <p:sp>
        <p:nvSpPr>
          <p:cNvPr id="16" name="Gleichschenkliges Dreieck 15"/>
          <p:cNvSpPr/>
          <p:nvPr userDrawn="1"/>
        </p:nvSpPr>
        <p:spPr>
          <a:xfrm rot="16200000">
            <a:off x="5215380" y="1124745"/>
            <a:ext cx="5842032" cy="4536504"/>
          </a:xfrm>
          <a:prstGeom prst="triangle">
            <a:avLst/>
          </a:prstGeom>
          <a:solidFill>
            <a:srgbClr val="D8493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918E"/>
              </a:solidFill>
            </a:endParaRPr>
          </a:p>
        </p:txBody>
      </p:sp>
      <p:pic>
        <p:nvPicPr>
          <p:cNvPr id="12" name="Picture 2" descr="P:\StandortAdmin\abz 25 Jahre Logo\25 Jahre abz austria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4" y="476672"/>
            <a:ext cx="1246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65026" y="2924944"/>
            <a:ext cx="8399462" cy="379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de-AT" sz="4000" baseline="0" dirty="0" smtClean="0">
                <a:solidFill>
                  <a:srgbClr val="10627A"/>
                </a:solidFill>
                <a:latin typeface="Calibri Light"/>
                <a:cs typeface="Calibri Light"/>
              </a:rPr>
              <a:t>ABZ*KECK-MOBIL</a:t>
            </a:r>
            <a:br>
              <a:rPr lang="de-AT" sz="4000" baseline="0" dirty="0" smtClean="0">
                <a:solidFill>
                  <a:srgbClr val="10627A"/>
                </a:solidFill>
                <a:latin typeface="Calibri Light"/>
                <a:cs typeface="Calibri Light"/>
              </a:rPr>
            </a:br>
            <a:r>
              <a:rPr lang="de-AT" sz="2400" b="1" cap="all" baseline="0" dirty="0" smtClean="0">
                <a:solidFill>
                  <a:srgbClr val="10627A"/>
                </a:solidFill>
                <a:latin typeface="Calibri"/>
                <a:cs typeface="Calibri"/>
              </a:rPr>
              <a:t>KOMPETENZEN ERKENNEN, Chancen nutzen,</a:t>
            </a:r>
          </a:p>
          <a:p>
            <a:pPr algn="l">
              <a:lnSpc>
                <a:spcPct val="120000"/>
              </a:lnSpc>
            </a:pPr>
            <a:r>
              <a:rPr lang="de-DE" sz="2400" b="1" cap="all" baseline="0" dirty="0" smtClean="0">
                <a:solidFill>
                  <a:srgbClr val="10627A"/>
                </a:solidFill>
                <a:latin typeface="Calibri"/>
                <a:cs typeface="Calibri"/>
              </a:rPr>
              <a:t>Know how erweitern</a:t>
            </a:r>
            <a:endParaRPr lang="de-AT" sz="2400" b="1" baseline="0" dirty="0" smtClean="0">
              <a:solidFill>
                <a:srgbClr val="10627A"/>
              </a:solidFill>
              <a:latin typeface="Calibri"/>
              <a:cs typeface="Calibri"/>
            </a:endParaRPr>
          </a:p>
          <a:p>
            <a:pPr algn="l">
              <a:lnSpc>
                <a:spcPct val="150000"/>
              </a:lnSpc>
            </a:pPr>
            <a:endParaRPr lang="de-AT" sz="2200" baseline="0" dirty="0" smtClean="0">
              <a:solidFill>
                <a:srgbClr val="10627A"/>
              </a:solidFill>
              <a:latin typeface="Calibri"/>
              <a:cs typeface="Calibri"/>
            </a:endParaRPr>
          </a:p>
          <a:p>
            <a:pPr algn="l">
              <a:lnSpc>
                <a:spcPct val="150000"/>
              </a:lnSpc>
            </a:pPr>
            <a:endParaRPr lang="de-AT" sz="2200" baseline="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de-AT" sz="2200" baseline="0" dirty="0" smtClean="0">
                <a:solidFill>
                  <a:schemeClr val="bg1"/>
                </a:solidFill>
                <a:latin typeface="Calibri"/>
                <a:cs typeface="Calibri"/>
              </a:rPr>
              <a:t>ESF Tagung, Wien am 23.11.2017</a:t>
            </a:r>
            <a:endParaRPr lang="de-AT" sz="1800" baseline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l"/>
            <a:endParaRPr lang="de-AT" sz="1800" baseline="0" dirty="0">
              <a:solidFill>
                <a:schemeClr val="bg1"/>
              </a:solidFill>
              <a:latin typeface="Arial Narrow" charset="0"/>
            </a:endParaRPr>
          </a:p>
          <a:p>
            <a:pPr algn="l"/>
            <a:endParaRPr lang="de-AT" sz="1800" baseline="0" dirty="0">
              <a:solidFill>
                <a:schemeClr val="bg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KeCKMobil\KeCKMobilMA\Fotos Messestände\KeCK_Bus\Okt 2017\DSC_09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572"/>
          <a:stretch/>
        </p:blipFill>
        <p:spPr bwMode="auto">
          <a:xfrm>
            <a:off x="1677912" y="2204864"/>
            <a:ext cx="57881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1300" y="1208946"/>
            <a:ext cx="612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57836"/>
              </a:buClr>
              <a:buSzPct val="150000"/>
              <a:buFont typeface="Wingdings" charset="0"/>
              <a:buNone/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Keck-mobil </a:t>
            </a:r>
          </a:p>
        </p:txBody>
      </p:sp>
    </p:spTree>
    <p:extLst>
      <p:ext uri="{BB962C8B-B14F-4D97-AF65-F5344CB8AC3E}">
        <p14:creationId xmlns:p14="http://schemas.microsoft.com/office/powerpoint/2010/main" val="33984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:\KeCKMobil\KeCKMobilMA\Fotos Messestände\2016-12, Weihnachtsmarkt in Güssing\Güssing WEihnachtsmarkt 16.12\Güssing_16_12_20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4166" r="7800" b="5000"/>
          <a:stretch/>
        </p:blipFill>
        <p:spPr bwMode="auto">
          <a:xfrm>
            <a:off x="5436096" y="1310648"/>
            <a:ext cx="2828926" cy="45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:\KeCKMobil\KeCKMobilMA\Fotos Messestände\EO, 29-12-2016\EO 29.12.20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10741" r="35416"/>
          <a:stretch/>
        </p:blipFill>
        <p:spPr bwMode="auto">
          <a:xfrm>
            <a:off x="611560" y="2080173"/>
            <a:ext cx="4608512" cy="37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KeCKMobil\KeCKMobilMA\Fotos Messestände\11.04.17 Jennersdorf Ostermarkt\20170411_0817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21296" r="8177" b="11666"/>
          <a:stretch/>
        </p:blipFill>
        <p:spPr bwMode="auto">
          <a:xfrm>
            <a:off x="827584" y="1853158"/>
            <a:ext cx="804862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KeCKMobil\KeCKMobilMA\Fotos Messestände\Beratung Bus 2017_11\20171114_1207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4406"/>
          <a:stretch/>
        </p:blipFill>
        <p:spPr bwMode="auto">
          <a:xfrm>
            <a:off x="1586207" y="1459561"/>
            <a:ext cx="5971586" cy="39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viktoriakap\Desktop\DSC_085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616"/>
          <a:stretch/>
        </p:blipFill>
        <p:spPr bwMode="auto">
          <a:xfrm>
            <a:off x="4227462" y="1809750"/>
            <a:ext cx="4304978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viktoriakap\Desktop\20170603_1126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6048"/>
          <a:stretch/>
        </p:blipFill>
        <p:spPr bwMode="auto">
          <a:xfrm>
            <a:off x="1090814" y="742545"/>
            <a:ext cx="3337170" cy="53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1187624" y="1208946"/>
            <a:ext cx="612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57836"/>
              </a:buClr>
              <a:buSzPct val="150000"/>
              <a:buFont typeface="Wingdings" charset="0"/>
              <a:buNone/>
              <a:tabLst>
                <a:tab pos="447675" algn="l"/>
              </a:tabLst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Firmenkooperationen</a:t>
            </a: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290948" y="2261419"/>
            <a:ext cx="6562104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AT" sz="2400" baseline="0" dirty="0" smtClean="0">
                <a:latin typeface="Calibri"/>
                <a:cs typeface="Calibri"/>
              </a:rPr>
              <a:t>Digitale Zeiterfassung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AT" sz="2400" baseline="0" dirty="0" smtClean="0">
                <a:latin typeface="Calibri"/>
                <a:cs typeface="Calibri"/>
              </a:rPr>
              <a:t>Tourismus Englisch für Reinigungskräfte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AT" sz="2400" baseline="0" dirty="0" smtClean="0">
                <a:latin typeface="Calibri"/>
                <a:cs typeface="Calibri"/>
              </a:rPr>
              <a:t>Teamorientierte Kommunikation für Küche und Reinigungskräfte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AT" sz="2400" baseline="0" dirty="0" smtClean="0">
                <a:latin typeface="Calibri"/>
                <a:cs typeface="Calibri"/>
              </a:rPr>
              <a:t>Umgang mit BewohnerInnen und Angehörigen für Reinigungskräfte im Altenwohnheim</a:t>
            </a:r>
            <a:r>
              <a:rPr lang="de-AT" sz="2400" b="1" baseline="0" dirty="0">
                <a:latin typeface="Calibri"/>
                <a:cs typeface="Calibri"/>
              </a:rPr>
              <a:t/>
            </a:r>
            <a:br>
              <a:rPr lang="de-AT" sz="2400" b="1" baseline="0" dirty="0">
                <a:latin typeface="Calibri"/>
                <a:cs typeface="Calibri"/>
              </a:rPr>
            </a:br>
            <a:endParaRPr lang="de-AT" sz="2400" baseline="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09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1187624" y="1208946"/>
            <a:ext cx="612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57836"/>
              </a:buClr>
              <a:buSzPct val="150000"/>
              <a:buFont typeface="Wingdings" charset="0"/>
              <a:buNone/>
              <a:tabLst>
                <a:tab pos="447675" algn="l"/>
              </a:tabLst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Zahlen, </a:t>
            </a:r>
            <a:r>
              <a:rPr lang="de-AT" sz="4000" cap="all" baseline="0" dirty="0" err="1" smtClean="0">
                <a:solidFill>
                  <a:srgbClr val="2DAFB0"/>
                </a:solidFill>
                <a:latin typeface="Calibri Light"/>
                <a:cs typeface="Calibri Light"/>
              </a:rPr>
              <a:t>daten</a:t>
            </a: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, fakten</a:t>
            </a: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290948" y="2261419"/>
            <a:ext cx="6562104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DE" sz="2400" baseline="0" dirty="0" smtClean="0">
                <a:latin typeface="Calibri"/>
                <a:cs typeface="Calibri"/>
              </a:rPr>
              <a:t>Workshops: 15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DE" sz="2400" baseline="0" dirty="0" smtClean="0">
                <a:latin typeface="Calibri"/>
                <a:cs typeface="Calibri"/>
              </a:rPr>
              <a:t>Einzelcoachings: 25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DE" sz="2400" baseline="0" dirty="0" smtClean="0">
                <a:latin typeface="Calibri"/>
                <a:cs typeface="Calibri"/>
              </a:rPr>
              <a:t>Roadshows: 10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DE" sz="2400" baseline="0" dirty="0" smtClean="0">
                <a:latin typeface="Calibri"/>
                <a:cs typeface="Calibri"/>
              </a:rPr>
              <a:t>Informationsstände: 35</a:t>
            </a:r>
          </a:p>
          <a:p>
            <a:pPr lvl="1"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DE" sz="2400" baseline="0" dirty="0">
                <a:latin typeface="Calibri"/>
                <a:cs typeface="Calibri"/>
              </a:rPr>
              <a:t>ü</a:t>
            </a:r>
            <a:r>
              <a:rPr lang="de-DE" sz="2400" baseline="0" dirty="0" smtClean="0">
                <a:latin typeface="Calibri"/>
                <a:cs typeface="Calibri"/>
              </a:rPr>
              <a:t>ber 100 Erstkontakte</a:t>
            </a:r>
          </a:p>
          <a:p>
            <a:pPr lvl="1" algn="l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  <a:buBlip>
                <a:blip r:embed="rId3"/>
              </a:buBlip>
            </a:pPr>
            <a:r>
              <a:rPr lang="de-DE" sz="2400" baseline="0" dirty="0">
                <a:latin typeface="Calibri"/>
                <a:cs typeface="Calibri"/>
              </a:rPr>
              <a:t>ü</a:t>
            </a:r>
            <a:r>
              <a:rPr lang="de-DE" sz="2400" baseline="0" dirty="0" smtClean="0">
                <a:latin typeface="Calibri"/>
                <a:cs typeface="Calibri"/>
              </a:rPr>
              <a:t>ber 1000 Infobroschüren verteilt </a:t>
            </a:r>
            <a:endParaRPr lang="de-AT" sz="2400" baseline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4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270" y="1449000"/>
            <a:ext cx="3983460" cy="396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66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1331640" y="-241672"/>
            <a:ext cx="662528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2000" baseline="0" dirty="0">
              <a:solidFill>
                <a:srgbClr val="2DAFB0"/>
              </a:solidFill>
              <a:latin typeface="Arial Narrow" charset="0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2000" baseline="0" dirty="0" smtClean="0">
              <a:solidFill>
                <a:srgbClr val="2DAFB0"/>
              </a:solidFill>
              <a:latin typeface="Arial Narrow" charset="0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2000" baseline="0" dirty="0" smtClean="0">
              <a:solidFill>
                <a:srgbClr val="2DAFB0"/>
              </a:solidFill>
              <a:latin typeface="Arial Narrow" charset="0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2000" baseline="0" dirty="0" smtClean="0">
              <a:solidFill>
                <a:srgbClr val="2DAFB0"/>
              </a:solidFill>
              <a:latin typeface="Arial Narrow" charset="0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r>
              <a:rPr lang="de-AT" sz="3600" baseline="0" dirty="0" smtClean="0">
                <a:solidFill>
                  <a:srgbClr val="2DAFB0"/>
                </a:solidFill>
                <a:latin typeface="Calibri"/>
                <a:cs typeface="Calibri"/>
              </a:rPr>
              <a:t>	</a:t>
            </a:r>
            <a:r>
              <a:rPr lang="de-AT" sz="3600" i="1" baseline="0" dirty="0" smtClean="0">
                <a:solidFill>
                  <a:srgbClr val="2DAFB0"/>
                </a:solidFill>
                <a:latin typeface="Calibri"/>
                <a:cs typeface="Calibri"/>
              </a:rPr>
              <a:t>Wir danken unseren </a:t>
            </a:r>
            <a:r>
              <a:rPr lang="de-AT" sz="3600" i="1" baseline="0" dirty="0" err="1" smtClean="0">
                <a:solidFill>
                  <a:srgbClr val="2DAFB0"/>
                </a:solidFill>
                <a:latin typeface="Calibri"/>
                <a:cs typeface="Calibri"/>
              </a:rPr>
              <a:t>FördergeberInnen</a:t>
            </a:r>
            <a:r>
              <a:rPr lang="de-AT" sz="3600" i="1" baseline="0" dirty="0" smtClean="0">
                <a:solidFill>
                  <a:srgbClr val="2DAFB0"/>
                </a:solidFill>
                <a:latin typeface="Calibri"/>
                <a:cs typeface="Calibri"/>
              </a:rPr>
              <a:t>!</a:t>
            </a:r>
            <a:endParaRPr lang="de-AT" sz="3600" i="1" baseline="0" dirty="0">
              <a:solidFill>
                <a:srgbClr val="2DAFB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2000" baseline="0" dirty="0">
              <a:solidFill>
                <a:srgbClr val="2DAFB0"/>
              </a:solidFill>
              <a:latin typeface="Arial Narrow" charset="0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2000" baseline="0" dirty="0">
              <a:solidFill>
                <a:srgbClr val="2DAFB0"/>
              </a:solidFill>
              <a:latin typeface="Arial Narrow" charset="0"/>
            </a:endParaRPr>
          </a:p>
          <a:p>
            <a:pPr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endParaRPr lang="de-AT" sz="1600" baseline="0" dirty="0">
              <a:solidFill>
                <a:srgbClr val="2DAFB0"/>
              </a:solidFill>
              <a:latin typeface="Arial Narrow" charset="0"/>
            </a:endParaRPr>
          </a:p>
        </p:txBody>
      </p:sp>
      <p:pic>
        <p:nvPicPr>
          <p:cNvPr id="1027" name="Picture 3" descr="P:\StandortAdmin\Vorlagen\Logos\ESF_Land Burgenland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01" y="3861048"/>
            <a:ext cx="4603799" cy="12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Bildergebnis für ams logo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AutoShape 7" descr="Bildergebnis für ams logo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2" descr="Bildergebnis für referat fraue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96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65026" y="3140968"/>
            <a:ext cx="8399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de-DE" sz="4000" baseline="0" dirty="0" smtClean="0">
                <a:solidFill>
                  <a:srgbClr val="10627A"/>
                </a:solidFill>
                <a:latin typeface="Calibri Light"/>
                <a:cs typeface="Calibri Light"/>
              </a:rPr>
              <a:t>VIELEN DANK FÜR IHRE </a:t>
            </a:r>
          </a:p>
          <a:p>
            <a:pPr algn="l">
              <a:lnSpc>
                <a:spcPct val="90000"/>
              </a:lnSpc>
            </a:pPr>
            <a:r>
              <a:rPr lang="de-DE" sz="4000" baseline="0" dirty="0" smtClean="0">
                <a:solidFill>
                  <a:srgbClr val="10627A"/>
                </a:solidFill>
                <a:latin typeface="Calibri Light"/>
                <a:cs typeface="Calibri Light"/>
              </a:rPr>
              <a:t>AUFMERKSAMKEIT!</a:t>
            </a:r>
            <a:endParaRPr lang="de-DE" sz="4000" baseline="0" dirty="0">
              <a:solidFill>
                <a:srgbClr val="10627A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60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1511300" y="1052736"/>
            <a:ext cx="61214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57836"/>
              </a:buClr>
              <a:buSzPct val="150000"/>
              <a:buFont typeface="Wingdings" charset="0"/>
              <a:buNone/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Keck-mobil </a:t>
            </a:r>
          </a:p>
          <a:p>
            <a:pPr marL="9525" indent="-9525" eaLnBrk="1" hangingPunct="1">
              <a:lnSpc>
                <a:spcPct val="150000"/>
              </a:lnSpc>
              <a:spcBef>
                <a:spcPts val="1200"/>
              </a:spcBef>
              <a:buClr>
                <a:srgbClr val="F57836"/>
              </a:buClr>
              <a:buSzPct val="150000"/>
              <a:buFont typeface="Wingdings" charset="0"/>
              <a:buNone/>
            </a:pPr>
            <a:r>
              <a:rPr lang="de-DE" sz="24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Kompetenzen erkennen, chancen nutzen,</a:t>
            </a:r>
            <a:br>
              <a:rPr lang="de-DE" sz="24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</a:br>
            <a:r>
              <a:rPr lang="de-DE" sz="2400" cap="all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know how erweitern</a:t>
            </a:r>
            <a:endParaRPr lang="de-DE" sz="2400" baseline="0" dirty="0">
              <a:solidFill>
                <a:srgbClr val="2DAFB0"/>
              </a:solidFill>
              <a:latin typeface="Calibri Light"/>
              <a:cs typeface="Calibri Light"/>
            </a:endParaRP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538288" y="4856093"/>
            <a:ext cx="6067425" cy="9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</a:pPr>
            <a:r>
              <a:rPr lang="de-AT" sz="2400" baseline="0" dirty="0" smtClean="0">
                <a:latin typeface="Calibri"/>
                <a:cs typeface="Calibri"/>
              </a:rPr>
              <a:t>Laufzeit: 06.10.2016 – 15.03.2018</a:t>
            </a:r>
            <a:r>
              <a:rPr lang="de-AT" sz="2400" baseline="0" dirty="0">
                <a:latin typeface="Calibri"/>
                <a:cs typeface="Calibri"/>
              </a:rPr>
              <a:t/>
            </a:r>
            <a:br>
              <a:rPr lang="de-AT" sz="2400" baseline="0" dirty="0">
                <a:latin typeface="Calibri"/>
                <a:cs typeface="Calibri"/>
              </a:rPr>
            </a:br>
            <a:endParaRPr lang="de-AT" sz="2400" baseline="0" dirty="0">
              <a:latin typeface="Calibri Light"/>
              <a:cs typeface="Calibri Ligh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80708"/>
            <a:ext cx="9289032" cy="130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6" y="1124745"/>
            <a:ext cx="2893669" cy="42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12000" y="2708686"/>
            <a:ext cx="61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baseline="0" dirty="0" smtClean="0">
                <a:latin typeface="Calibri"/>
                <a:cs typeface="Calibri"/>
              </a:rPr>
              <a:t>Um wieviel % erhalten Frauen im Burgenland weniger Pension als Männer?</a:t>
            </a:r>
          </a:p>
          <a:p>
            <a:pPr marL="0" indent="0" eaLnBrk="1" hangingPunct="1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Clr>
                <a:srgbClr val="00918E"/>
              </a:buClr>
            </a:pPr>
            <a:r>
              <a:rPr lang="de-DE" sz="2400" baseline="0" dirty="0">
                <a:solidFill>
                  <a:srgbClr val="2DAFB0"/>
                </a:solidFill>
                <a:latin typeface="Calibri Light"/>
                <a:cs typeface="Calibri Light"/>
              </a:rPr>
              <a:t>1</a:t>
            </a:r>
            <a:r>
              <a:rPr lang="de-DE" sz="2400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)</a:t>
            </a:r>
            <a:r>
              <a:rPr lang="de-DE" sz="2400" baseline="0" dirty="0" smtClean="0">
                <a:latin typeface="Calibri Light"/>
                <a:cs typeface="Calibri Light"/>
              </a:rPr>
              <a:t> </a:t>
            </a:r>
            <a:r>
              <a:rPr lang="de-DE" sz="2400" baseline="0" dirty="0">
                <a:latin typeface="Calibri Light"/>
                <a:cs typeface="Calibri Light"/>
              </a:rPr>
              <a:t>31,6%    </a:t>
            </a:r>
            <a:r>
              <a:rPr lang="de-DE" sz="2400" baseline="0" dirty="0" smtClean="0">
                <a:latin typeface="Calibri Light"/>
                <a:cs typeface="Calibri Light"/>
              </a:rPr>
              <a:t> </a:t>
            </a:r>
            <a:r>
              <a:rPr lang="de-DE" sz="2400" baseline="0" dirty="0">
                <a:solidFill>
                  <a:srgbClr val="2DAFB0"/>
                </a:solidFill>
                <a:latin typeface="Calibri Light"/>
                <a:cs typeface="Calibri Light"/>
              </a:rPr>
              <a:t>2</a:t>
            </a:r>
            <a:r>
              <a:rPr lang="de-DE" sz="2400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)</a:t>
            </a:r>
            <a:r>
              <a:rPr lang="de-DE" sz="2400" baseline="0" dirty="0" smtClean="0">
                <a:latin typeface="Calibri Light"/>
                <a:cs typeface="Calibri Light"/>
              </a:rPr>
              <a:t> </a:t>
            </a:r>
            <a:r>
              <a:rPr lang="de-DE" sz="2400" baseline="0" dirty="0">
                <a:latin typeface="Calibri Light"/>
                <a:cs typeface="Calibri Light"/>
              </a:rPr>
              <a:t>39,8%     </a:t>
            </a:r>
            <a:r>
              <a:rPr lang="de-DE" sz="2400" baseline="0" dirty="0">
                <a:solidFill>
                  <a:srgbClr val="2DAFB0"/>
                </a:solidFill>
                <a:latin typeface="Calibri Light"/>
                <a:cs typeface="Calibri Light"/>
              </a:rPr>
              <a:t>3</a:t>
            </a:r>
            <a:r>
              <a:rPr lang="de-DE" sz="2400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) </a:t>
            </a:r>
            <a:r>
              <a:rPr lang="de-DE" sz="2400" baseline="0" dirty="0">
                <a:latin typeface="Calibri Light"/>
                <a:cs typeface="Calibri Light"/>
              </a:rPr>
              <a:t>43,1</a:t>
            </a:r>
            <a:r>
              <a:rPr lang="de-DE" sz="2400" baseline="0" dirty="0" smtClean="0">
                <a:latin typeface="Calibri Light"/>
                <a:cs typeface="Calibri Light"/>
              </a:rPr>
              <a:t>%</a:t>
            </a:r>
            <a:endParaRPr lang="de-AT" sz="2400" baseline="0" dirty="0">
              <a:latin typeface="Calibri Light"/>
              <a:cs typeface="Calibri Ligh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12000" y="1208946"/>
            <a:ext cx="61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F57836"/>
              </a:buClr>
              <a:buSzPct val="150000"/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</a:rPr>
              <a:t>Quiz - 1.Frage</a:t>
            </a:r>
          </a:p>
          <a:p>
            <a:pPr eaLnBrk="1" hangingPunct="1">
              <a:spcBef>
                <a:spcPts val="0"/>
              </a:spcBef>
              <a:buClr>
                <a:srgbClr val="F57836"/>
              </a:buClr>
              <a:buSzPct val="150000"/>
            </a:pPr>
            <a:r>
              <a:rPr lang="de-AT" sz="4000" cap="all" baseline="0" dirty="0" err="1" smtClean="0">
                <a:solidFill>
                  <a:srgbClr val="2DAFB0"/>
                </a:solidFill>
                <a:latin typeface="Calibri Light"/>
              </a:rPr>
              <a:t>gender</a:t>
            </a: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</a:rPr>
              <a:t> Pension Gap</a:t>
            </a:r>
            <a:endParaRPr lang="de-DE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hteck 13"/>
          <p:cNvSpPr>
            <a:spLocks noChangeArrowheads="1"/>
          </p:cNvSpPr>
          <p:nvPr/>
        </p:nvSpPr>
        <p:spPr bwMode="auto">
          <a:xfrm>
            <a:off x="259987" y="5949280"/>
            <a:ext cx="18293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r>
              <a:rPr lang="de-AT" sz="800" baseline="0" dirty="0" smtClean="0">
                <a:latin typeface="Calibri"/>
                <a:cs typeface="Calibri"/>
              </a:rPr>
              <a:t>Quelle: Frauenbericht Burgenland 2015</a:t>
            </a:r>
            <a:endParaRPr lang="de-DE" sz="800" baseline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12000" y="2708686"/>
            <a:ext cx="61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baseline="0" dirty="0" smtClean="0">
                <a:latin typeface="Calibri"/>
                <a:cs typeface="Calibri"/>
              </a:rPr>
              <a:t>Um wieviel % erhalten Frauen im Burgenland weniger Pension als Männer?</a:t>
            </a:r>
          </a:p>
          <a:p>
            <a:pPr marL="0" indent="0" eaLnBrk="1" hangingPunct="1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Clr>
                <a:srgbClr val="00918E"/>
              </a:buClr>
            </a:pPr>
            <a:r>
              <a:rPr lang="de-DE" sz="2400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Auflösung: </a:t>
            </a:r>
            <a:r>
              <a:rPr lang="de-DE" sz="2400" baseline="0" dirty="0" smtClean="0">
                <a:latin typeface="Calibri Light"/>
                <a:cs typeface="Calibri Light"/>
              </a:rPr>
              <a:t>43,1% </a:t>
            </a:r>
            <a:endParaRPr lang="de-AT" sz="2400" baseline="0" dirty="0">
              <a:latin typeface="Calibri Light"/>
              <a:cs typeface="Calibri Ligh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12000" y="1208946"/>
            <a:ext cx="61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F57836"/>
              </a:buClr>
              <a:buSzPct val="150000"/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</a:rPr>
              <a:t>Quiz - 1.Frage</a:t>
            </a:r>
          </a:p>
          <a:p>
            <a:pPr eaLnBrk="1" hangingPunct="1">
              <a:spcBef>
                <a:spcPts val="0"/>
              </a:spcBef>
              <a:buClr>
                <a:srgbClr val="F57836"/>
              </a:buClr>
              <a:buSzPct val="150000"/>
            </a:pPr>
            <a:r>
              <a:rPr lang="de-AT" sz="4000" cap="all" baseline="0" dirty="0" err="1" smtClean="0">
                <a:solidFill>
                  <a:srgbClr val="2DAFB0"/>
                </a:solidFill>
                <a:latin typeface="Calibri Light"/>
              </a:rPr>
              <a:t>gender</a:t>
            </a: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</a:rPr>
              <a:t> Pension Gap</a:t>
            </a:r>
            <a:endParaRPr lang="de-DE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hteck 13"/>
          <p:cNvSpPr>
            <a:spLocks noChangeArrowheads="1"/>
          </p:cNvSpPr>
          <p:nvPr/>
        </p:nvSpPr>
        <p:spPr bwMode="auto">
          <a:xfrm>
            <a:off x="259987" y="5949280"/>
            <a:ext cx="18293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r>
              <a:rPr lang="de-AT" sz="800" baseline="0" dirty="0" smtClean="0">
                <a:latin typeface="Calibri"/>
                <a:cs typeface="Calibri"/>
              </a:rPr>
              <a:t>Quelle: Frauenbericht Burgenland 2015</a:t>
            </a:r>
            <a:endParaRPr lang="de-DE" sz="800" baseline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0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3" y="2348880"/>
            <a:ext cx="46085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</a:pPr>
            <a:r>
              <a:rPr lang="de-AT" sz="2400" cap="all" baseline="0" dirty="0">
                <a:solidFill>
                  <a:srgbClr val="2DAFB0"/>
                </a:solidFill>
                <a:latin typeface="Calibri Light"/>
              </a:rPr>
              <a:t>Pensionsunterschied</a:t>
            </a:r>
            <a:r>
              <a:rPr lang="de-AT" sz="2400" b="1" baseline="0" dirty="0" smtClean="0">
                <a:latin typeface="Calibri Light" panose="020F0302020204030204" pitchFamily="34" charset="0"/>
                <a:cs typeface="Calibri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</a:pPr>
            <a:r>
              <a:rPr lang="de-AT" sz="2400" cap="all" baseline="0" dirty="0" smtClean="0">
                <a:solidFill>
                  <a:srgbClr val="2DAFB0"/>
                </a:solidFill>
                <a:latin typeface="Calibri Light"/>
              </a:rPr>
              <a:t>zwischen</a:t>
            </a:r>
            <a:r>
              <a:rPr lang="de-AT" sz="2400" b="1" baseline="0" dirty="0" smtClean="0">
                <a:latin typeface="Calibri Light" panose="020F0302020204030204" pitchFamily="34" charset="0"/>
                <a:cs typeface="Calibri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</a:pPr>
            <a:r>
              <a:rPr lang="de-AT" sz="2400" cap="all" baseline="0" dirty="0" smtClean="0">
                <a:solidFill>
                  <a:srgbClr val="2DAFB0"/>
                </a:solidFill>
                <a:latin typeface="Calibri Light"/>
              </a:rPr>
              <a:t>Männern</a:t>
            </a:r>
            <a:r>
              <a:rPr lang="de-AT" sz="2400" b="1" baseline="0" dirty="0" smtClean="0">
                <a:latin typeface="Calibri Light" panose="020F0302020204030204" pitchFamily="34" charset="0"/>
                <a:cs typeface="Calibri"/>
              </a:rPr>
              <a:t> </a:t>
            </a:r>
            <a:r>
              <a:rPr lang="de-AT" sz="2400" cap="all" baseline="0" dirty="0">
                <a:solidFill>
                  <a:srgbClr val="2DAFB0"/>
                </a:solidFill>
                <a:latin typeface="Calibri Light"/>
              </a:rPr>
              <a:t>und</a:t>
            </a:r>
            <a:r>
              <a:rPr lang="de-AT" sz="2400" b="1" baseline="0" dirty="0" smtClean="0">
                <a:latin typeface="Calibri Light" panose="020F0302020204030204" pitchFamily="34" charset="0"/>
                <a:cs typeface="Calibri"/>
              </a:rPr>
              <a:t> </a:t>
            </a:r>
            <a:r>
              <a:rPr lang="de-AT" sz="2400" cap="all" baseline="0" dirty="0" smtClean="0">
                <a:solidFill>
                  <a:srgbClr val="2DAFB0"/>
                </a:solidFill>
                <a:latin typeface="Calibri Light"/>
              </a:rPr>
              <a:t>Frauen 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</a:pPr>
            <a:r>
              <a:rPr lang="de-AT" sz="2400" cap="all" baseline="0" dirty="0">
                <a:solidFill>
                  <a:srgbClr val="2DAFB0"/>
                </a:solidFill>
                <a:latin typeface="Calibri Light"/>
              </a:rPr>
              <a:t>Im 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00918E"/>
              </a:buClr>
            </a:pPr>
            <a:r>
              <a:rPr lang="de-AT" sz="2400" cap="all" baseline="0" dirty="0">
                <a:solidFill>
                  <a:srgbClr val="2DAFB0"/>
                </a:solidFill>
                <a:latin typeface="Calibri Light"/>
              </a:rPr>
              <a:t>Burgenland </a:t>
            </a:r>
          </a:p>
        </p:txBody>
      </p:sp>
      <p:pic>
        <p:nvPicPr>
          <p:cNvPr id="7" name="Picture 4" descr="P:\KeCKMobil\KeCKMobilMA\Fotos_Mäuse\Foto - Mäuse Säul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3656"/>
          <a:stretch/>
        </p:blipFill>
        <p:spPr bwMode="auto">
          <a:xfrm>
            <a:off x="4139952" y="1052736"/>
            <a:ext cx="337237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0" y="1239650"/>
            <a:ext cx="3131141" cy="4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12000" y="2204863"/>
            <a:ext cx="61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baseline="0" dirty="0" smtClean="0">
                <a:latin typeface="Calibri"/>
                <a:cs typeface="Calibri"/>
              </a:rPr>
              <a:t>Wie viele unbezahlte Arbeitsstunden leisten Frauen in Österreich täglich?</a:t>
            </a:r>
          </a:p>
          <a:p>
            <a:pPr marL="0" indent="0" eaLnBrk="1" hangingPunct="1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Clr>
                <a:srgbClr val="00918E"/>
              </a:buClr>
            </a:pPr>
            <a:r>
              <a:rPr lang="de-DE" sz="2400" baseline="0" dirty="0">
                <a:solidFill>
                  <a:srgbClr val="2DAFB0"/>
                </a:solidFill>
                <a:latin typeface="Calibri Light"/>
                <a:cs typeface="Calibri Light"/>
              </a:rPr>
              <a:t>1)</a:t>
            </a:r>
            <a:r>
              <a:rPr lang="de-DE" sz="2400" baseline="0" dirty="0">
                <a:latin typeface="Calibri Light"/>
                <a:cs typeface="Calibri Light"/>
              </a:rPr>
              <a:t> </a:t>
            </a:r>
            <a:r>
              <a:rPr lang="de-DE" sz="2400" baseline="0" dirty="0" smtClean="0">
                <a:latin typeface="Calibri Light"/>
                <a:cs typeface="Calibri Light"/>
              </a:rPr>
              <a:t>3,5 h     </a:t>
            </a:r>
            <a:r>
              <a:rPr lang="de-DE" sz="2400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2</a:t>
            </a:r>
            <a:r>
              <a:rPr lang="de-DE" sz="2400" baseline="0" dirty="0">
                <a:solidFill>
                  <a:srgbClr val="2DAFB0"/>
                </a:solidFill>
                <a:latin typeface="Calibri Light"/>
                <a:cs typeface="Calibri Light"/>
              </a:rPr>
              <a:t>) </a:t>
            </a:r>
            <a:r>
              <a:rPr lang="de-DE" sz="2400" baseline="0" dirty="0" smtClean="0">
                <a:latin typeface="Calibri Light"/>
                <a:cs typeface="Calibri Light"/>
              </a:rPr>
              <a:t>5 h     </a:t>
            </a:r>
            <a:r>
              <a:rPr lang="de-DE" sz="2400" baseline="0" dirty="0">
                <a:solidFill>
                  <a:srgbClr val="2DAFB0"/>
                </a:solidFill>
                <a:latin typeface="Calibri Light"/>
                <a:cs typeface="Calibri Light"/>
              </a:rPr>
              <a:t>3</a:t>
            </a:r>
            <a:r>
              <a:rPr lang="de-DE" sz="2400" baseline="0" dirty="0" smtClean="0">
                <a:solidFill>
                  <a:srgbClr val="2DAFB0"/>
                </a:solidFill>
                <a:latin typeface="Calibri Light"/>
                <a:cs typeface="Calibri Light"/>
              </a:rPr>
              <a:t>)</a:t>
            </a:r>
            <a:r>
              <a:rPr lang="de-DE" sz="2400" baseline="0" dirty="0" smtClean="0">
                <a:latin typeface="Calibri Light"/>
                <a:cs typeface="Calibri Light"/>
              </a:rPr>
              <a:t> 7 h     </a:t>
            </a:r>
            <a:endParaRPr lang="de-AT" sz="2400" baseline="0" dirty="0">
              <a:latin typeface="Calibri Light"/>
              <a:cs typeface="Calibri Ligh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12000" y="1208946"/>
            <a:ext cx="6120000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F57836"/>
              </a:buClr>
              <a:buSzPct val="150000"/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</a:rPr>
              <a:t>Quiz - 2.Frage</a:t>
            </a:r>
          </a:p>
        </p:txBody>
      </p:sp>
      <p:sp>
        <p:nvSpPr>
          <p:cNvPr id="6" name="Rechteck 13"/>
          <p:cNvSpPr>
            <a:spLocks noChangeArrowheads="1"/>
          </p:cNvSpPr>
          <p:nvPr/>
        </p:nvSpPr>
        <p:spPr bwMode="auto">
          <a:xfrm>
            <a:off x="259987" y="5949280"/>
            <a:ext cx="28328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r>
              <a:rPr lang="de-AT" sz="800" baseline="0" dirty="0" smtClean="0">
                <a:latin typeface="Calibri"/>
                <a:cs typeface="Calibri"/>
              </a:rPr>
              <a:t>Quelle: GPA Zeitverwendungsstudie Statistik Austria 2008/2009</a:t>
            </a:r>
            <a:endParaRPr lang="de-DE" sz="800" baseline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9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12000" y="2204864"/>
            <a:ext cx="61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 b="1" baseline="0">
                <a:latin typeface="Calibri"/>
                <a:cs typeface="Calibri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b="0" dirty="0"/>
              <a:t>Wie viele unbezahlte Arbeitsstunden leisten Frauen in Österreich täglich?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de-DE" b="0" dirty="0">
                <a:solidFill>
                  <a:srgbClr val="2DAFB0"/>
                </a:solidFill>
                <a:latin typeface="Calibri Light" panose="020F0302020204030204" pitchFamily="34" charset="0"/>
              </a:rPr>
              <a:t>Auflösung</a:t>
            </a:r>
            <a:r>
              <a:rPr lang="de-DE" b="0" dirty="0" smtClean="0">
                <a:solidFill>
                  <a:srgbClr val="2DAFB0"/>
                </a:solidFill>
                <a:latin typeface="Calibri Light" panose="020F0302020204030204" pitchFamily="34" charset="0"/>
              </a:rPr>
              <a:t>:</a:t>
            </a:r>
            <a:r>
              <a:rPr lang="de-DE" b="0" dirty="0" smtClean="0">
                <a:solidFill>
                  <a:srgbClr val="2DAFB0"/>
                </a:solidFill>
              </a:rPr>
              <a:t> </a:t>
            </a:r>
            <a:r>
              <a:rPr lang="de-DE" b="0" dirty="0" smtClean="0">
                <a:latin typeface="Calibri Light" panose="020F0302020204030204" pitchFamily="34" charset="0"/>
              </a:rPr>
              <a:t>7 h </a:t>
            </a:r>
            <a:endParaRPr lang="de-AT" b="0" dirty="0">
              <a:latin typeface="Calibri Light" panose="020F030202020403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12000" y="1208946"/>
            <a:ext cx="6120000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F57836"/>
              </a:buClr>
              <a:buSzPct val="150000"/>
            </a:pPr>
            <a:r>
              <a:rPr lang="de-AT" sz="4000" cap="all" baseline="0" dirty="0" smtClean="0">
                <a:solidFill>
                  <a:srgbClr val="2DAFB0"/>
                </a:solidFill>
                <a:latin typeface="Calibri Light"/>
              </a:rPr>
              <a:t>Quiz - 2.Frage</a:t>
            </a:r>
          </a:p>
        </p:txBody>
      </p:sp>
      <p:sp>
        <p:nvSpPr>
          <p:cNvPr id="6" name="Rechteck 13"/>
          <p:cNvSpPr>
            <a:spLocks noChangeArrowheads="1"/>
          </p:cNvSpPr>
          <p:nvPr/>
        </p:nvSpPr>
        <p:spPr bwMode="auto">
          <a:xfrm>
            <a:off x="259987" y="5949280"/>
            <a:ext cx="28328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DA522B"/>
              </a:buClr>
              <a:buFont typeface="Wingdings" charset="0"/>
              <a:buNone/>
            </a:pPr>
            <a:r>
              <a:rPr lang="de-AT" sz="800" baseline="0" dirty="0" smtClean="0">
                <a:latin typeface="Calibri"/>
                <a:cs typeface="Calibri"/>
              </a:rPr>
              <a:t>Quelle: GPA Zeitverwendungsstudie Statistik Austria 2008/2009</a:t>
            </a:r>
            <a:endParaRPr lang="de-DE" sz="800" baseline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0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858</Words>
  <Application>Microsoft Office PowerPoint</Application>
  <PresentationFormat>Bildschirmpräsentation (4:3)</PresentationFormat>
  <Paragraphs>135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Office-Design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Selbstdarstellung abz*austria überarbeitet</dc:title>
  <dc:subject>Termin 09.07.2008</dc:subject>
  <dc:creator>IVH</dc:creator>
  <cp:lastModifiedBy>Viktoria Kapocs</cp:lastModifiedBy>
  <cp:revision>1260</cp:revision>
  <dcterms:created xsi:type="dcterms:W3CDTF">2007-08-30T09:01:54Z</dcterms:created>
  <dcterms:modified xsi:type="dcterms:W3CDTF">2017-11-21T09:35:24Z</dcterms:modified>
</cp:coreProperties>
</file>