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8" r:id="rId3"/>
    <p:sldId id="330" r:id="rId4"/>
    <p:sldId id="331" r:id="rId5"/>
    <p:sldId id="348" r:id="rId6"/>
    <p:sldId id="333" r:id="rId7"/>
    <p:sldId id="332" r:id="rId8"/>
    <p:sldId id="337" r:id="rId9"/>
    <p:sldId id="260" r:id="rId10"/>
    <p:sldId id="259" r:id="rId11"/>
    <p:sldId id="310" r:id="rId12"/>
    <p:sldId id="367" r:id="rId13"/>
    <p:sldId id="368" r:id="rId14"/>
    <p:sldId id="349" r:id="rId15"/>
    <p:sldId id="350" r:id="rId16"/>
    <p:sldId id="351" r:id="rId17"/>
    <p:sldId id="352" r:id="rId18"/>
    <p:sldId id="359" r:id="rId19"/>
    <p:sldId id="307" r:id="rId20"/>
    <p:sldId id="346" r:id="rId21"/>
    <p:sldId id="284" r:id="rId22"/>
    <p:sldId id="303" r:id="rId23"/>
    <p:sldId id="340" r:id="rId24"/>
    <p:sldId id="345" r:id="rId25"/>
    <p:sldId id="366" r:id="rId26"/>
    <p:sldId id="364" r:id="rId27"/>
    <p:sldId id="344" r:id="rId28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FBC01"/>
    <a:srgbClr val="0F5494"/>
    <a:srgbClr val="263558"/>
    <a:srgbClr val="3E6FD2"/>
    <a:srgbClr val="FFED01"/>
    <a:srgbClr val="3166CF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8525" autoAdjust="0"/>
    <p:restoredTop sz="99577" autoAdjust="0"/>
  </p:normalViewPr>
  <p:slideViewPr>
    <p:cSldViewPr>
      <p:cViewPr>
        <p:scale>
          <a:sx n="90" d="100"/>
          <a:sy n="90" d="100"/>
        </p:scale>
        <p:origin x="-83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0"/>
    </p:cViewPr>
  </p:sorterViewPr>
  <p:notesViewPr>
    <p:cSldViewPr showGuides="1">
      <p:cViewPr varScale="1">
        <p:scale>
          <a:sx n="79" d="100"/>
          <a:sy n="79" d="100"/>
        </p:scale>
        <p:origin x="-3930" y="-7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image" Target="../media/image28.jpg"/><Relationship Id="rId2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image" Target="../media/image28.jpg"/><Relationship Id="rId2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F97DB-B8FB-4A74-A2B1-C8B06071BC9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6D0028-2BA9-4115-B713-84497E2E8FF2}">
      <dgm:prSet custT="1"/>
      <dgm:spPr/>
      <dgm:t>
        <a:bodyPr/>
        <a:lstStyle/>
        <a:p>
          <a:pPr rtl="0"/>
          <a:r>
            <a:rPr lang="fr-BE" sz="2000" b="0" dirty="0" smtClean="0">
              <a:solidFill>
                <a:srgbClr val="002060"/>
              </a:solidFill>
            </a:rPr>
            <a:t>Propose solutions and initiate stakeholder partnerships to encourage </a:t>
          </a:r>
          <a:r>
            <a:rPr lang="fr-BE" sz="2000" b="1" dirty="0" smtClean="0">
              <a:solidFill>
                <a:srgbClr val="002060"/>
              </a:solidFill>
            </a:rPr>
            <a:t>all citizens </a:t>
          </a:r>
          <a:r>
            <a:rPr lang="fr-BE" sz="2000" b="0" dirty="0" smtClean="0">
              <a:solidFill>
                <a:srgbClr val="002060"/>
              </a:solidFill>
            </a:rPr>
            <a:t>and the </a:t>
          </a:r>
          <a:r>
            <a:rPr lang="fr-BE" sz="2000" b="1" dirty="0" smtClean="0">
              <a:solidFill>
                <a:srgbClr val="002060"/>
              </a:solidFill>
            </a:rPr>
            <a:t>workforce of all sectors </a:t>
          </a:r>
          <a:r>
            <a:rPr lang="fr-BE" sz="2000" b="0" dirty="0" smtClean="0">
              <a:solidFill>
                <a:srgbClr val="002060"/>
              </a:solidFill>
            </a:rPr>
            <a:t>to reskill and upskill</a:t>
          </a:r>
          <a:endParaRPr lang="en-GB" sz="2000" b="0" dirty="0">
            <a:solidFill>
              <a:srgbClr val="002060"/>
            </a:solidFill>
          </a:endParaRPr>
        </a:p>
      </dgm:t>
    </dgm:pt>
    <dgm:pt modelId="{E85C2F13-1240-4A4E-AABD-5916B99959BD}" type="parTrans" cxnId="{FC5E3273-13B3-4A70-A115-A7950950B686}">
      <dgm:prSet/>
      <dgm:spPr/>
      <dgm:t>
        <a:bodyPr/>
        <a:lstStyle/>
        <a:p>
          <a:endParaRPr lang="en-GB"/>
        </a:p>
      </dgm:t>
    </dgm:pt>
    <dgm:pt modelId="{EB20E482-FF65-45C8-B95D-79C33A0285A6}" type="sibTrans" cxnId="{FC5E3273-13B3-4A70-A115-A7950950B686}">
      <dgm:prSet/>
      <dgm:spPr/>
      <dgm:t>
        <a:bodyPr/>
        <a:lstStyle/>
        <a:p>
          <a:endParaRPr lang="en-GB"/>
        </a:p>
      </dgm:t>
    </dgm:pt>
    <dgm:pt modelId="{79BF4421-E4DD-4720-9EBE-FB1D079430BA}">
      <dgm:prSet custT="1"/>
      <dgm:spPr/>
      <dgm:t>
        <a:bodyPr/>
        <a:lstStyle/>
        <a:p>
          <a:pPr rtl="0"/>
          <a:r>
            <a:rPr lang="fr-BE" sz="2000" b="0" i="0" dirty="0" err="1" smtClean="0">
              <a:solidFill>
                <a:srgbClr val="002060"/>
              </a:solidFill>
            </a:rPr>
            <a:t>Involve</a:t>
          </a:r>
          <a:r>
            <a:rPr lang="fr-BE" sz="2000" b="1" i="0" dirty="0" smtClean="0">
              <a:solidFill>
                <a:srgbClr val="002060"/>
              </a:solidFill>
            </a:rPr>
            <a:t> </a:t>
          </a:r>
          <a:r>
            <a:rPr lang="fr-BE" sz="2000" b="1" i="0" dirty="0" err="1" smtClean="0">
              <a:solidFill>
                <a:srgbClr val="002060"/>
              </a:solidFill>
            </a:rPr>
            <a:t>Member</a:t>
          </a:r>
          <a:r>
            <a:rPr lang="fr-BE" sz="2000" b="1" i="0" dirty="0" smtClean="0">
              <a:solidFill>
                <a:srgbClr val="002060"/>
              </a:solidFill>
            </a:rPr>
            <a:t> States </a:t>
          </a:r>
          <a:r>
            <a:rPr lang="fr-BE" sz="2000" b="0" i="0" dirty="0" smtClean="0">
              <a:solidFill>
                <a:srgbClr val="002060"/>
              </a:solidFill>
            </a:rPr>
            <a:t>in </a:t>
          </a:r>
          <a:r>
            <a:rPr lang="fr-BE" sz="2000" b="0" i="0" dirty="0" err="1" smtClean="0">
              <a:solidFill>
                <a:srgbClr val="002060"/>
              </a:solidFill>
            </a:rPr>
            <a:t>designing</a:t>
          </a:r>
          <a:r>
            <a:rPr lang="fr-BE" sz="2000" b="0" i="0" dirty="0" smtClean="0">
              <a:solidFill>
                <a:srgbClr val="002060"/>
              </a:solidFill>
            </a:rPr>
            <a:t> and </a:t>
          </a:r>
          <a:r>
            <a:rPr lang="fr-BE" sz="2000" b="0" i="0" dirty="0" err="1" smtClean="0">
              <a:solidFill>
                <a:srgbClr val="002060"/>
              </a:solidFill>
            </a:rPr>
            <a:t>delivering</a:t>
          </a:r>
          <a:r>
            <a:rPr lang="fr-BE" sz="2000" b="0" i="0" dirty="0" smtClean="0">
              <a:solidFill>
                <a:srgbClr val="002060"/>
              </a:solidFill>
            </a:rPr>
            <a:t> solutions</a:t>
          </a:r>
          <a:endParaRPr lang="en-GB" sz="2000" dirty="0">
            <a:solidFill>
              <a:srgbClr val="002060"/>
            </a:solidFill>
          </a:endParaRPr>
        </a:p>
      </dgm:t>
    </dgm:pt>
    <dgm:pt modelId="{9D11933D-4728-4A1A-B820-7923327E863E}" type="parTrans" cxnId="{A12FEBB9-8A21-4D34-A063-07C1E4F99C8D}">
      <dgm:prSet/>
      <dgm:spPr/>
      <dgm:t>
        <a:bodyPr/>
        <a:lstStyle/>
        <a:p>
          <a:endParaRPr lang="en-GB"/>
        </a:p>
      </dgm:t>
    </dgm:pt>
    <dgm:pt modelId="{B28C2511-57FA-4DF2-9740-89356D62B235}" type="sibTrans" cxnId="{A12FEBB9-8A21-4D34-A063-07C1E4F99C8D}">
      <dgm:prSet/>
      <dgm:spPr/>
      <dgm:t>
        <a:bodyPr/>
        <a:lstStyle/>
        <a:p>
          <a:endParaRPr lang="en-GB"/>
        </a:p>
      </dgm:t>
    </dgm:pt>
    <dgm:pt modelId="{B6B738DD-4117-4753-8044-8DEBBB8DCB73}">
      <dgm:prSet custT="1"/>
      <dgm:spPr/>
      <dgm:t>
        <a:bodyPr/>
        <a:lstStyle/>
        <a:p>
          <a:pPr rtl="0"/>
          <a:r>
            <a:rPr lang="fr-BE" sz="2000" b="1" i="0" dirty="0" smtClean="0">
              <a:solidFill>
                <a:srgbClr val="002060"/>
              </a:solidFill>
            </a:rPr>
            <a:t>Best-practice exchange</a:t>
          </a:r>
          <a:endParaRPr lang="en-GB" sz="2000" dirty="0">
            <a:solidFill>
              <a:srgbClr val="002060"/>
            </a:solidFill>
          </a:endParaRPr>
        </a:p>
      </dgm:t>
    </dgm:pt>
    <dgm:pt modelId="{54F626B7-3628-48D8-9CD8-7BD89DF536E0}" type="parTrans" cxnId="{6A650FB6-628F-4D3E-AE77-31E705B8C559}">
      <dgm:prSet/>
      <dgm:spPr/>
      <dgm:t>
        <a:bodyPr/>
        <a:lstStyle/>
        <a:p>
          <a:endParaRPr lang="en-GB"/>
        </a:p>
      </dgm:t>
    </dgm:pt>
    <dgm:pt modelId="{72C8515E-88DF-4410-9A6D-691320F1FC5E}" type="sibTrans" cxnId="{6A650FB6-628F-4D3E-AE77-31E705B8C559}">
      <dgm:prSet/>
      <dgm:spPr/>
      <dgm:t>
        <a:bodyPr/>
        <a:lstStyle/>
        <a:p>
          <a:endParaRPr lang="en-GB"/>
        </a:p>
      </dgm:t>
    </dgm:pt>
    <dgm:pt modelId="{92B1B155-7A63-479A-B5D6-E2B47AD350C5}">
      <dgm:prSet custT="1"/>
      <dgm:spPr/>
      <dgm:t>
        <a:bodyPr/>
        <a:lstStyle/>
        <a:p>
          <a:pPr rtl="0"/>
          <a:r>
            <a:rPr lang="fr-BE" sz="2000" b="0" dirty="0" err="1" smtClean="0">
              <a:solidFill>
                <a:srgbClr val="002060"/>
              </a:solidFill>
            </a:rPr>
            <a:t>Better</a:t>
          </a:r>
          <a:r>
            <a:rPr lang="fr-BE" sz="2000" b="0" dirty="0" smtClean="0">
              <a:solidFill>
                <a:srgbClr val="002060"/>
              </a:solidFill>
            </a:rPr>
            <a:t> use of </a:t>
          </a:r>
          <a:r>
            <a:rPr lang="fr-BE" sz="2000" b="1" dirty="0" err="1" smtClean="0">
              <a:solidFill>
                <a:srgbClr val="002060"/>
              </a:solidFill>
            </a:rPr>
            <a:t>European</a:t>
          </a:r>
          <a:r>
            <a:rPr lang="fr-BE" sz="2000" b="1" dirty="0" smtClean="0">
              <a:solidFill>
                <a:srgbClr val="002060"/>
              </a:solidFill>
            </a:rPr>
            <a:t> and national </a:t>
          </a:r>
          <a:r>
            <a:rPr lang="fr-BE" sz="2000" b="1" dirty="0" err="1" smtClean="0">
              <a:solidFill>
                <a:srgbClr val="002060"/>
              </a:solidFill>
            </a:rPr>
            <a:t>funds</a:t>
          </a:r>
          <a:r>
            <a:rPr lang="fr-BE" sz="2000" b="1" dirty="0" smtClean="0">
              <a:solidFill>
                <a:srgbClr val="002060"/>
              </a:solidFill>
            </a:rPr>
            <a:t> </a:t>
          </a:r>
          <a:r>
            <a:rPr lang="fr-BE" sz="2000" b="0" dirty="0" err="1" smtClean="0">
              <a:solidFill>
                <a:srgbClr val="002060"/>
              </a:solidFill>
            </a:rPr>
            <a:t>also</a:t>
          </a:r>
          <a:r>
            <a:rPr lang="fr-BE" sz="2000" b="0" dirty="0" smtClean="0">
              <a:solidFill>
                <a:srgbClr val="002060"/>
              </a:solidFill>
            </a:rPr>
            <a:t> </a:t>
          </a:r>
          <a:r>
            <a:rPr lang="fr-BE" sz="2000" b="0" dirty="0" err="1" smtClean="0">
              <a:solidFill>
                <a:srgbClr val="002060"/>
              </a:solidFill>
            </a:rPr>
            <a:t>through</a:t>
          </a:r>
          <a:r>
            <a:rPr lang="fr-BE" sz="2000" b="0" dirty="0" smtClean="0">
              <a:solidFill>
                <a:srgbClr val="002060"/>
              </a:solidFill>
            </a:rPr>
            <a:t> the support of pilot </a:t>
          </a:r>
          <a:r>
            <a:rPr lang="fr-BE" sz="2000" b="0" dirty="0" err="1" smtClean="0">
              <a:solidFill>
                <a:srgbClr val="002060"/>
              </a:solidFill>
            </a:rPr>
            <a:t>projects</a:t>
          </a:r>
          <a:r>
            <a:rPr lang="fr-BE" sz="2000" b="0" dirty="0" smtClean="0">
              <a:solidFill>
                <a:srgbClr val="002060"/>
              </a:solidFill>
            </a:rPr>
            <a:t> </a:t>
          </a:r>
          <a:endParaRPr lang="en-GB" sz="2000" b="0" dirty="0">
            <a:solidFill>
              <a:srgbClr val="002060"/>
            </a:solidFill>
          </a:endParaRPr>
        </a:p>
      </dgm:t>
    </dgm:pt>
    <dgm:pt modelId="{744ADDC6-1152-473A-98C2-4DB0ADA56934}" type="parTrans" cxnId="{C480997A-B45A-4831-AA40-553063617DA4}">
      <dgm:prSet/>
      <dgm:spPr/>
      <dgm:t>
        <a:bodyPr/>
        <a:lstStyle/>
        <a:p>
          <a:endParaRPr lang="en-GB"/>
        </a:p>
      </dgm:t>
    </dgm:pt>
    <dgm:pt modelId="{584945A4-C79C-4DBF-8C21-CFC2F1224F8E}" type="sibTrans" cxnId="{C480997A-B45A-4831-AA40-553063617DA4}">
      <dgm:prSet/>
      <dgm:spPr/>
      <dgm:t>
        <a:bodyPr/>
        <a:lstStyle/>
        <a:p>
          <a:endParaRPr lang="en-GB"/>
        </a:p>
      </dgm:t>
    </dgm:pt>
    <dgm:pt modelId="{CD59219C-998E-4E86-9432-974E95FCC016}" type="pres">
      <dgm:prSet presAssocID="{D7EF97DB-B8FB-4A74-A2B1-C8B06071BC9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B6BF8E-1D2F-48C0-945E-EC0855C6D879}" type="pres">
      <dgm:prSet presAssocID="{8F6D0028-2BA9-4115-B713-84497E2E8FF2}" presName="comp" presStyleCnt="0"/>
      <dgm:spPr/>
    </dgm:pt>
    <dgm:pt modelId="{AD5670CF-3548-49BE-ADE5-F7C610E309E1}" type="pres">
      <dgm:prSet presAssocID="{8F6D0028-2BA9-4115-B713-84497E2E8FF2}" presName="box" presStyleLbl="node1" presStyleIdx="0" presStyleCnt="4" custLinFactNeighborX="878" custLinFactNeighborY="-7026"/>
      <dgm:spPr/>
      <dgm:t>
        <a:bodyPr/>
        <a:lstStyle/>
        <a:p>
          <a:endParaRPr lang="en-GB"/>
        </a:p>
      </dgm:t>
    </dgm:pt>
    <dgm:pt modelId="{C923B45A-DA3B-44B3-9953-1C0D80C5B485}" type="pres">
      <dgm:prSet presAssocID="{8F6D0028-2BA9-4115-B713-84497E2E8FF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GB"/>
        </a:p>
      </dgm:t>
    </dgm:pt>
    <dgm:pt modelId="{B66C58CA-3A83-4AE4-913A-85B1651AE292}" type="pres">
      <dgm:prSet presAssocID="{8F6D0028-2BA9-4115-B713-84497E2E8FF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B6349-C947-45EE-BE8A-743E7F1FFC43}" type="pres">
      <dgm:prSet presAssocID="{EB20E482-FF65-45C8-B95D-79C33A0285A6}" presName="spacer" presStyleCnt="0"/>
      <dgm:spPr/>
    </dgm:pt>
    <dgm:pt modelId="{6F151AE1-D0D5-4FE0-8339-403ABA742636}" type="pres">
      <dgm:prSet presAssocID="{79BF4421-E4DD-4720-9EBE-FB1D079430BA}" presName="comp" presStyleCnt="0"/>
      <dgm:spPr/>
    </dgm:pt>
    <dgm:pt modelId="{46F582A9-E208-40B9-9169-766B586E672B}" type="pres">
      <dgm:prSet presAssocID="{79BF4421-E4DD-4720-9EBE-FB1D079430BA}" presName="box" presStyleLbl="node1" presStyleIdx="1" presStyleCnt="4"/>
      <dgm:spPr/>
      <dgm:t>
        <a:bodyPr/>
        <a:lstStyle/>
        <a:p>
          <a:endParaRPr lang="en-GB"/>
        </a:p>
      </dgm:t>
    </dgm:pt>
    <dgm:pt modelId="{AF0D7BEC-4378-4A5A-80B2-198317907481}" type="pres">
      <dgm:prSet presAssocID="{79BF4421-E4DD-4720-9EBE-FB1D079430BA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GB"/>
        </a:p>
      </dgm:t>
    </dgm:pt>
    <dgm:pt modelId="{9150E2EF-D4E5-4E45-BCC1-1C88BD517BD8}" type="pres">
      <dgm:prSet presAssocID="{79BF4421-E4DD-4720-9EBE-FB1D079430B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251B26-D813-44B2-83D1-FE4F56778727}" type="pres">
      <dgm:prSet presAssocID="{B28C2511-57FA-4DF2-9740-89356D62B235}" presName="spacer" presStyleCnt="0"/>
      <dgm:spPr/>
    </dgm:pt>
    <dgm:pt modelId="{EE7C388C-FFE1-485A-98E9-EE90DEF4EE9A}" type="pres">
      <dgm:prSet presAssocID="{B6B738DD-4117-4753-8044-8DEBBB8DCB73}" presName="comp" presStyleCnt="0"/>
      <dgm:spPr/>
    </dgm:pt>
    <dgm:pt modelId="{570A1EAC-AB0B-49F3-B92B-BAEC7F8DD2DC}" type="pres">
      <dgm:prSet presAssocID="{B6B738DD-4117-4753-8044-8DEBBB8DCB73}" presName="box" presStyleLbl="node1" presStyleIdx="2" presStyleCnt="4"/>
      <dgm:spPr/>
      <dgm:t>
        <a:bodyPr/>
        <a:lstStyle/>
        <a:p>
          <a:endParaRPr lang="en-GB"/>
        </a:p>
      </dgm:t>
    </dgm:pt>
    <dgm:pt modelId="{0696A153-A788-4861-B040-BB8612492ECA}" type="pres">
      <dgm:prSet presAssocID="{B6B738DD-4117-4753-8044-8DEBBB8DCB73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GB"/>
        </a:p>
      </dgm:t>
    </dgm:pt>
    <dgm:pt modelId="{F0DA9439-A3BE-4BB1-BB8F-E64B235A8BD6}" type="pres">
      <dgm:prSet presAssocID="{B6B738DD-4117-4753-8044-8DEBBB8DCB7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5AB0E8-41CE-4058-8C61-29217D9A6000}" type="pres">
      <dgm:prSet presAssocID="{72C8515E-88DF-4410-9A6D-691320F1FC5E}" presName="spacer" presStyleCnt="0"/>
      <dgm:spPr/>
    </dgm:pt>
    <dgm:pt modelId="{89F07E05-179C-40F9-B111-BC62B649B4F1}" type="pres">
      <dgm:prSet presAssocID="{92B1B155-7A63-479A-B5D6-E2B47AD350C5}" presName="comp" presStyleCnt="0"/>
      <dgm:spPr/>
    </dgm:pt>
    <dgm:pt modelId="{DC5DB519-63EB-4B32-81BC-FBD5BE23850A}" type="pres">
      <dgm:prSet presAssocID="{92B1B155-7A63-479A-B5D6-E2B47AD350C5}" presName="box" presStyleLbl="node1" presStyleIdx="3" presStyleCnt="4" custLinFactNeighborX="-872" custLinFactNeighborY="1512"/>
      <dgm:spPr/>
      <dgm:t>
        <a:bodyPr/>
        <a:lstStyle/>
        <a:p>
          <a:endParaRPr lang="en-GB"/>
        </a:p>
      </dgm:t>
    </dgm:pt>
    <dgm:pt modelId="{F659ECDA-4BA8-449F-94B7-8A1D081EBC07}" type="pres">
      <dgm:prSet presAssocID="{92B1B155-7A63-479A-B5D6-E2B47AD350C5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GB"/>
        </a:p>
      </dgm:t>
    </dgm:pt>
    <dgm:pt modelId="{14C40048-918B-4C80-BA0D-36B068EF3BEF}" type="pres">
      <dgm:prSet presAssocID="{92B1B155-7A63-479A-B5D6-E2B47AD350C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363C5E-17B9-40CF-A01A-33C30059E69D}" type="presOf" srcId="{79BF4421-E4DD-4720-9EBE-FB1D079430BA}" destId="{46F582A9-E208-40B9-9169-766B586E672B}" srcOrd="0" destOrd="0" presId="urn:microsoft.com/office/officeart/2005/8/layout/vList4"/>
    <dgm:cxn modelId="{C480997A-B45A-4831-AA40-553063617DA4}" srcId="{D7EF97DB-B8FB-4A74-A2B1-C8B06071BC9A}" destId="{92B1B155-7A63-479A-B5D6-E2B47AD350C5}" srcOrd="3" destOrd="0" parTransId="{744ADDC6-1152-473A-98C2-4DB0ADA56934}" sibTransId="{584945A4-C79C-4DBF-8C21-CFC2F1224F8E}"/>
    <dgm:cxn modelId="{FC5E3273-13B3-4A70-A115-A7950950B686}" srcId="{D7EF97DB-B8FB-4A74-A2B1-C8B06071BC9A}" destId="{8F6D0028-2BA9-4115-B713-84497E2E8FF2}" srcOrd="0" destOrd="0" parTransId="{E85C2F13-1240-4A4E-AABD-5916B99959BD}" sibTransId="{EB20E482-FF65-45C8-B95D-79C33A0285A6}"/>
    <dgm:cxn modelId="{6A650FB6-628F-4D3E-AE77-31E705B8C559}" srcId="{D7EF97DB-B8FB-4A74-A2B1-C8B06071BC9A}" destId="{B6B738DD-4117-4753-8044-8DEBBB8DCB73}" srcOrd="2" destOrd="0" parTransId="{54F626B7-3628-48D8-9CD8-7BD89DF536E0}" sibTransId="{72C8515E-88DF-4410-9A6D-691320F1FC5E}"/>
    <dgm:cxn modelId="{4120D7C4-0036-4E57-BD48-F1CEDA7607A3}" type="presOf" srcId="{B6B738DD-4117-4753-8044-8DEBBB8DCB73}" destId="{570A1EAC-AB0B-49F3-B92B-BAEC7F8DD2DC}" srcOrd="0" destOrd="0" presId="urn:microsoft.com/office/officeart/2005/8/layout/vList4"/>
    <dgm:cxn modelId="{A874F087-44BC-4873-AF50-AB3FBF27671D}" type="presOf" srcId="{92B1B155-7A63-479A-B5D6-E2B47AD350C5}" destId="{14C40048-918B-4C80-BA0D-36B068EF3BEF}" srcOrd="1" destOrd="0" presId="urn:microsoft.com/office/officeart/2005/8/layout/vList4"/>
    <dgm:cxn modelId="{F329FECD-91F5-4CD6-9897-E2574D2E6EEA}" type="presOf" srcId="{D7EF97DB-B8FB-4A74-A2B1-C8B06071BC9A}" destId="{CD59219C-998E-4E86-9432-974E95FCC016}" srcOrd="0" destOrd="0" presId="urn:microsoft.com/office/officeart/2005/8/layout/vList4"/>
    <dgm:cxn modelId="{9F0230B7-0BB0-4215-8A93-32F97A2B1C56}" type="presOf" srcId="{8F6D0028-2BA9-4115-B713-84497E2E8FF2}" destId="{B66C58CA-3A83-4AE4-913A-85B1651AE292}" srcOrd="1" destOrd="0" presId="urn:microsoft.com/office/officeart/2005/8/layout/vList4"/>
    <dgm:cxn modelId="{B1F0E3D2-E2A8-4C1A-B058-AE604B42DC04}" type="presOf" srcId="{79BF4421-E4DD-4720-9EBE-FB1D079430BA}" destId="{9150E2EF-D4E5-4E45-BCC1-1C88BD517BD8}" srcOrd="1" destOrd="0" presId="urn:microsoft.com/office/officeart/2005/8/layout/vList4"/>
    <dgm:cxn modelId="{A12FEBB9-8A21-4D34-A063-07C1E4F99C8D}" srcId="{D7EF97DB-B8FB-4A74-A2B1-C8B06071BC9A}" destId="{79BF4421-E4DD-4720-9EBE-FB1D079430BA}" srcOrd="1" destOrd="0" parTransId="{9D11933D-4728-4A1A-B820-7923327E863E}" sibTransId="{B28C2511-57FA-4DF2-9740-89356D62B235}"/>
    <dgm:cxn modelId="{52D928D0-BC01-4E0D-813C-73D675587073}" type="presOf" srcId="{B6B738DD-4117-4753-8044-8DEBBB8DCB73}" destId="{F0DA9439-A3BE-4BB1-BB8F-E64B235A8BD6}" srcOrd="1" destOrd="0" presId="urn:microsoft.com/office/officeart/2005/8/layout/vList4"/>
    <dgm:cxn modelId="{B74001B1-56BF-48D1-84BC-6AACC2C1A784}" type="presOf" srcId="{92B1B155-7A63-479A-B5D6-E2B47AD350C5}" destId="{DC5DB519-63EB-4B32-81BC-FBD5BE23850A}" srcOrd="0" destOrd="0" presId="urn:microsoft.com/office/officeart/2005/8/layout/vList4"/>
    <dgm:cxn modelId="{4FF467F8-797C-41C6-AC0D-C88510F8CD5D}" type="presOf" srcId="{8F6D0028-2BA9-4115-B713-84497E2E8FF2}" destId="{AD5670CF-3548-49BE-ADE5-F7C610E309E1}" srcOrd="0" destOrd="0" presId="urn:microsoft.com/office/officeart/2005/8/layout/vList4"/>
    <dgm:cxn modelId="{AF769511-41E3-4873-9874-1F57A5B71424}" type="presParOf" srcId="{CD59219C-998E-4E86-9432-974E95FCC016}" destId="{F1B6BF8E-1D2F-48C0-945E-EC0855C6D879}" srcOrd="0" destOrd="0" presId="urn:microsoft.com/office/officeart/2005/8/layout/vList4"/>
    <dgm:cxn modelId="{7A113966-9031-4FC8-A679-178B079FC737}" type="presParOf" srcId="{F1B6BF8E-1D2F-48C0-945E-EC0855C6D879}" destId="{AD5670CF-3548-49BE-ADE5-F7C610E309E1}" srcOrd="0" destOrd="0" presId="urn:microsoft.com/office/officeart/2005/8/layout/vList4"/>
    <dgm:cxn modelId="{69A4E577-4F58-40D8-AF80-2C908D6EE8A6}" type="presParOf" srcId="{F1B6BF8E-1D2F-48C0-945E-EC0855C6D879}" destId="{C923B45A-DA3B-44B3-9953-1C0D80C5B485}" srcOrd="1" destOrd="0" presId="urn:microsoft.com/office/officeart/2005/8/layout/vList4"/>
    <dgm:cxn modelId="{1D6F7172-496A-479A-B6BD-83725EC76D87}" type="presParOf" srcId="{F1B6BF8E-1D2F-48C0-945E-EC0855C6D879}" destId="{B66C58CA-3A83-4AE4-913A-85B1651AE292}" srcOrd="2" destOrd="0" presId="urn:microsoft.com/office/officeart/2005/8/layout/vList4"/>
    <dgm:cxn modelId="{B50BD7EE-1E2D-4E04-AD6B-417040501DFE}" type="presParOf" srcId="{CD59219C-998E-4E86-9432-974E95FCC016}" destId="{DB9B6349-C947-45EE-BE8A-743E7F1FFC43}" srcOrd="1" destOrd="0" presId="urn:microsoft.com/office/officeart/2005/8/layout/vList4"/>
    <dgm:cxn modelId="{57984E75-26CE-461A-AA3D-5AC19DDCD6BF}" type="presParOf" srcId="{CD59219C-998E-4E86-9432-974E95FCC016}" destId="{6F151AE1-D0D5-4FE0-8339-403ABA742636}" srcOrd="2" destOrd="0" presId="urn:microsoft.com/office/officeart/2005/8/layout/vList4"/>
    <dgm:cxn modelId="{2A631A27-E570-41F6-89E7-FBE04D8858AC}" type="presParOf" srcId="{6F151AE1-D0D5-4FE0-8339-403ABA742636}" destId="{46F582A9-E208-40B9-9169-766B586E672B}" srcOrd="0" destOrd="0" presId="urn:microsoft.com/office/officeart/2005/8/layout/vList4"/>
    <dgm:cxn modelId="{83068EF1-FFB7-4FBB-995B-1F15B3EEB833}" type="presParOf" srcId="{6F151AE1-D0D5-4FE0-8339-403ABA742636}" destId="{AF0D7BEC-4378-4A5A-80B2-198317907481}" srcOrd="1" destOrd="0" presId="urn:microsoft.com/office/officeart/2005/8/layout/vList4"/>
    <dgm:cxn modelId="{4169B074-B5D6-4805-9413-0FFD0D12941F}" type="presParOf" srcId="{6F151AE1-D0D5-4FE0-8339-403ABA742636}" destId="{9150E2EF-D4E5-4E45-BCC1-1C88BD517BD8}" srcOrd="2" destOrd="0" presId="urn:microsoft.com/office/officeart/2005/8/layout/vList4"/>
    <dgm:cxn modelId="{B396DCD6-6754-44B9-91BB-DCE8FE1D064A}" type="presParOf" srcId="{CD59219C-998E-4E86-9432-974E95FCC016}" destId="{38251B26-D813-44B2-83D1-FE4F56778727}" srcOrd="3" destOrd="0" presId="urn:microsoft.com/office/officeart/2005/8/layout/vList4"/>
    <dgm:cxn modelId="{7BB3ACDB-88C3-4116-A022-9517C990F1DE}" type="presParOf" srcId="{CD59219C-998E-4E86-9432-974E95FCC016}" destId="{EE7C388C-FFE1-485A-98E9-EE90DEF4EE9A}" srcOrd="4" destOrd="0" presId="urn:microsoft.com/office/officeart/2005/8/layout/vList4"/>
    <dgm:cxn modelId="{13C83884-ED4D-42FE-BA03-EA0F4217871A}" type="presParOf" srcId="{EE7C388C-FFE1-485A-98E9-EE90DEF4EE9A}" destId="{570A1EAC-AB0B-49F3-B92B-BAEC7F8DD2DC}" srcOrd="0" destOrd="0" presId="urn:microsoft.com/office/officeart/2005/8/layout/vList4"/>
    <dgm:cxn modelId="{CA093C07-E9A4-4F00-9867-D6BC9915A081}" type="presParOf" srcId="{EE7C388C-FFE1-485A-98E9-EE90DEF4EE9A}" destId="{0696A153-A788-4861-B040-BB8612492ECA}" srcOrd="1" destOrd="0" presId="urn:microsoft.com/office/officeart/2005/8/layout/vList4"/>
    <dgm:cxn modelId="{22E60364-D2D8-430B-A347-603074D1FE13}" type="presParOf" srcId="{EE7C388C-FFE1-485A-98E9-EE90DEF4EE9A}" destId="{F0DA9439-A3BE-4BB1-BB8F-E64B235A8BD6}" srcOrd="2" destOrd="0" presId="urn:microsoft.com/office/officeart/2005/8/layout/vList4"/>
    <dgm:cxn modelId="{F0BBF24C-7237-445B-BD95-8BEFA9956283}" type="presParOf" srcId="{CD59219C-998E-4E86-9432-974E95FCC016}" destId="{AC5AB0E8-41CE-4058-8C61-29217D9A6000}" srcOrd="5" destOrd="0" presId="urn:microsoft.com/office/officeart/2005/8/layout/vList4"/>
    <dgm:cxn modelId="{71894B05-83EE-4E62-96CE-445628398460}" type="presParOf" srcId="{CD59219C-998E-4E86-9432-974E95FCC016}" destId="{89F07E05-179C-40F9-B111-BC62B649B4F1}" srcOrd="6" destOrd="0" presId="urn:microsoft.com/office/officeart/2005/8/layout/vList4"/>
    <dgm:cxn modelId="{C7ECA373-EEA4-47ED-B58F-8F3DA4BFD03C}" type="presParOf" srcId="{89F07E05-179C-40F9-B111-BC62B649B4F1}" destId="{DC5DB519-63EB-4B32-81BC-FBD5BE23850A}" srcOrd="0" destOrd="0" presId="urn:microsoft.com/office/officeart/2005/8/layout/vList4"/>
    <dgm:cxn modelId="{5EF79FC9-51E0-4656-B4AD-66CBD9716275}" type="presParOf" srcId="{89F07E05-179C-40F9-B111-BC62B649B4F1}" destId="{F659ECDA-4BA8-449F-94B7-8A1D081EBC07}" srcOrd="1" destOrd="0" presId="urn:microsoft.com/office/officeart/2005/8/layout/vList4"/>
    <dgm:cxn modelId="{67C49527-D93C-422B-A12E-9AC917E5CF6B}" type="presParOf" srcId="{89F07E05-179C-40F9-B111-BC62B649B4F1}" destId="{14C40048-918B-4C80-BA0D-36B068EF3B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70CF-3548-49BE-ADE5-F7C610E309E1}">
      <dsp:nvSpPr>
        <dsp:cNvPr id="0" name=""/>
        <dsp:cNvSpPr/>
      </dsp:nvSpPr>
      <dsp:spPr>
        <a:xfrm>
          <a:off x="0" y="0"/>
          <a:ext cx="8229600" cy="102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0" kern="1200" dirty="0" smtClean="0">
              <a:solidFill>
                <a:srgbClr val="002060"/>
              </a:solidFill>
            </a:rPr>
            <a:t>Propose solutions and initiate stakeholder partnerships to encourage </a:t>
          </a:r>
          <a:r>
            <a:rPr lang="fr-BE" sz="2000" b="1" kern="1200" dirty="0" smtClean="0">
              <a:solidFill>
                <a:srgbClr val="002060"/>
              </a:solidFill>
            </a:rPr>
            <a:t>all citizens </a:t>
          </a:r>
          <a:r>
            <a:rPr lang="fr-BE" sz="2000" b="0" kern="1200" dirty="0" smtClean="0">
              <a:solidFill>
                <a:srgbClr val="002060"/>
              </a:solidFill>
            </a:rPr>
            <a:t>and the </a:t>
          </a:r>
          <a:r>
            <a:rPr lang="fr-BE" sz="2000" b="1" kern="1200" dirty="0" smtClean="0">
              <a:solidFill>
                <a:srgbClr val="002060"/>
              </a:solidFill>
            </a:rPr>
            <a:t>workforce of all sectors </a:t>
          </a:r>
          <a:r>
            <a:rPr lang="fr-BE" sz="2000" b="0" kern="1200" dirty="0" smtClean="0">
              <a:solidFill>
                <a:srgbClr val="002060"/>
              </a:solidFill>
            </a:rPr>
            <a:t>to reskill and upskill</a:t>
          </a:r>
          <a:endParaRPr lang="en-GB" sz="2000" b="0" kern="1200" dirty="0">
            <a:solidFill>
              <a:srgbClr val="002060"/>
            </a:solidFill>
          </a:endParaRPr>
        </a:p>
      </dsp:txBody>
      <dsp:txXfrm>
        <a:off x="1748017" y="0"/>
        <a:ext cx="6481582" cy="1020973"/>
      </dsp:txXfrm>
    </dsp:sp>
    <dsp:sp modelId="{C923B45A-DA3B-44B3-9953-1C0D80C5B485}">
      <dsp:nvSpPr>
        <dsp:cNvPr id="0" name=""/>
        <dsp:cNvSpPr/>
      </dsp:nvSpPr>
      <dsp:spPr>
        <a:xfrm>
          <a:off x="102097" y="102097"/>
          <a:ext cx="1645920" cy="816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582A9-E208-40B9-9169-766B586E672B}">
      <dsp:nvSpPr>
        <dsp:cNvPr id="0" name=""/>
        <dsp:cNvSpPr/>
      </dsp:nvSpPr>
      <dsp:spPr>
        <a:xfrm>
          <a:off x="0" y="1123071"/>
          <a:ext cx="8229600" cy="102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0" i="0" kern="1200" dirty="0" err="1" smtClean="0">
              <a:solidFill>
                <a:srgbClr val="002060"/>
              </a:solidFill>
            </a:rPr>
            <a:t>Involve</a:t>
          </a:r>
          <a:r>
            <a:rPr lang="fr-BE" sz="2000" b="1" i="0" kern="1200" dirty="0" smtClean="0">
              <a:solidFill>
                <a:srgbClr val="002060"/>
              </a:solidFill>
            </a:rPr>
            <a:t> </a:t>
          </a:r>
          <a:r>
            <a:rPr lang="fr-BE" sz="2000" b="1" i="0" kern="1200" dirty="0" err="1" smtClean="0">
              <a:solidFill>
                <a:srgbClr val="002060"/>
              </a:solidFill>
            </a:rPr>
            <a:t>Member</a:t>
          </a:r>
          <a:r>
            <a:rPr lang="fr-BE" sz="2000" b="1" i="0" kern="1200" dirty="0" smtClean="0">
              <a:solidFill>
                <a:srgbClr val="002060"/>
              </a:solidFill>
            </a:rPr>
            <a:t> States </a:t>
          </a:r>
          <a:r>
            <a:rPr lang="fr-BE" sz="2000" b="0" i="0" kern="1200" dirty="0" smtClean="0">
              <a:solidFill>
                <a:srgbClr val="002060"/>
              </a:solidFill>
            </a:rPr>
            <a:t>in </a:t>
          </a:r>
          <a:r>
            <a:rPr lang="fr-BE" sz="2000" b="0" i="0" kern="1200" dirty="0" err="1" smtClean="0">
              <a:solidFill>
                <a:srgbClr val="002060"/>
              </a:solidFill>
            </a:rPr>
            <a:t>designing</a:t>
          </a:r>
          <a:r>
            <a:rPr lang="fr-BE" sz="2000" b="0" i="0" kern="1200" dirty="0" smtClean="0">
              <a:solidFill>
                <a:srgbClr val="002060"/>
              </a:solidFill>
            </a:rPr>
            <a:t> and </a:t>
          </a:r>
          <a:r>
            <a:rPr lang="fr-BE" sz="2000" b="0" i="0" kern="1200" dirty="0" err="1" smtClean="0">
              <a:solidFill>
                <a:srgbClr val="002060"/>
              </a:solidFill>
            </a:rPr>
            <a:t>delivering</a:t>
          </a:r>
          <a:r>
            <a:rPr lang="fr-BE" sz="2000" b="0" i="0" kern="1200" dirty="0" smtClean="0">
              <a:solidFill>
                <a:srgbClr val="002060"/>
              </a:solidFill>
            </a:rPr>
            <a:t> solutions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1748017" y="1123071"/>
        <a:ext cx="6481582" cy="1020973"/>
      </dsp:txXfrm>
    </dsp:sp>
    <dsp:sp modelId="{AF0D7BEC-4378-4A5A-80B2-198317907481}">
      <dsp:nvSpPr>
        <dsp:cNvPr id="0" name=""/>
        <dsp:cNvSpPr/>
      </dsp:nvSpPr>
      <dsp:spPr>
        <a:xfrm>
          <a:off x="102097" y="1225168"/>
          <a:ext cx="1645920" cy="816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A1EAC-AB0B-49F3-B92B-BAEC7F8DD2DC}">
      <dsp:nvSpPr>
        <dsp:cNvPr id="0" name=""/>
        <dsp:cNvSpPr/>
      </dsp:nvSpPr>
      <dsp:spPr>
        <a:xfrm>
          <a:off x="0" y="2246142"/>
          <a:ext cx="8229600" cy="102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0" kern="1200" dirty="0" smtClean="0">
              <a:solidFill>
                <a:srgbClr val="002060"/>
              </a:solidFill>
            </a:rPr>
            <a:t>Best-practice exchange</a:t>
          </a:r>
          <a:endParaRPr lang="en-GB" sz="2000" kern="1200" dirty="0">
            <a:solidFill>
              <a:srgbClr val="002060"/>
            </a:solidFill>
          </a:endParaRPr>
        </a:p>
      </dsp:txBody>
      <dsp:txXfrm>
        <a:off x="1748017" y="2246142"/>
        <a:ext cx="6481582" cy="1020973"/>
      </dsp:txXfrm>
    </dsp:sp>
    <dsp:sp modelId="{0696A153-A788-4861-B040-BB8612492ECA}">
      <dsp:nvSpPr>
        <dsp:cNvPr id="0" name=""/>
        <dsp:cNvSpPr/>
      </dsp:nvSpPr>
      <dsp:spPr>
        <a:xfrm>
          <a:off x="102097" y="2348239"/>
          <a:ext cx="1645920" cy="816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B519-63EB-4B32-81BC-FBD5BE23850A}">
      <dsp:nvSpPr>
        <dsp:cNvPr id="0" name=""/>
        <dsp:cNvSpPr/>
      </dsp:nvSpPr>
      <dsp:spPr>
        <a:xfrm>
          <a:off x="0" y="3371787"/>
          <a:ext cx="8229600" cy="1020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0" kern="1200" dirty="0" err="1" smtClean="0">
              <a:solidFill>
                <a:srgbClr val="002060"/>
              </a:solidFill>
            </a:rPr>
            <a:t>Better</a:t>
          </a:r>
          <a:r>
            <a:rPr lang="fr-BE" sz="2000" b="0" kern="1200" dirty="0" smtClean="0">
              <a:solidFill>
                <a:srgbClr val="002060"/>
              </a:solidFill>
            </a:rPr>
            <a:t> use of </a:t>
          </a:r>
          <a:r>
            <a:rPr lang="fr-BE" sz="2000" b="1" kern="1200" dirty="0" err="1" smtClean="0">
              <a:solidFill>
                <a:srgbClr val="002060"/>
              </a:solidFill>
            </a:rPr>
            <a:t>European</a:t>
          </a:r>
          <a:r>
            <a:rPr lang="fr-BE" sz="2000" b="1" kern="1200" dirty="0" smtClean="0">
              <a:solidFill>
                <a:srgbClr val="002060"/>
              </a:solidFill>
            </a:rPr>
            <a:t> and national </a:t>
          </a:r>
          <a:r>
            <a:rPr lang="fr-BE" sz="2000" b="1" kern="1200" dirty="0" err="1" smtClean="0">
              <a:solidFill>
                <a:srgbClr val="002060"/>
              </a:solidFill>
            </a:rPr>
            <a:t>funds</a:t>
          </a:r>
          <a:r>
            <a:rPr lang="fr-BE" sz="2000" b="1" kern="1200" dirty="0" smtClean="0">
              <a:solidFill>
                <a:srgbClr val="002060"/>
              </a:solidFill>
            </a:rPr>
            <a:t> </a:t>
          </a:r>
          <a:r>
            <a:rPr lang="fr-BE" sz="2000" b="0" kern="1200" dirty="0" err="1" smtClean="0">
              <a:solidFill>
                <a:srgbClr val="002060"/>
              </a:solidFill>
            </a:rPr>
            <a:t>also</a:t>
          </a:r>
          <a:r>
            <a:rPr lang="fr-BE" sz="2000" b="0" kern="1200" dirty="0" smtClean="0">
              <a:solidFill>
                <a:srgbClr val="002060"/>
              </a:solidFill>
            </a:rPr>
            <a:t> </a:t>
          </a:r>
          <a:r>
            <a:rPr lang="fr-BE" sz="2000" b="0" kern="1200" dirty="0" err="1" smtClean="0">
              <a:solidFill>
                <a:srgbClr val="002060"/>
              </a:solidFill>
            </a:rPr>
            <a:t>through</a:t>
          </a:r>
          <a:r>
            <a:rPr lang="fr-BE" sz="2000" b="0" kern="1200" dirty="0" smtClean="0">
              <a:solidFill>
                <a:srgbClr val="002060"/>
              </a:solidFill>
            </a:rPr>
            <a:t> the support of pilot </a:t>
          </a:r>
          <a:r>
            <a:rPr lang="fr-BE" sz="2000" b="0" kern="1200" dirty="0" err="1" smtClean="0">
              <a:solidFill>
                <a:srgbClr val="002060"/>
              </a:solidFill>
            </a:rPr>
            <a:t>projects</a:t>
          </a:r>
          <a:r>
            <a:rPr lang="fr-BE" sz="2000" b="0" kern="1200" dirty="0" smtClean="0">
              <a:solidFill>
                <a:srgbClr val="002060"/>
              </a:solidFill>
            </a:rPr>
            <a:t> </a:t>
          </a:r>
          <a:endParaRPr lang="en-GB" sz="2000" b="0" kern="1200" dirty="0">
            <a:solidFill>
              <a:srgbClr val="002060"/>
            </a:solidFill>
          </a:endParaRPr>
        </a:p>
      </dsp:txBody>
      <dsp:txXfrm>
        <a:off x="1748017" y="3371787"/>
        <a:ext cx="6481582" cy="1020973"/>
      </dsp:txXfrm>
    </dsp:sp>
    <dsp:sp modelId="{F659ECDA-4BA8-449F-94B7-8A1D081EBC07}">
      <dsp:nvSpPr>
        <dsp:cNvPr id="0" name=""/>
        <dsp:cNvSpPr/>
      </dsp:nvSpPr>
      <dsp:spPr>
        <a:xfrm>
          <a:off x="102097" y="3471310"/>
          <a:ext cx="1645920" cy="816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8022ACE-07CF-4A9F-B129-79ECEE8641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24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31ADFEC-B2A8-4D2A-890D-8157C59CD2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2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3E67-213B-4672-9114-C746BA16C66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532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456-1156-49D7-A408-8C48697A82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1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7" indent="-2857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1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0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69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17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66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15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63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3863628-F1AF-49BA-B778-DD4523A4E4AC}" type="slidenum">
              <a:rPr lang="en-GB" altLang="en-US"/>
              <a:pPr eaLnBrk="1" hangingPunct="1"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E6BB75B-ABC4-4C63-BCA6-9A2E2F17BC2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D12C1-4857-4469-BDCE-89DFE7F2A0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2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CA21-2621-418E-B4CA-9EA81A02AC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83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ubbl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163763" y="0"/>
            <a:ext cx="4327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8424" y="3005262"/>
            <a:ext cx="694038" cy="3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33"/>
          <p:cNvSpPr txBox="1">
            <a:spLocks noChangeArrowheads="1"/>
          </p:cNvSpPr>
          <p:nvPr userDrawn="1"/>
        </p:nvSpPr>
        <p:spPr bwMode="auto">
          <a:xfrm rot="16200000">
            <a:off x="7557367" y="1413440"/>
            <a:ext cx="2525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14E36"/>
                </a:solidFill>
                <a:latin typeface="Tahoma" pitchFamily="34" charset="0"/>
                <a:cs typeface="Tahoma" pitchFamily="34" charset="0"/>
              </a:rPr>
              <a:t>7-22 October 2017</a:t>
            </a:r>
            <a:endParaRPr lang="en-GB" sz="2200" dirty="0">
              <a:solidFill>
                <a:srgbClr val="F14E36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2517775" y="6165850"/>
            <a:ext cx="3998913" cy="476250"/>
            <a:chOff x="1474" y="3884"/>
            <a:chExt cx="2519" cy="300"/>
          </a:xfrm>
        </p:grpSpPr>
        <p:pic>
          <p:nvPicPr>
            <p:cNvPr id="7" name="Picture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4" y="3884"/>
              <a:ext cx="29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38" y="3924"/>
              <a:ext cx="22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1655" y="3948"/>
              <a:ext cx="8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>
                  <a:solidFill>
                    <a:srgbClr val="F14E36"/>
                  </a:solidFill>
                  <a:cs typeface="Arial" charset="0"/>
                </a:rPr>
                <a:t>@CodeWeekEU</a:t>
              </a:r>
              <a:endParaRPr lang="en-GB">
                <a:solidFill>
                  <a:srgbClr val="F14E36"/>
                </a:solidFill>
                <a:cs typeface="Arial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3521" y="3948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>
                  <a:solidFill>
                    <a:srgbClr val="F14E36"/>
                  </a:solidFill>
                  <a:cs typeface="Arial" charset="0"/>
                </a:rPr>
                <a:t>codeEU</a:t>
              </a:r>
              <a:endParaRPr lang="en-GB">
                <a:solidFill>
                  <a:srgbClr val="F14E36"/>
                </a:solidFill>
                <a:cs typeface="Arial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2562" y="3948"/>
              <a:ext cx="5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>
                  <a:solidFill>
                    <a:srgbClr val="F14E36"/>
                  </a:solidFill>
                  <a:cs typeface="Arial" charset="0"/>
                </a:rPr>
                <a:t>#codeEU</a:t>
              </a:r>
              <a:endParaRPr lang="en-GB">
                <a:solidFill>
                  <a:srgbClr val="F14E36"/>
                </a:solidFill>
                <a:cs typeface="Arial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DA655-25F3-42D2-8DC8-449449D536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70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7F0D8-CD87-4B30-BB6A-08B9BCB0D0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75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C20A-77BE-44C5-A72A-8D5B78D388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37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5FA0-1DC1-4725-822F-E62FD486AF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338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56E2-181F-407D-8C08-32A758E251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03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C7549-4DE1-4A6A-83DF-711C72DCE6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507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90CB-FCB8-4A63-8A81-88F90214C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3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A50F2-2542-415E-B1F8-B452A9FAB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4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712C092-ED6A-407B-8FF0-433BB3BC816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25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910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14E3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14E36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166C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166C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166C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166C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166C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main.jsp?catId=1223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c.europa.eu/digital-single-market/en/digital-opportunity-traineeships-boosting-digital-skills-job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exander.riedl@ec.europa.e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c.europa.eu/digital-single-market/en/desi" TargetMode="Externa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302678" y="1124744"/>
            <a:ext cx="8661810" cy="108997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algn="just"/>
            <a:r>
              <a:rPr lang="fr-BE" sz="2000" b="0" dirty="0">
                <a:solidFill>
                  <a:srgbClr val="0F5494"/>
                </a:solidFill>
              </a:rPr>
              <a:t>					</a:t>
            </a:r>
          </a:p>
          <a:p>
            <a:pPr marL="3175" algn="just"/>
            <a:endParaRPr lang="fr-BE" sz="2000" b="0" dirty="0">
              <a:solidFill>
                <a:srgbClr val="0F5494"/>
              </a:solidFill>
            </a:endParaRPr>
          </a:p>
          <a:p>
            <a:pPr marL="3175" algn="just"/>
            <a:endParaRPr lang="en-GB" sz="2000" b="0" dirty="0">
              <a:solidFill>
                <a:srgbClr val="3366FF"/>
              </a:solidFill>
            </a:endParaRPr>
          </a:p>
          <a:p>
            <a:pPr marL="3175" algn="just"/>
            <a:endParaRPr lang="en-GB" sz="2000" b="0" dirty="0">
              <a:solidFill>
                <a:srgbClr val="0F5494"/>
              </a:solidFill>
            </a:endParaRPr>
          </a:p>
          <a:p>
            <a:r>
              <a:rPr lang="fr-BE" sz="2000" b="0" dirty="0">
                <a:solidFill>
                  <a:srgbClr val="0F5494"/>
                </a:solidFill>
              </a:rPr>
              <a:t>				</a:t>
            </a:r>
            <a:endParaRPr lang="en-GB" sz="2000" b="0" dirty="0">
              <a:solidFill>
                <a:srgbClr val="0F5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1738"/>
            <a:ext cx="8229600" cy="936625"/>
          </a:xfrm>
        </p:spPr>
        <p:txBody>
          <a:bodyPr/>
          <a:lstStyle/>
          <a:p>
            <a:pPr algn="ctr"/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67544" y="6135687"/>
            <a:ext cx="8243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altLang="en-US" sz="1600" b="1" dirty="0">
                <a:solidFill>
                  <a:srgbClr val="004D86"/>
                </a:solidFill>
              </a:rPr>
              <a:t>@</a:t>
            </a:r>
            <a:r>
              <a:rPr lang="fr-BE" altLang="en-US" sz="1600" b="1" dirty="0" err="1">
                <a:solidFill>
                  <a:srgbClr val="004D86"/>
                </a:solidFill>
              </a:rPr>
              <a:t>DigitalSkillsEU</a:t>
            </a:r>
            <a:r>
              <a:rPr lang="fr-BE" altLang="en-US" sz="1600" b="1" dirty="0">
                <a:solidFill>
                  <a:srgbClr val="004D86"/>
                </a:solidFill>
              </a:rPr>
              <a:t> 	</a:t>
            </a:r>
            <a:r>
              <a:rPr lang="fr-BE" altLang="en-US" sz="1600" b="1" dirty="0" smtClean="0">
                <a:solidFill>
                  <a:srgbClr val="004D86"/>
                </a:solidFill>
              </a:rPr>
              <a:t>#</a:t>
            </a:r>
            <a:r>
              <a:rPr lang="fr-BE" altLang="en-US" sz="1600" b="1" dirty="0" err="1">
                <a:solidFill>
                  <a:srgbClr val="004D86"/>
                </a:solidFill>
              </a:rPr>
              <a:t>DigitalSkills</a:t>
            </a:r>
            <a:r>
              <a:rPr lang="fr-BE" altLang="en-US" sz="1600" b="1" dirty="0">
                <a:solidFill>
                  <a:srgbClr val="004D86"/>
                </a:solidFill>
              </a:rPr>
              <a:t> 		#</a:t>
            </a:r>
            <a:r>
              <a:rPr lang="fr-BE" altLang="en-US" sz="1600" b="1" dirty="0" err="1">
                <a:solidFill>
                  <a:srgbClr val="004D86"/>
                </a:solidFill>
              </a:rPr>
              <a:t>DSJCoalition</a:t>
            </a:r>
            <a:endParaRPr lang="fr-BE" altLang="en-US" sz="1600" b="1" dirty="0">
              <a:solidFill>
                <a:srgbClr val="004D86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25252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55976" y="5661248"/>
            <a:ext cx="4187729" cy="47443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BE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fr-BE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- 22 </a:t>
            </a:r>
            <a:r>
              <a:rPr lang="fr-BE" alt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fr-BE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pic>
        <p:nvPicPr>
          <p:cNvPr id="10" name="Picture 2" descr="C:\Users\merissi\AppData\Local\Microsoft\Windows\Temporary Internet Files\Content.Outlook\V3MRUA2B\ThinkstockPhotos-515742058  iSt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 b="6624"/>
          <a:stretch/>
        </p:blipFill>
        <p:spPr bwMode="auto">
          <a:xfrm>
            <a:off x="275327" y="1283176"/>
            <a:ext cx="8747786" cy="542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03648" y="2996952"/>
            <a:ext cx="6552728" cy="1368152"/>
          </a:xfrm>
          <a:prstGeom prst="rect">
            <a:avLst/>
          </a:prstGeom>
          <a:solidFill>
            <a:srgbClr val="971CC9"/>
          </a:solidFill>
          <a:ln w="12700" cap="flat" cmpd="sng" algn="ctr">
            <a:solidFill>
              <a:srgbClr val="971CC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Digitaler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Wandel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und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Europ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äische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ED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Kompetenzagenda</a:t>
            </a:r>
            <a:endParaRPr kumimoji="0" lang="en-GB" sz="3600" b="1" i="0" u="none" strike="noStrike" kern="0" cap="none" spc="0" normalizeH="0" noProof="0" dirty="0" smtClean="0">
              <a:ln>
                <a:noFill/>
              </a:ln>
              <a:solidFill>
                <a:srgbClr val="FFED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076419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5076056" y="5157192"/>
            <a:ext cx="3828089" cy="1152128"/>
          </a:xfrm>
          <a:prstGeom prst="roundRect">
            <a:avLst/>
          </a:prstGeom>
          <a:solidFill>
            <a:srgbClr val="971CC9"/>
          </a:solidFill>
          <a:ln w="12700" cap="flat" cmpd="sng" algn="ctr">
            <a:solidFill>
              <a:srgbClr val="971CC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F8FAFF"/>
                </a:solidFill>
                <a:latin typeface="Calibri" panose="020F0502020204030204"/>
              </a:rPr>
              <a:t>Alexander </a:t>
            </a:r>
            <a:r>
              <a:rPr lang="en-GB" sz="1800" kern="0" dirty="0" err="1" smtClean="0">
                <a:solidFill>
                  <a:srgbClr val="F8FAFF"/>
                </a:solidFill>
                <a:latin typeface="Calibri" panose="020F0502020204030204"/>
              </a:rPr>
              <a:t>Riedl</a:t>
            </a:r>
            <a:endParaRPr lang="en-GB" sz="1800" kern="0" dirty="0" smtClean="0">
              <a:solidFill>
                <a:srgbClr val="F8FAFF"/>
              </a:solidFill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err="1" smtClean="0">
                <a:solidFill>
                  <a:srgbClr val="F8FAFF"/>
                </a:solidFill>
                <a:latin typeface="Calibri" panose="020F0502020204030204"/>
              </a:rPr>
              <a:t>Digitale</a:t>
            </a:r>
            <a:r>
              <a:rPr lang="en-GB" sz="1800" kern="0" dirty="0" smtClean="0">
                <a:solidFill>
                  <a:srgbClr val="F8FAFF"/>
                </a:solidFill>
                <a:latin typeface="Calibri" panose="020F0502020204030204"/>
              </a:rPr>
              <a:t> </a:t>
            </a:r>
            <a:r>
              <a:rPr lang="en-GB" sz="1800" kern="0" dirty="0" err="1" smtClean="0">
                <a:solidFill>
                  <a:srgbClr val="F8FAFF"/>
                </a:solidFill>
                <a:latin typeface="Calibri" panose="020F0502020204030204"/>
              </a:rPr>
              <a:t>Wirtschaft</a:t>
            </a:r>
            <a:r>
              <a:rPr lang="en-GB" sz="1800" kern="0" dirty="0" smtClean="0">
                <a:solidFill>
                  <a:srgbClr val="F8FAFF"/>
                </a:solidFill>
                <a:latin typeface="Calibri" panose="020F0502020204030204"/>
              </a:rPr>
              <a:t> und </a:t>
            </a:r>
            <a:r>
              <a:rPr lang="en-GB" sz="1800" kern="0" dirty="0" err="1" smtClean="0">
                <a:solidFill>
                  <a:srgbClr val="F8FAFF"/>
                </a:solidFill>
                <a:latin typeface="Calibri" panose="020F0502020204030204"/>
              </a:rPr>
              <a:t>Kompetenzen</a:t>
            </a:r>
            <a:r>
              <a:rPr lang="en-GB" sz="1800" kern="0" dirty="0" smtClean="0">
                <a:solidFill>
                  <a:srgbClr val="F8FAFF"/>
                </a:solidFill>
                <a:latin typeface="Calibri" panose="020F0502020204030204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solidFill>
                  <a:srgbClr val="F8FAFF"/>
                </a:solidFill>
                <a:latin typeface="Calibri" panose="020F0502020204030204"/>
              </a:rPr>
              <a:t>DG </a:t>
            </a:r>
            <a:r>
              <a:rPr lang="en-GB" sz="1800" kern="0" dirty="0" smtClean="0">
                <a:solidFill>
                  <a:srgbClr val="F8FAFF"/>
                </a:solidFill>
                <a:latin typeface="Calibri" panose="020F0502020204030204"/>
              </a:rPr>
              <a:t>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äische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Kommission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8FA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40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Digitale</a:t>
            </a:r>
            <a:r>
              <a:rPr lang="en-GB" dirty="0" smtClean="0"/>
              <a:t> </a:t>
            </a:r>
            <a:r>
              <a:rPr lang="en-GB" dirty="0" err="1" smtClean="0"/>
              <a:t>Kompeten</a:t>
            </a:r>
            <a:r>
              <a:rPr lang="en-GB" dirty="0" err="1" smtClean="0"/>
              <a:t>zen</a:t>
            </a:r>
            <a:r>
              <a:rPr lang="en-GB" dirty="0" smtClean="0"/>
              <a:t> der </a:t>
            </a:r>
            <a:r>
              <a:rPr lang="en-GB" dirty="0" err="1" smtClean="0"/>
              <a:t>Erwerbst</a:t>
            </a:r>
            <a:r>
              <a:rPr lang="en-GB" dirty="0" err="1" smtClean="0"/>
              <a:t>ätigen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31640" y="5013177"/>
            <a:ext cx="7488832" cy="360039"/>
          </a:xfrm>
        </p:spPr>
        <p:txBody>
          <a:bodyPr/>
          <a:lstStyle/>
          <a:p>
            <a:pPr marL="0" indent="0">
              <a:buNone/>
            </a:pPr>
            <a:r>
              <a:rPr lang="en-GB" sz="2000" i="0" dirty="0" err="1" smtClean="0">
                <a:solidFill>
                  <a:srgbClr val="FF0000"/>
                </a:solidFill>
              </a:rPr>
              <a:t>Mehr</a:t>
            </a:r>
            <a:r>
              <a:rPr lang="en-GB" sz="2000" i="0" dirty="0" smtClean="0">
                <a:solidFill>
                  <a:srgbClr val="FF0000"/>
                </a:solidFill>
              </a:rPr>
              <a:t> </a:t>
            </a:r>
            <a:r>
              <a:rPr lang="en-GB" sz="2000" i="0" dirty="0" err="1" smtClean="0">
                <a:solidFill>
                  <a:srgbClr val="FF0000"/>
                </a:solidFill>
              </a:rPr>
              <a:t>als</a:t>
            </a:r>
            <a:r>
              <a:rPr lang="en-GB" sz="2000" i="0" dirty="0" smtClean="0">
                <a:solidFill>
                  <a:srgbClr val="FF0000"/>
                </a:solidFill>
              </a:rPr>
              <a:t> 600,000 </a:t>
            </a:r>
            <a:r>
              <a:rPr lang="en-GB" sz="2000" b="1" i="0" dirty="0" err="1">
                <a:solidFill>
                  <a:srgbClr val="FF0000"/>
                </a:solidFill>
              </a:rPr>
              <a:t>offene</a:t>
            </a:r>
            <a:r>
              <a:rPr lang="en-GB" sz="2000" b="1" i="0" dirty="0">
                <a:solidFill>
                  <a:srgbClr val="FF0000"/>
                </a:solidFill>
              </a:rPr>
              <a:t> </a:t>
            </a:r>
            <a:r>
              <a:rPr lang="en-GB" sz="2000" b="1" i="0" dirty="0" err="1">
                <a:solidFill>
                  <a:srgbClr val="FF0000"/>
                </a:solidFill>
              </a:rPr>
              <a:t>Stellen</a:t>
            </a:r>
            <a:r>
              <a:rPr lang="en-GB" sz="2000" b="1" i="0" dirty="0">
                <a:solidFill>
                  <a:srgbClr val="FF0000"/>
                </a:solidFill>
              </a:rPr>
              <a:t> </a:t>
            </a:r>
            <a:r>
              <a:rPr lang="en-GB" sz="2000" b="1" i="0" dirty="0" err="1" smtClean="0">
                <a:solidFill>
                  <a:srgbClr val="FF0000"/>
                </a:solidFill>
              </a:rPr>
              <a:t>f</a:t>
            </a:r>
            <a:r>
              <a:rPr lang="en-GB" sz="2000" b="1" i="0" dirty="0" err="1" smtClean="0">
                <a:solidFill>
                  <a:srgbClr val="FF0000"/>
                </a:solidFill>
              </a:rPr>
              <a:t>ür</a:t>
            </a:r>
            <a:r>
              <a:rPr lang="en-GB" sz="2000" b="1" i="0" dirty="0" smtClean="0">
                <a:solidFill>
                  <a:srgbClr val="FF0000"/>
                </a:solidFill>
              </a:rPr>
              <a:t> </a:t>
            </a:r>
            <a:r>
              <a:rPr lang="en-GB" sz="2000" b="1" i="0" dirty="0" smtClean="0">
                <a:solidFill>
                  <a:srgbClr val="FF0000"/>
                </a:solidFill>
              </a:rPr>
              <a:t>IKT-</a:t>
            </a:r>
            <a:r>
              <a:rPr lang="en-GB" sz="2000" b="1" i="0" dirty="0" err="1" smtClean="0">
                <a:solidFill>
                  <a:srgbClr val="FF0000"/>
                </a:solidFill>
              </a:rPr>
              <a:t>Spezialisten</a:t>
            </a:r>
            <a:endParaRPr lang="en-GB" i="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932961" y="2492896"/>
            <a:ext cx="5599479" cy="936104"/>
          </a:xfrm>
          <a:prstGeom prst="rect">
            <a:avLst/>
          </a:prstGeom>
          <a:gradFill rotWithShape="1">
            <a:gsLst>
              <a:gs pos="0">
                <a:srgbClr val="6684A2">
                  <a:lumMod val="110000"/>
                  <a:satMod val="105000"/>
                  <a:tint val="67000"/>
                </a:srgbClr>
              </a:gs>
              <a:gs pos="50000">
                <a:srgbClr val="6684A2">
                  <a:lumMod val="105000"/>
                  <a:satMod val="103000"/>
                  <a:tint val="73000"/>
                </a:srgbClr>
              </a:gs>
              <a:gs pos="100000">
                <a:srgbClr val="6684A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684A2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kern="0" dirty="0">
                <a:latin typeface="Verdana"/>
              </a:rPr>
              <a:t>37% </a:t>
            </a:r>
            <a:r>
              <a:rPr lang="en-GB" sz="2200" kern="0" dirty="0" smtClean="0">
                <a:latin typeface="Verdana"/>
              </a:rPr>
              <a:t>in der EU </a:t>
            </a:r>
            <a:r>
              <a:rPr lang="en-GB" sz="2200" kern="0" dirty="0" err="1" smtClean="0">
                <a:latin typeface="Verdana"/>
              </a:rPr>
              <a:t>haben</a:t>
            </a:r>
            <a:r>
              <a:rPr lang="en-GB" sz="2200" kern="0" dirty="0" smtClean="0">
                <a:latin typeface="Verdana"/>
              </a:rPr>
              <a:t> </a:t>
            </a:r>
            <a:r>
              <a:rPr lang="en-GB" sz="2200" kern="0" dirty="0" err="1" smtClean="0">
                <a:latin typeface="Verdana"/>
              </a:rPr>
              <a:t>keine</a:t>
            </a:r>
            <a:r>
              <a:rPr lang="en-GB" sz="2200" kern="0" dirty="0" smtClean="0">
                <a:latin typeface="Verdana"/>
              </a:rPr>
              <a:t> </a:t>
            </a:r>
            <a:r>
              <a:rPr lang="en-GB" sz="2200" kern="0" dirty="0" err="1" smtClean="0">
                <a:latin typeface="Verdana"/>
              </a:rPr>
              <a:t>Basiskenntnisse</a:t>
            </a:r>
            <a:endParaRPr kumimoji="0" lang="en-GB" sz="2200" b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32962" y="3578770"/>
            <a:ext cx="5599478" cy="894345"/>
          </a:xfrm>
          <a:prstGeom prst="rect">
            <a:avLst/>
          </a:prstGeom>
          <a:gradFill rotWithShape="1">
            <a:gsLst>
              <a:gs pos="0">
                <a:srgbClr val="D79F37">
                  <a:lumMod val="110000"/>
                  <a:satMod val="105000"/>
                  <a:tint val="67000"/>
                </a:srgbClr>
              </a:gs>
              <a:gs pos="50000">
                <a:srgbClr val="D79F37">
                  <a:lumMod val="105000"/>
                  <a:satMod val="103000"/>
                  <a:tint val="73000"/>
                </a:srgbClr>
              </a:gs>
              <a:gs pos="100000">
                <a:srgbClr val="D79F3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79F37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200" kern="0" dirty="0">
                <a:latin typeface="Verdana"/>
              </a:rPr>
              <a:t>ICT </a:t>
            </a:r>
            <a:r>
              <a:rPr lang="en-GB" sz="2200" kern="0" dirty="0" smtClean="0">
                <a:latin typeface="Verdana"/>
              </a:rPr>
              <a:t>jobs = 3.7% der </a:t>
            </a:r>
            <a:r>
              <a:rPr lang="en-GB" sz="2200" kern="0" dirty="0" err="1" smtClean="0">
                <a:latin typeface="Verdana"/>
              </a:rPr>
              <a:t>Totalbesch</a:t>
            </a:r>
            <a:r>
              <a:rPr lang="en-GB" sz="2200" kern="0" dirty="0" err="1" smtClean="0">
                <a:latin typeface="Verdana"/>
              </a:rPr>
              <a:t>äftigung</a:t>
            </a:r>
            <a:endParaRPr lang="en-GB" sz="2200" kern="0" dirty="0">
              <a:latin typeface="Verdana"/>
            </a:endParaRPr>
          </a:p>
        </p:txBody>
      </p:sp>
      <p:pic>
        <p:nvPicPr>
          <p:cNvPr id="2050" name="Picture 2" descr="Image result for siren signal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9" y="4941168"/>
            <a:ext cx="484343" cy="5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2204864"/>
            <a:ext cx="2268252" cy="2268252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335485" y="5589240"/>
            <a:ext cx="7488832" cy="7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r>
              <a:rPr lang="en-GB" sz="2000" b="1" i="0" kern="0" dirty="0" smtClean="0">
                <a:solidFill>
                  <a:srgbClr val="FF0000"/>
                </a:solidFill>
              </a:rPr>
              <a:t>40</a:t>
            </a:r>
            <a:r>
              <a:rPr lang="en-GB" sz="2000" b="1" i="0" kern="0" dirty="0">
                <a:solidFill>
                  <a:srgbClr val="FF0000"/>
                </a:solidFill>
              </a:rPr>
              <a:t>% </a:t>
            </a:r>
            <a:r>
              <a:rPr lang="en-GB" sz="2000" b="1" i="0" kern="0" dirty="0" smtClean="0">
                <a:solidFill>
                  <a:srgbClr val="FF0000"/>
                </a:solidFill>
              </a:rPr>
              <a:t>der </a:t>
            </a:r>
            <a:r>
              <a:rPr lang="en-GB" sz="2000" b="1" i="0" kern="0" dirty="0" err="1" smtClean="0">
                <a:solidFill>
                  <a:srgbClr val="FF0000"/>
                </a:solidFill>
              </a:rPr>
              <a:t>Unternehmen</a:t>
            </a:r>
            <a:r>
              <a:rPr lang="en-GB" sz="2000" b="1" i="0" kern="0" dirty="0" smtClean="0">
                <a:solidFill>
                  <a:srgbClr val="FF0000"/>
                </a:solidFill>
              </a:rPr>
              <a:t>, </a:t>
            </a:r>
            <a:r>
              <a:rPr lang="en-GB" sz="2000" i="0" kern="0" dirty="0" smtClean="0">
                <a:solidFill>
                  <a:srgbClr val="FF0000"/>
                </a:solidFill>
              </a:rPr>
              <a:t>die IKT-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Spezialisten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einstellen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m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öchten</a:t>
            </a:r>
            <a:r>
              <a:rPr lang="en-GB" sz="2000" i="0" kern="0" dirty="0" smtClean="0">
                <a:solidFill>
                  <a:srgbClr val="FF0000"/>
                </a:solidFill>
              </a:rPr>
              <a:t>,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haben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Probleme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geeignete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Kandidaten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zu</a:t>
            </a:r>
            <a:r>
              <a:rPr lang="en-GB" sz="2000" i="0" kern="0" dirty="0" smtClean="0">
                <a:solidFill>
                  <a:srgbClr val="FF0000"/>
                </a:solidFill>
              </a:rPr>
              <a:t> </a:t>
            </a:r>
            <a:r>
              <a:rPr lang="en-GB" sz="2000" i="0" kern="0" dirty="0" err="1" smtClean="0">
                <a:solidFill>
                  <a:srgbClr val="FF0000"/>
                </a:solidFill>
              </a:rPr>
              <a:t>finden</a:t>
            </a:r>
            <a:endParaRPr lang="en-GB" i="0" kern="0" dirty="0">
              <a:solidFill>
                <a:srgbClr val="FF0000"/>
              </a:solidFill>
            </a:endParaRPr>
          </a:p>
        </p:txBody>
      </p:sp>
      <p:pic>
        <p:nvPicPr>
          <p:cNvPr id="11" name="Picture 2" descr="Image result for siren signal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8" y="5661248"/>
            <a:ext cx="484343" cy="5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3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8-11-15 at 23.4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7932936" cy="35639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pPr algn="ctr"/>
            <a:r>
              <a:rPr lang="en-GB" dirty="0" err="1" smtClean="0"/>
              <a:t>Österreich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DESI (Digital Economy and Society Index)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09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8-11-15 at 23.44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8100392" cy="24240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339850"/>
            <a:ext cx="8856984" cy="936625"/>
          </a:xfrm>
        </p:spPr>
        <p:txBody>
          <a:bodyPr/>
          <a:lstStyle/>
          <a:p>
            <a:pPr algn="ctr"/>
            <a:r>
              <a:rPr lang="fr-FR" dirty="0" smtClean="0"/>
              <a:t>…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bei</a:t>
            </a:r>
            <a:r>
              <a:rPr lang="fr-FR" dirty="0" smtClean="0"/>
              <a:t> den d</a:t>
            </a:r>
            <a:r>
              <a:rPr lang="en-GB" dirty="0" err="1" smtClean="0"/>
              <a:t>igitalen</a:t>
            </a:r>
            <a:r>
              <a:rPr lang="en-GB" dirty="0" smtClean="0"/>
              <a:t> </a:t>
            </a:r>
            <a:r>
              <a:rPr lang="en-GB" dirty="0" err="1" smtClean="0"/>
              <a:t>Kompeten</a:t>
            </a:r>
            <a:r>
              <a:rPr lang="en-GB" dirty="0" err="1" smtClean="0"/>
              <a:t>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40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3200" smtClean="0">
                <a:solidFill>
                  <a:srgbClr val="3366FF"/>
                </a:solidFill>
              </a:rPr>
              <a:t>Why action was needed?</a:t>
            </a:r>
            <a:endParaRPr lang="en-GB" sz="3200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504825"/>
          </a:xfrm>
        </p:spPr>
        <p:txBody>
          <a:bodyPr/>
          <a:lstStyle/>
          <a:p>
            <a:pPr marL="0" indent="0" algn="ctr"/>
            <a:r>
              <a:rPr lang="fr-BE" altLang="en-US" dirty="0" smtClean="0"/>
              <a:t>Role </a:t>
            </a:r>
            <a:r>
              <a:rPr lang="fr-BE" altLang="en-US" dirty="0" smtClean="0"/>
              <a:t>of the EU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47493"/>
              </p:ext>
            </p:extLst>
          </p:nvPr>
        </p:nvGraphicFramePr>
        <p:xfrm>
          <a:off x="395288" y="2060575"/>
          <a:ext cx="8229600" cy="439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4D05-A679-48CB-94F4-98BFBD1CBE66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03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18-11-14 at 22.1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1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1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8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52" y="1052736"/>
            <a:ext cx="8229600" cy="936625"/>
          </a:xfrm>
          <a:noFill/>
        </p:spPr>
        <p:txBody>
          <a:bodyPr/>
          <a:lstStyle/>
          <a:p>
            <a:pPr algn="ctr"/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Digital Skills </a:t>
            </a:r>
            <a:r>
              <a:rPr lang="en-GB" dirty="0"/>
              <a:t>and Jobs </a:t>
            </a:r>
            <a:r>
              <a:rPr lang="en-GB" dirty="0" smtClean="0"/>
              <a:t>Coalition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1"/>
            <a:ext cx="6840761" cy="39604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1800" i="0" dirty="0" smtClean="0"/>
              <a:t>1 of 10 actions in </a:t>
            </a:r>
            <a:r>
              <a:rPr lang="en-GB" sz="1800" b="1" i="0" dirty="0" smtClean="0">
                <a:hlinkClick r:id="rId3"/>
              </a:rPr>
              <a:t>New Skills Agenda for Europe</a:t>
            </a:r>
            <a:endParaRPr lang="en-GB" sz="1800" b="1" i="0" dirty="0" smtClean="0"/>
          </a:p>
          <a:p>
            <a:pPr>
              <a:spcBef>
                <a:spcPts val="1200"/>
              </a:spcBef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1800" b="1" i="0" dirty="0" smtClean="0"/>
              <a:t>Multi-stakeholder partnership</a:t>
            </a:r>
          </a:p>
          <a:p>
            <a:pPr>
              <a:spcBef>
                <a:spcPts val="1200"/>
              </a:spcBef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1800" b="1" i="0" dirty="0" smtClean="0"/>
              <a:t>Take action </a:t>
            </a:r>
            <a:r>
              <a:rPr lang="en-GB" sz="1800" i="0" dirty="0" smtClean="0"/>
              <a:t>to tackle the lack of digital skills in Europe</a:t>
            </a:r>
            <a:r>
              <a:rPr lang="en-GB" sz="1800" i="0" dirty="0"/>
              <a:t> </a:t>
            </a:r>
            <a:r>
              <a:rPr lang="en-GB" sz="1800" i="0" dirty="0" smtClean="0"/>
              <a:t>for four target areas.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661" y="1874498"/>
            <a:ext cx="2160240" cy="2160240"/>
          </a:xfrm>
          <a:prstGeom prst="rect">
            <a:avLst/>
          </a:prstGeom>
        </p:spPr>
      </p:pic>
      <p:pic>
        <p:nvPicPr>
          <p:cNvPr id="6" name="Picture 14" descr="Image result for programm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401"/>
          <a:stretch/>
        </p:blipFill>
        <p:spPr bwMode="auto">
          <a:xfrm>
            <a:off x="4778671" y="5021553"/>
            <a:ext cx="1449513" cy="9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educ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1202"/>
          <a:stretch/>
        </p:blipFill>
        <p:spPr bwMode="auto">
          <a:xfrm>
            <a:off x="778009" y="5037234"/>
            <a:ext cx="1705759" cy="94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069" y="4643844"/>
            <a:ext cx="171769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 smtClean="0">
                <a:solidFill>
                  <a:srgbClr val="993366"/>
                </a:solidFill>
              </a:rPr>
              <a:t>Education</a:t>
            </a:r>
            <a:endParaRPr lang="en-GB" sz="1800" b="1" dirty="0">
              <a:solidFill>
                <a:srgbClr val="993366"/>
              </a:solidFill>
            </a:endParaRPr>
          </a:p>
        </p:txBody>
      </p:sp>
      <p:pic>
        <p:nvPicPr>
          <p:cNvPr id="10" name="Picture 2" descr="Image result for citizens e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r="45261"/>
          <a:stretch/>
        </p:blipFill>
        <p:spPr bwMode="auto">
          <a:xfrm>
            <a:off x="6732240" y="4992951"/>
            <a:ext cx="1561310" cy="9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0" y="4366845"/>
            <a:ext cx="213861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 smtClean="0">
                <a:solidFill>
                  <a:srgbClr val="336699"/>
                </a:solidFill>
              </a:rPr>
              <a:t>ICT professionals</a:t>
            </a:r>
            <a:endParaRPr lang="en-GB" sz="1800" b="1" dirty="0">
              <a:solidFill>
                <a:srgbClr val="336699"/>
              </a:solidFill>
            </a:endParaRPr>
          </a:p>
        </p:txBody>
      </p:sp>
      <p:pic>
        <p:nvPicPr>
          <p:cNvPr id="13" name="Picture 8" descr="Image result for workforc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25655" r="8782"/>
          <a:stretch/>
        </p:blipFill>
        <p:spPr bwMode="auto">
          <a:xfrm>
            <a:off x="2771800" y="5005873"/>
            <a:ext cx="1630552" cy="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06843" y="4653136"/>
            <a:ext cx="189314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solidFill>
                  <a:srgbClr val="CC9900"/>
                </a:solidFill>
              </a:rPr>
              <a:t>L</a:t>
            </a:r>
            <a:r>
              <a:rPr lang="en-GB" sz="1800" b="1" dirty="0" smtClean="0">
                <a:solidFill>
                  <a:srgbClr val="CC9900"/>
                </a:solidFill>
              </a:rPr>
              <a:t>abour force</a:t>
            </a:r>
            <a:endParaRPr lang="en-GB" sz="1800" b="1" dirty="0">
              <a:solidFill>
                <a:srgbClr val="CC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581128"/>
            <a:ext cx="1561311" cy="36933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GB" sz="1800" b="1" dirty="0">
                <a:solidFill>
                  <a:srgbClr val="669900"/>
                </a:solidFill>
              </a:rPr>
              <a:t>C</a:t>
            </a:r>
            <a:r>
              <a:rPr lang="en-GB" sz="1800" b="1" dirty="0" smtClean="0">
                <a:solidFill>
                  <a:srgbClr val="669900"/>
                </a:solidFill>
              </a:rPr>
              <a:t>itizens</a:t>
            </a:r>
            <a:endParaRPr lang="en-GB" sz="1800" b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6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5112568" cy="792088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ea typeface="ＭＳ Ｐゴシック" charset="0"/>
              </a:rPr>
              <a:t>Where are we?</a:t>
            </a:r>
            <a:endParaRPr lang="en-GB" dirty="0"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54" y="2204864"/>
            <a:ext cx="8334926" cy="2088232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0F5494"/>
              </a:buClr>
              <a:defRPr/>
            </a:pPr>
            <a:r>
              <a:rPr lang="en-US" altLang="en-US" i="0" dirty="0" smtClean="0"/>
              <a:t>More than 400 </a:t>
            </a:r>
            <a:r>
              <a:rPr lang="en-US" altLang="en-US" b="1" i="0" dirty="0" smtClean="0"/>
              <a:t>Members</a:t>
            </a:r>
            <a:endParaRPr lang="en-US" altLang="en-US" b="1" i="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  <a:buClr>
                <a:srgbClr val="0F5494"/>
              </a:buClr>
              <a:defRPr/>
            </a:pPr>
            <a:r>
              <a:rPr lang="en-US" altLang="en-US" i="0" dirty="0" smtClean="0"/>
              <a:t>More than 100 </a:t>
            </a:r>
            <a:r>
              <a:rPr lang="en-US" altLang="fr-FR" i="0" dirty="0" smtClean="0"/>
              <a:t>“</a:t>
            </a:r>
            <a:r>
              <a:rPr lang="en-US" altLang="en-US" i="0" dirty="0" smtClean="0"/>
              <a:t>pledges</a:t>
            </a:r>
            <a:r>
              <a:rPr lang="en-US" altLang="fr-FR" i="0" dirty="0" smtClean="0"/>
              <a:t>”, concrete commitments to do something about digital skills</a:t>
            </a:r>
          </a:p>
          <a:p>
            <a:pPr>
              <a:spcBef>
                <a:spcPts val="1800"/>
              </a:spcBef>
              <a:buClr>
                <a:srgbClr val="0F5494"/>
              </a:buClr>
              <a:defRPr/>
            </a:pPr>
            <a:r>
              <a:rPr lang="en-US" altLang="en-US" i="0" dirty="0" smtClean="0"/>
              <a:t>23 </a:t>
            </a:r>
            <a:r>
              <a:rPr lang="en-US" altLang="en-US" b="1" i="0" dirty="0" smtClean="0"/>
              <a:t>National Coalitions </a:t>
            </a:r>
            <a:endParaRPr lang="fr-FR" altLang="en-US" b="1" i="0" dirty="0" smtClean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fr-FR" altLang="en-US" b="1" i="0" dirty="0" smtClean="0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559418B-9705-4136-B2B8-CB65C2D82ACC}" type="slidenum">
              <a:rPr lang="en-GB" altLang="en-US" sz="1400" i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1400" i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8"/>
          <a:stretch/>
        </p:blipFill>
        <p:spPr bwMode="auto">
          <a:xfrm>
            <a:off x="971600" y="4331467"/>
            <a:ext cx="7128792" cy="24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29600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501008"/>
            <a:ext cx="82409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2200" b="1" dirty="0" smtClean="0"/>
              <a:t>A pilot </a:t>
            </a:r>
            <a:r>
              <a:rPr lang="en-GB" sz="2200" b="1" dirty="0"/>
              <a:t>project </a:t>
            </a:r>
            <a:r>
              <a:rPr lang="en-GB" sz="2200" dirty="0"/>
              <a:t>to provide </a:t>
            </a:r>
            <a:r>
              <a:rPr lang="en-GB" sz="2200" b="1" dirty="0"/>
              <a:t>cross-border traineeships</a:t>
            </a:r>
            <a:r>
              <a:rPr lang="en-GB" sz="2200" dirty="0"/>
              <a:t> 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for </a:t>
            </a:r>
            <a:r>
              <a:rPr lang="en-GB" sz="2200" dirty="0"/>
              <a:t>up to 6,000 </a:t>
            </a:r>
            <a:r>
              <a:rPr lang="en-GB" sz="2200" b="1" dirty="0"/>
              <a:t>students and recent </a:t>
            </a:r>
            <a:r>
              <a:rPr lang="en-GB" sz="2200" b="1" dirty="0" smtClean="0"/>
              <a:t>graduates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from </a:t>
            </a:r>
            <a:r>
              <a:rPr lang="en-GB" sz="2200" dirty="0"/>
              <a:t>all disciplines in 2018-2020</a:t>
            </a:r>
            <a:endParaRPr lang="en-GB" sz="2200" kern="0" dirty="0">
              <a:latin typeface="Calibri" panose="020F0502020204030204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4725148"/>
            <a:ext cx="71326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625498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Website: bit.ly/</a:t>
            </a:r>
            <a:r>
              <a:rPr lang="en-GB" dirty="0" err="1" smtClean="0">
                <a:hlinkClick r:id="rId2"/>
              </a:rPr>
              <a:t>DigitalOpportunities</a:t>
            </a:r>
            <a:endParaRPr lang="en-GB" dirty="0"/>
          </a:p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A655-25F3-42D2-8DC8-449449D5368F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46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8-11-14 at 22.0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5885"/>
            <a:ext cx="7704856" cy="56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8-11-15 at 23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4803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0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Screen Shot 2018-11-15 at 21.5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6889080" cy="54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960440"/>
          </a:xfrm>
        </p:spPr>
        <p:txBody>
          <a:bodyPr/>
          <a:lstStyle/>
          <a:p>
            <a:pPr marL="0" indent="0">
              <a:buClrTx/>
              <a:buNone/>
            </a:pPr>
            <a:endParaRPr lang="fr-BE" sz="1400" b="1" i="0" dirty="0" smtClean="0"/>
          </a:p>
          <a:p>
            <a:pPr algn="ctr"/>
            <a:r>
              <a:rPr lang="fr-BE" sz="2800" b="1" i="0" dirty="0" smtClean="0">
                <a:solidFill>
                  <a:srgbClr val="3166CF"/>
                </a:solidFill>
                <a:ea typeface="+mj-ea"/>
                <a:cs typeface="+mj-cs"/>
              </a:rPr>
              <a:t>Vielen Dank!</a:t>
            </a:r>
            <a:r>
              <a:rPr lang="fr-BE" sz="2800" b="1" i="0" dirty="0">
                <a:solidFill>
                  <a:srgbClr val="3166CF"/>
                </a:solidFill>
                <a:ea typeface="+mj-ea"/>
                <a:cs typeface="+mj-cs"/>
              </a:rPr>
              <a:t/>
            </a:r>
            <a:br>
              <a:rPr lang="fr-BE" sz="2800" b="1" i="0" dirty="0">
                <a:solidFill>
                  <a:srgbClr val="3166CF"/>
                </a:solidFill>
                <a:ea typeface="+mj-ea"/>
                <a:cs typeface="+mj-cs"/>
              </a:rPr>
            </a:br>
            <a:r>
              <a:rPr lang="fr-BE" sz="2800" b="1" i="0" dirty="0">
                <a:solidFill>
                  <a:srgbClr val="3166CF"/>
                </a:solidFill>
                <a:ea typeface="+mj-ea"/>
                <a:cs typeface="+mj-cs"/>
              </a:rPr>
              <a:t/>
            </a:r>
            <a:br>
              <a:rPr lang="fr-BE" sz="2800" b="1" i="0" dirty="0">
                <a:solidFill>
                  <a:srgbClr val="3166CF"/>
                </a:solidFill>
                <a:ea typeface="+mj-ea"/>
                <a:cs typeface="+mj-cs"/>
              </a:rPr>
            </a:br>
            <a:r>
              <a:rPr lang="fr-BE" sz="2800" b="1" i="0" dirty="0" smtClean="0">
                <a:solidFill>
                  <a:srgbClr val="3166CF"/>
                </a:solidFill>
                <a:ea typeface="+mj-ea"/>
                <a:cs typeface="+mj-cs"/>
                <a:hlinkClick r:id="rId2"/>
              </a:rPr>
              <a:t>alexander.riedl</a:t>
            </a:r>
            <a:r>
              <a:rPr lang="fr-BE" sz="2800" b="1" i="0" dirty="0">
                <a:solidFill>
                  <a:srgbClr val="3166CF"/>
                </a:solidFill>
                <a:ea typeface="+mj-ea"/>
                <a:cs typeface="+mj-cs"/>
                <a:hlinkClick r:id="rId2"/>
              </a:rPr>
              <a:t>@ec.europa.eu</a:t>
            </a:r>
            <a:endParaRPr lang="fr-BE" sz="2800" b="1" i="0" dirty="0">
              <a:solidFill>
                <a:srgbClr val="3166CF"/>
              </a:solidFill>
              <a:ea typeface="+mj-ea"/>
              <a:cs typeface="+mj-cs"/>
            </a:endParaRPr>
          </a:p>
          <a:p>
            <a:pPr algn="ctr"/>
            <a:endParaRPr lang="fr-BE" sz="2800" b="1" i="0" dirty="0">
              <a:solidFill>
                <a:srgbClr val="3166CF"/>
              </a:solidFill>
              <a:ea typeface="+mj-ea"/>
              <a:cs typeface="+mj-cs"/>
            </a:endParaRPr>
          </a:p>
          <a:p>
            <a:pPr algn="ctr"/>
            <a:r>
              <a:rPr lang="fr-BE" sz="2800" b="1" i="0" dirty="0">
                <a:solidFill>
                  <a:srgbClr val="3166CF"/>
                </a:solidFill>
                <a:ea typeface="+mj-ea"/>
                <a:cs typeface="+mj-cs"/>
              </a:rPr>
              <a:t>@DigitalskillsEU</a:t>
            </a:r>
          </a:p>
          <a:p>
            <a:pPr marL="0" indent="0">
              <a:buNone/>
            </a:pPr>
            <a:endParaRPr lang="en-GB" sz="1400" b="1" i="0" dirty="0" smtClean="0"/>
          </a:p>
          <a:p>
            <a:pPr>
              <a:buClrTx/>
            </a:pPr>
            <a:endParaRPr lang="en-GB" sz="1400" b="1" i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A655-25F3-42D2-8DC8-449449D5368F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73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7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8-11-14 at 22.3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4036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age 2" descr="Screen Shot 2017-12-11 at 08.2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6957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93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mage 2" descr="Screen Shot 2017-12-11 at 08.0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7719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7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ea typeface="ＭＳ Ｐゴシック" charset="0"/>
              </a:rPr>
              <a:t>Polarisierung</a:t>
            </a:r>
            <a:r>
              <a:rPr lang="en-GB" dirty="0" smtClean="0">
                <a:ea typeface="ＭＳ Ｐゴシック" charset="0"/>
              </a:rPr>
              <a:t> auf </a:t>
            </a:r>
            <a:r>
              <a:rPr lang="en-GB" dirty="0" err="1" smtClean="0">
                <a:ea typeface="ＭＳ Ｐゴシック" charset="0"/>
              </a:rPr>
              <a:t>dem</a:t>
            </a:r>
            <a:r>
              <a:rPr lang="en-GB" dirty="0" smtClean="0">
                <a:ea typeface="ＭＳ Ｐゴシック" charset="0"/>
              </a:rPr>
              <a:t> </a:t>
            </a:r>
            <a:r>
              <a:rPr lang="en-GB" dirty="0" err="1" smtClean="0">
                <a:ea typeface="ＭＳ Ｐゴシック" charset="0"/>
              </a:rPr>
              <a:t>Arbeitsmarkt</a:t>
            </a:r>
            <a:endParaRPr lang="en-GB" dirty="0">
              <a:ea typeface="ＭＳ Ｐゴシック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72816"/>
            <a:ext cx="6336704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0352" y="590394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Source: </a:t>
            </a:r>
            <a:r>
              <a:rPr lang="en-GB" i="1" dirty="0" err="1"/>
              <a:t>Eurofund</a:t>
            </a:r>
            <a:r>
              <a:rPr lang="en-GB" i="1" dirty="0"/>
              <a:t> Jobs Monitor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1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0355"/>
            <a:ext cx="9036068" cy="936625"/>
          </a:xfrm>
        </p:spPr>
        <p:txBody>
          <a:bodyPr/>
          <a:lstStyle/>
          <a:p>
            <a:r>
              <a:rPr lang="en-GB" sz="2800" dirty="0" smtClean="0"/>
              <a:t>Der </a:t>
            </a:r>
            <a:r>
              <a:rPr lang="en-GB" sz="2800" dirty="0" err="1" smtClean="0"/>
              <a:t>digitale</a:t>
            </a:r>
            <a:r>
              <a:rPr lang="en-GB" sz="2800" dirty="0" smtClean="0"/>
              <a:t> </a:t>
            </a:r>
            <a:r>
              <a:rPr lang="en-GB" sz="2800" dirty="0" err="1" smtClean="0"/>
              <a:t>Wandel</a:t>
            </a:r>
            <a:r>
              <a:rPr lang="en-GB" sz="2800" dirty="0" smtClean="0"/>
              <a:t> </a:t>
            </a:r>
            <a:r>
              <a:rPr lang="en-GB" sz="2800" dirty="0" err="1" smtClean="0"/>
              <a:t>betrifft</a:t>
            </a:r>
            <a:r>
              <a:rPr lang="en-GB" sz="2800" dirty="0" smtClean="0"/>
              <a:t> </a:t>
            </a:r>
            <a:r>
              <a:rPr lang="en-GB" sz="2800" dirty="0" err="1" smtClean="0"/>
              <a:t>alle</a:t>
            </a:r>
            <a:r>
              <a:rPr lang="en-GB" sz="2800" dirty="0" smtClean="0"/>
              <a:t> </a:t>
            </a:r>
            <a:r>
              <a:rPr lang="en-GB" sz="2800" dirty="0" err="1" smtClean="0"/>
              <a:t>Sektoren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6" y="2114729"/>
            <a:ext cx="4530713" cy="22653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4325658"/>
            <a:ext cx="4466424" cy="2165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217351" cy="225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92" y="4365104"/>
            <a:ext cx="4279488" cy="21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1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84976" cy="936625"/>
          </a:xfrm>
        </p:spPr>
        <p:txBody>
          <a:bodyPr/>
          <a:lstStyle/>
          <a:p>
            <a:pPr algn="ctr"/>
            <a:r>
              <a:rPr lang="en-GB" sz="3600" dirty="0" err="1" smtClean="0"/>
              <a:t>Digitale</a:t>
            </a:r>
            <a:r>
              <a:rPr lang="en-GB" sz="3600" dirty="0" smtClean="0"/>
              <a:t> </a:t>
            </a:r>
            <a:r>
              <a:rPr lang="en-GB" sz="3600" dirty="0" err="1" smtClean="0"/>
              <a:t>Kompetenzen</a:t>
            </a:r>
            <a:r>
              <a:rPr lang="en-GB" sz="3600" dirty="0" smtClean="0"/>
              <a:t> der </a:t>
            </a:r>
            <a:r>
              <a:rPr lang="en-GB" sz="3600" dirty="0" err="1" smtClean="0"/>
              <a:t>europ</a:t>
            </a:r>
            <a:r>
              <a:rPr lang="en-GB" sz="3600" dirty="0" err="1" smtClean="0"/>
              <a:t>äischen</a:t>
            </a:r>
            <a:r>
              <a:rPr lang="en-GB" sz="3600" dirty="0" smtClean="0"/>
              <a:t> </a:t>
            </a:r>
            <a:r>
              <a:rPr lang="en-GB" sz="3600" dirty="0" err="1" smtClean="0"/>
              <a:t>Bürger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077201" y="6180940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Source: DESI 2017</a:t>
            </a:r>
            <a:endParaRPr lang="en-GB" dirty="0"/>
          </a:p>
        </p:txBody>
      </p:sp>
      <p:pic>
        <p:nvPicPr>
          <p:cNvPr id="1027" name="Picture 3" descr="C:\Users\merissi\AppData\Local\Microsoft\Windows\Temporary Internet Files\Content.Outlook\V3MRUA2B\people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56728" r="56773"/>
          <a:stretch/>
        </p:blipFill>
        <p:spPr bwMode="auto">
          <a:xfrm>
            <a:off x="2153072" y="3680065"/>
            <a:ext cx="1986880" cy="24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erissi\AppData\Local\Microsoft\Windows\Temporary Internet Files\Content.Outlook\V3MRUA2B\people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6" r="79963"/>
          <a:stretch/>
        </p:blipFill>
        <p:spPr bwMode="auto">
          <a:xfrm>
            <a:off x="397568" y="3861048"/>
            <a:ext cx="1726160" cy="230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erissi\AppData\Local\Microsoft\Windows\Temporary Internet Files\Content.Outlook\V3MRUA2B\people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8" t="54903"/>
          <a:stretch/>
        </p:blipFill>
        <p:spPr bwMode="auto">
          <a:xfrm>
            <a:off x="4267200" y="3573016"/>
            <a:ext cx="4791757" cy="25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1763688" y="3140968"/>
            <a:ext cx="1224136" cy="539097"/>
          </a:xfrm>
          <a:prstGeom prst="ellipse">
            <a:avLst/>
          </a:prstGeom>
          <a:ln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FFBC01"/>
                </a:solidFill>
                <a:effectLst/>
                <a:latin typeface="Verdana" pitchFamily="34" charset="0"/>
              </a:rPr>
              <a:t>43%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FFBC0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06303" y="3140968"/>
            <a:ext cx="1224136" cy="539097"/>
          </a:xfrm>
          <a:prstGeom prst="ellipse">
            <a:avLst/>
          </a:prstGeom>
          <a:ln>
            <a:solidFill>
              <a:srgbClr val="92D05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dirty="0" smtClean="0">
                <a:solidFill>
                  <a:srgbClr val="92D050"/>
                </a:solidFill>
                <a:latin typeface="Verdana" pitchFamily="34" charset="0"/>
              </a:rPr>
              <a:t>57</a:t>
            </a:r>
            <a:r>
              <a:rPr kumimoji="0" lang="fr-BE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Verdana" pitchFamily="34" charset="0"/>
              </a:rPr>
              <a:t>%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FF5050"/>
      </a:hlink>
      <a:folHlink>
        <a:srgbClr val="800080"/>
      </a:folHlink>
    </a:clrScheme>
    <a:fontScheme name="Custom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505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255</Words>
  <Application>Microsoft Macintosh PowerPoint</Application>
  <PresentationFormat>Présentation à l'écran (4:3)</PresentationFormat>
  <Paragraphs>58</Paragraphs>
  <Slides>26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Blank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Polarisierung auf dem Arbeitsmarkt</vt:lpstr>
      <vt:lpstr>Der digitale Wandel betrifft alle Sektoren</vt:lpstr>
      <vt:lpstr>Digitale Kompetenzen der europäischen Bürger</vt:lpstr>
      <vt:lpstr>Digitale Kompetenzen der Erwerbstätigen</vt:lpstr>
      <vt:lpstr>Österreich im DESI (Digital Economy and Society Index)</vt:lpstr>
      <vt:lpstr>… und bei den digitalen Kompetenzen</vt:lpstr>
      <vt:lpstr>Why action was needed?</vt:lpstr>
      <vt:lpstr>Présentation PowerPoint</vt:lpstr>
      <vt:lpstr>Présentation PowerPoint</vt:lpstr>
      <vt:lpstr>Présentation PowerPoint</vt:lpstr>
      <vt:lpstr>Présentation PowerPoint</vt:lpstr>
      <vt:lpstr>Role of the EU</vt:lpstr>
      <vt:lpstr>Présentation PowerPoint</vt:lpstr>
      <vt:lpstr>  Digital Skills and Jobs Coalition</vt:lpstr>
      <vt:lpstr>Where are we?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Skills and Jobs Coalition</dc:title>
  <dc:creator>OSTERGREN Annika (CNECT)</dc:creator>
  <cp:lastModifiedBy>Alexander</cp:lastModifiedBy>
  <cp:revision>155</cp:revision>
  <cp:lastPrinted>2017-10-03T13:36:58Z</cp:lastPrinted>
  <dcterms:created xsi:type="dcterms:W3CDTF">2017-05-29T09:12:23Z</dcterms:created>
  <dcterms:modified xsi:type="dcterms:W3CDTF">2018-11-15T22:54:10Z</dcterms:modified>
</cp:coreProperties>
</file>