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omments/comment1.xml" ContentType="application/vnd.openxmlformats-officedocument.presentationml.comments+xml"/>
  <Override PartName="/ppt/notesSlides/notesSlide13.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4.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drawings/drawing2.xml" ContentType="application/vnd.openxmlformats-officedocument.drawingml.chartshapes+xml"/>
  <Override PartName="/ppt/notesSlides/notesSlide17.xml" ContentType="application/vnd.openxmlformats-officedocument.presentationml.notesSlide+xml"/>
  <Override PartName="/ppt/charts/chart5.xml" ContentType="application/vnd.openxmlformats-officedocument.drawingml.chart+xml"/>
  <Override PartName="/ppt/drawings/drawing3.xml" ContentType="application/vnd.openxmlformats-officedocument.drawingml.chartshape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notesSlides/notesSlide21.xml" ContentType="application/vnd.openxmlformats-officedocument.presentationml.notesSlide+xml"/>
  <Override PartName="/ppt/charts/chart7.xml" ContentType="application/vnd.openxmlformats-officedocument.drawingml.chart+xml"/>
  <Override PartName="/ppt/drawings/drawing4.xml" ContentType="application/vnd.openxmlformats-officedocument.drawingml.chartshapes+xml"/>
  <Override PartName="/ppt/notesSlides/notesSlide22.xml" ContentType="application/vnd.openxmlformats-officedocument.presentationml.notesSlide+xml"/>
  <Override PartName="/ppt/charts/chart8.xml" ContentType="application/vnd.openxmlformats-officedocument.drawingml.chart+xml"/>
  <Override PartName="/ppt/drawings/drawing5.xml" ContentType="application/vnd.openxmlformats-officedocument.drawingml.chartshape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Lst>
  <p:notesMasterIdLst>
    <p:notesMasterId r:id="rId28"/>
  </p:notesMasterIdLst>
  <p:sldIdLst>
    <p:sldId id="256" r:id="rId3"/>
    <p:sldId id="488" r:id="rId4"/>
    <p:sldId id="305" r:id="rId5"/>
    <p:sldId id="447" r:id="rId6"/>
    <p:sldId id="331" r:id="rId7"/>
    <p:sldId id="446" r:id="rId8"/>
    <p:sldId id="445" r:id="rId9"/>
    <p:sldId id="493" r:id="rId10"/>
    <p:sldId id="352" r:id="rId11"/>
    <p:sldId id="501" r:id="rId12"/>
    <p:sldId id="502" r:id="rId13"/>
    <p:sldId id="479" r:id="rId14"/>
    <p:sldId id="477" r:id="rId15"/>
    <p:sldId id="475" r:id="rId16"/>
    <p:sldId id="359" r:id="rId17"/>
    <p:sldId id="415" r:id="rId18"/>
    <p:sldId id="427" r:id="rId19"/>
    <p:sldId id="494" r:id="rId20"/>
    <p:sldId id="444" r:id="rId21"/>
    <p:sldId id="429" r:id="rId22"/>
    <p:sldId id="500" r:id="rId23"/>
    <p:sldId id="499" r:id="rId24"/>
    <p:sldId id="486" r:id="rId25"/>
    <p:sldId id="503" r:id="rId26"/>
    <p:sldId id="392" r:id="rId27"/>
  </p:sldIdLst>
  <p:sldSz cx="9144000" cy="5143500" type="screen16x9"/>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ENCEAU Adrien, EDU/ECS" initials="LAE" lastIdx="2" clrIdx="0">
    <p:extLst>
      <p:ext uri="{19B8F6BF-5375-455C-9EA6-DF929625EA0E}">
        <p15:presenceInfo xmlns:p15="http://schemas.microsoft.com/office/powerpoint/2012/main" userId="S-1-5-21-2146598497-832928401-1254845835-635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11" autoAdjust="0"/>
    <p:restoredTop sz="77326" autoAdjust="0"/>
  </p:normalViewPr>
  <p:slideViewPr>
    <p:cSldViewPr>
      <p:cViewPr varScale="1">
        <p:scale>
          <a:sx n="92" d="100"/>
          <a:sy n="92" d="100"/>
        </p:scale>
        <p:origin x="90" y="51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main.oecd.org\ASgenEDU\PISA\BACKUP\PISA\PISA%202021\PISA_ICT_2021\ICT_BackgroundPaper\Figures\ICT_BackgroundPaper_Figures.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oleObject" Target="file:///\\main.oecd.org\ASgenEDU\PISA\BACKUP\PISA\PISA%202021\PISA_ICT_2021\ICT_BackgroundPaper\Figures\ICT_BackgroundPaper_Figures.xlsx"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1.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933124963522234E-2"/>
          <c:y val="9.2594246031746028E-2"/>
          <c:w val="0.89851186841090724"/>
          <c:h val="0.69730932539682544"/>
        </c:manualLayout>
      </c:layout>
      <c:lineChart>
        <c:grouping val="standard"/>
        <c:varyColors val="0"/>
        <c:ser>
          <c:idx val="1"/>
          <c:order val="0"/>
          <c:tx>
            <c:strRef>
              <c:f>Sheet1!$C$1</c:f>
              <c:strCache>
                <c:ptCount val="1"/>
                <c:pt idx="0">
                  <c:v>Students use computers</c:v>
                </c:pt>
              </c:strCache>
            </c:strRef>
          </c:tx>
          <c:spPr>
            <a:ln>
              <a:noFill/>
            </a:ln>
          </c:spPr>
          <c:marker>
            <c:symbol val="triangle"/>
            <c:size val="14"/>
            <c:spPr>
              <a:solidFill>
                <a:srgbClr val="6699FF"/>
              </a:solidFill>
              <a:ln>
                <a:noFill/>
              </a:ln>
            </c:spPr>
          </c:marker>
          <c:cat>
            <c:strRef>
              <c:f>Sheet1!$A$2:$A$6</c:f>
              <c:strCache>
                <c:ptCount val="5"/>
                <c:pt idx="0">
                  <c:v>Teachers' use of
structuring practices</c:v>
                </c:pt>
                <c:pt idx="1">
                  <c:v>Teachers' use of
formative assessment</c:v>
                </c:pt>
                <c:pt idx="2">
                  <c:v>Teachers'
student orientation</c:v>
                </c:pt>
                <c:pt idx="3">
                  <c:v>Cognitive activation practices</c:v>
                </c:pt>
                <c:pt idx="4">
                  <c:v>Disciplinary climate in mathematics lessons</c:v>
                </c:pt>
              </c:strCache>
            </c:strRef>
          </c:cat>
          <c:val>
            <c:numRef>
              <c:f>Sheet1!$C$2:$C$6</c:f>
              <c:numCache>
                <c:formatCode>0.00</c:formatCode>
                <c:ptCount val="5"/>
                <c:pt idx="0">
                  <c:v>0.1157963690321698</c:v>
                </c:pt>
                <c:pt idx="1">
                  <c:v>0.150387126413561</c:v>
                </c:pt>
                <c:pt idx="2">
                  <c:v>0.2422785217307355</c:v>
                </c:pt>
                <c:pt idx="3">
                  <c:v>0.1052287268911655</c:v>
                </c:pt>
                <c:pt idx="4">
                  <c:v>-1.90920909675131E-2</c:v>
                </c:pt>
              </c:numCache>
            </c:numRef>
          </c:val>
          <c:smooth val="0"/>
          <c:extLst>
            <c:ext xmlns:c16="http://schemas.microsoft.com/office/drawing/2014/chart" uri="{C3380CC4-5D6E-409C-BE32-E72D297353CC}">
              <c16:uniqueId val="{00000000-F5A9-45FE-B9F3-CBDE9F560952}"/>
            </c:ext>
          </c:extLst>
        </c:ser>
        <c:ser>
          <c:idx val="2"/>
          <c:order val="1"/>
          <c:tx>
            <c:strRef>
              <c:f>Sheet1!$D$1</c:f>
              <c:strCache>
                <c:ptCount val="1"/>
                <c:pt idx="0">
                  <c:v>Only the teacher uses computers</c:v>
                </c:pt>
              </c:strCache>
            </c:strRef>
          </c:tx>
          <c:spPr>
            <a:ln>
              <a:noFill/>
            </a:ln>
          </c:spPr>
          <c:marker>
            <c:symbol val="circle"/>
            <c:size val="10"/>
            <c:spPr>
              <a:solidFill>
                <a:srgbClr val="C00000"/>
              </a:solidFill>
              <a:ln>
                <a:noFill/>
              </a:ln>
            </c:spPr>
          </c:marker>
          <c:cat>
            <c:strRef>
              <c:f>Sheet1!$A$2:$A$6</c:f>
              <c:strCache>
                <c:ptCount val="5"/>
                <c:pt idx="0">
                  <c:v>Teachers' use of
structuring practices</c:v>
                </c:pt>
                <c:pt idx="1">
                  <c:v>Teachers' use of
formative assessment</c:v>
                </c:pt>
                <c:pt idx="2">
                  <c:v>Teachers'
student orientation</c:v>
                </c:pt>
                <c:pt idx="3">
                  <c:v>Cognitive activation practices</c:v>
                </c:pt>
                <c:pt idx="4">
                  <c:v>Disciplinary climate in mathematics lessons</c:v>
                </c:pt>
              </c:strCache>
            </c:strRef>
          </c:cat>
          <c:val>
            <c:numRef>
              <c:f>Sheet1!$D$2:$D$6</c:f>
              <c:numCache>
                <c:formatCode>0.00</c:formatCode>
                <c:ptCount val="5"/>
                <c:pt idx="0">
                  <c:v>1.3930299061214999E-3</c:v>
                </c:pt>
                <c:pt idx="1">
                  <c:v>3.0611945229591701E-2</c:v>
                </c:pt>
                <c:pt idx="2">
                  <c:v>9.8996531377124802E-2</c:v>
                </c:pt>
                <c:pt idx="3">
                  <c:v>7.7099470940036998E-3</c:v>
                </c:pt>
                <c:pt idx="4">
                  <c:v>-2.1042132253541999E-3</c:v>
                </c:pt>
              </c:numCache>
            </c:numRef>
          </c:val>
          <c:smooth val="0"/>
          <c:extLst>
            <c:ext xmlns:c16="http://schemas.microsoft.com/office/drawing/2014/chart" uri="{C3380CC4-5D6E-409C-BE32-E72D297353CC}">
              <c16:uniqueId val="{00000001-F5A9-45FE-B9F3-CBDE9F560952}"/>
            </c:ext>
          </c:extLst>
        </c:ser>
        <c:ser>
          <c:idx val="0"/>
          <c:order val="2"/>
          <c:tx>
            <c:strRef>
              <c:f>Sheet1!$B$1</c:f>
              <c:strCache>
                <c:ptCount val="1"/>
                <c:pt idx="0">
                  <c:v>No use of computers</c:v>
                </c:pt>
              </c:strCache>
            </c:strRef>
          </c:tx>
          <c:spPr>
            <a:ln>
              <a:noFill/>
            </a:ln>
          </c:spPr>
          <c:marker>
            <c:symbol val="star"/>
            <c:size val="10"/>
            <c:spPr>
              <a:solidFill>
                <a:schemeClr val="bg2">
                  <a:lumMod val="10000"/>
                </a:schemeClr>
              </a:solidFill>
              <a:ln>
                <a:noFill/>
              </a:ln>
            </c:spPr>
          </c:marker>
          <c:cat>
            <c:strRef>
              <c:f>Sheet1!$A$2:$A$6</c:f>
              <c:strCache>
                <c:ptCount val="5"/>
                <c:pt idx="0">
                  <c:v>Teachers' use of
structuring practices</c:v>
                </c:pt>
                <c:pt idx="1">
                  <c:v>Teachers' use of
formative assessment</c:v>
                </c:pt>
                <c:pt idx="2">
                  <c:v>Teachers'
student orientation</c:v>
                </c:pt>
                <c:pt idx="3">
                  <c:v>Cognitive activation practices</c:v>
                </c:pt>
                <c:pt idx="4">
                  <c:v>Disciplinary climate in mathematics lessons</c:v>
                </c:pt>
              </c:strCache>
            </c:strRef>
          </c:cat>
          <c:val>
            <c:numRef>
              <c:f>Sheet1!$B$2:$B$6</c:f>
              <c:numCache>
                <c:formatCode>0.00</c:formatCode>
                <c:ptCount val="5"/>
                <c:pt idx="0">
                  <c:v>-0.1002190415159919</c:v>
                </c:pt>
                <c:pt idx="1">
                  <c:v>-0.12765175650491239</c:v>
                </c:pt>
                <c:pt idx="2">
                  <c:v>-0.14212300499936489</c:v>
                </c:pt>
                <c:pt idx="3">
                  <c:v>-0.10882380906124629</c:v>
                </c:pt>
                <c:pt idx="4">
                  <c:v>4.4187065687708998E-3</c:v>
                </c:pt>
              </c:numCache>
            </c:numRef>
          </c:val>
          <c:smooth val="0"/>
          <c:extLst>
            <c:ext xmlns:c16="http://schemas.microsoft.com/office/drawing/2014/chart" uri="{C3380CC4-5D6E-409C-BE32-E72D297353CC}">
              <c16:uniqueId val="{00000002-F5A9-45FE-B9F3-CBDE9F560952}"/>
            </c:ext>
          </c:extLst>
        </c:ser>
        <c:dLbls>
          <c:showLegendKey val="0"/>
          <c:showVal val="0"/>
          <c:showCatName val="0"/>
          <c:showSerName val="0"/>
          <c:showPercent val="0"/>
          <c:showBubbleSize val="0"/>
        </c:dLbls>
        <c:hiLowLines/>
        <c:marker val="1"/>
        <c:smooth val="0"/>
        <c:axId val="156590848"/>
        <c:axId val="156592384"/>
      </c:lineChart>
      <c:catAx>
        <c:axId val="156590848"/>
        <c:scaling>
          <c:orientation val="minMax"/>
        </c:scaling>
        <c:delete val="0"/>
        <c:axPos val="b"/>
        <c:numFmt formatCode="General" sourceLinked="0"/>
        <c:majorTickMark val="out"/>
        <c:minorTickMark val="none"/>
        <c:tickLblPos val="low"/>
        <c:txPr>
          <a:bodyPr/>
          <a:lstStyle/>
          <a:p>
            <a:pPr>
              <a:defRPr sz="1100" b="1"/>
            </a:pPr>
            <a:endParaRPr lang="en-US"/>
          </a:p>
        </c:txPr>
        <c:crossAx val="156592384"/>
        <c:crosses val="autoZero"/>
        <c:auto val="1"/>
        <c:lblAlgn val="ctr"/>
        <c:lblOffset val="100"/>
        <c:noMultiLvlLbl val="0"/>
      </c:catAx>
      <c:valAx>
        <c:axId val="156592384"/>
        <c:scaling>
          <c:orientation val="minMax"/>
          <c:max val="0.25"/>
          <c:min val="-0.25"/>
        </c:scaling>
        <c:delete val="0"/>
        <c:axPos val="l"/>
        <c:majorGridlines/>
        <c:numFmt formatCode="0.00" sourceLinked="1"/>
        <c:majorTickMark val="none"/>
        <c:minorTickMark val="none"/>
        <c:tickLblPos val="low"/>
        <c:txPr>
          <a:bodyPr/>
          <a:lstStyle/>
          <a:p>
            <a:pPr>
              <a:defRPr sz="1100">
                <a:solidFill>
                  <a:schemeClr val="bg2">
                    <a:lumMod val="10000"/>
                  </a:schemeClr>
                </a:solidFill>
              </a:defRPr>
            </a:pPr>
            <a:endParaRPr lang="en-US"/>
          </a:p>
        </c:txPr>
        <c:crossAx val="156590848"/>
        <c:crosses val="autoZero"/>
        <c:crossBetween val="between"/>
        <c:minorUnit val="2.0000000000000004E-2"/>
      </c:valAx>
      <c:spPr>
        <a:ln>
          <a:solidFill>
            <a:schemeClr val="tx1"/>
          </a:solidFill>
        </a:ln>
      </c:spPr>
    </c:plotArea>
    <c:legend>
      <c:legendPos val="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4.3606477156457137E-2"/>
          <c:y val="0.16132128354744249"/>
          <c:w val="0.95639352284354284"/>
          <c:h val="0.49412809716184247"/>
        </c:manualLayout>
      </c:layout>
      <c:barChart>
        <c:barDir val="col"/>
        <c:grouping val="clustered"/>
        <c:varyColors val="0"/>
        <c:ser>
          <c:idx val="0"/>
          <c:order val="0"/>
          <c:tx>
            <c:strRef>
              <c:f>allICTuse2015!$A$78</c:f>
              <c:strCache>
                <c:ptCount val="1"/>
                <c:pt idx="0">
                  <c:v>Korea (-0.95)</c:v>
                </c:pt>
              </c:strCache>
            </c:strRef>
          </c:tx>
          <c:spPr>
            <a:solidFill>
              <a:srgbClr val="4F81BD"/>
            </a:solidFill>
            <a:ln w="6350" cmpd="sng">
              <a:solidFill>
                <a:srgbClr val="000000"/>
              </a:solidFill>
              <a:round/>
            </a:ln>
            <a:effectLst/>
          </c:spPr>
          <c:invertIfNegative val="0"/>
          <c:cat>
            <c:strRef>
              <c:f>allICTuse2015!$B$77:$J$77</c:f>
              <c:strCache>
                <c:ptCount val="9"/>
                <c:pt idx="0">
                  <c:v>Chatting</c:v>
                </c:pt>
                <c:pt idx="1">
                  <c:v>Using e-mail</c:v>
                </c:pt>
                <c:pt idx="2">
                  <c:v>Browsing</c:v>
                </c:pt>
                <c:pt idx="3">
                  <c:v>Using school's website (e.g. Intranet)</c:v>
                </c:pt>
                <c:pt idx="4">
                  <c:v>Posting work on the school's website</c:v>
                </c:pt>
                <c:pt idx="5">
                  <c:v>Playing simulations</c:v>
                </c:pt>
                <c:pt idx="6">
                  <c:v>Practicing and drilling</c:v>
                </c:pt>
                <c:pt idx="7">
                  <c:v>Doing homework on a school computer</c:v>
                </c:pt>
                <c:pt idx="8">
                  <c:v>Group work and communication with students</c:v>
                </c:pt>
              </c:strCache>
            </c:strRef>
          </c:cat>
          <c:val>
            <c:numRef>
              <c:f>allICTuse2015!$B$78:$J$78</c:f>
              <c:numCache>
                <c:formatCode>0.0</c:formatCode>
                <c:ptCount val="9"/>
                <c:pt idx="0">
                  <c:v>13.84495679670666</c:v>
                </c:pt>
                <c:pt idx="1">
                  <c:v>7.8863339735194309</c:v>
                </c:pt>
                <c:pt idx="2">
                  <c:v>16.616181708283861</c:v>
                </c:pt>
                <c:pt idx="3">
                  <c:v>8.5031483405248363</c:v>
                </c:pt>
                <c:pt idx="4">
                  <c:v>5.4509846378334812</c:v>
                </c:pt>
                <c:pt idx="5">
                  <c:v>5.4052541311622573</c:v>
                </c:pt>
                <c:pt idx="6">
                  <c:v>9.3827399623194427</c:v>
                </c:pt>
                <c:pt idx="7">
                  <c:v>8.7926338510931465</c:v>
                </c:pt>
                <c:pt idx="8">
                  <c:v>8.0144443503817158</c:v>
                </c:pt>
              </c:numCache>
            </c:numRef>
          </c:val>
          <c:extLst>
            <c:ext xmlns:c16="http://schemas.microsoft.com/office/drawing/2014/chart" uri="{C3380CC4-5D6E-409C-BE32-E72D297353CC}">
              <c16:uniqueId val="{00000000-D21D-4419-8EEC-6393D1CA74DD}"/>
            </c:ext>
          </c:extLst>
        </c:ser>
        <c:ser>
          <c:idx val="1"/>
          <c:order val="1"/>
          <c:tx>
            <c:strRef>
              <c:f>allICTuse2015!$A$79</c:f>
              <c:strCache>
                <c:ptCount val="1"/>
                <c:pt idx="0">
                  <c:v>Germany (-0.42)</c:v>
                </c:pt>
              </c:strCache>
            </c:strRef>
          </c:tx>
          <c:spPr>
            <a:solidFill>
              <a:srgbClr val="CCCCCC"/>
            </a:solidFill>
            <a:ln w="6350" cmpd="sng">
              <a:solidFill>
                <a:srgbClr val="000000"/>
              </a:solidFill>
              <a:round/>
            </a:ln>
            <a:effectLst/>
          </c:spPr>
          <c:invertIfNegative val="0"/>
          <c:cat>
            <c:strRef>
              <c:f>allICTuse2015!$B$77:$J$77</c:f>
              <c:strCache>
                <c:ptCount val="9"/>
                <c:pt idx="0">
                  <c:v>Chatting</c:v>
                </c:pt>
                <c:pt idx="1">
                  <c:v>Using e-mail</c:v>
                </c:pt>
                <c:pt idx="2">
                  <c:v>Browsing</c:v>
                </c:pt>
                <c:pt idx="3">
                  <c:v>Using school's website (e.g. Intranet)</c:v>
                </c:pt>
                <c:pt idx="4">
                  <c:v>Posting work on the school's website</c:v>
                </c:pt>
                <c:pt idx="5">
                  <c:v>Playing simulations</c:v>
                </c:pt>
                <c:pt idx="6">
                  <c:v>Practicing and drilling</c:v>
                </c:pt>
                <c:pt idx="7">
                  <c:v>Doing homework on a school computer</c:v>
                </c:pt>
                <c:pt idx="8">
                  <c:v>Group work and communication with students</c:v>
                </c:pt>
              </c:strCache>
            </c:strRef>
          </c:cat>
          <c:val>
            <c:numRef>
              <c:f>allICTuse2015!$B$79:$J$79</c:f>
              <c:numCache>
                <c:formatCode>General</c:formatCode>
                <c:ptCount val="9"/>
                <c:pt idx="0">
                  <c:v>21.13554306388939</c:v>
                </c:pt>
                <c:pt idx="1">
                  <c:v>8.1275325354164654</c:v>
                </c:pt>
                <c:pt idx="2">
                  <c:v>31.634403397942659</c:v>
                </c:pt>
                <c:pt idx="3">
                  <c:v>8.5940701554359116</c:v>
                </c:pt>
                <c:pt idx="4">
                  <c:v>5.7482841787980474</c:v>
                </c:pt>
                <c:pt idx="5">
                  <c:v>6.5866988510288191</c:v>
                </c:pt>
                <c:pt idx="6">
                  <c:v>13.82140881819951</c:v>
                </c:pt>
                <c:pt idx="7">
                  <c:v>6.9952510155171126</c:v>
                </c:pt>
                <c:pt idx="8">
                  <c:v>12.37614575294533</c:v>
                </c:pt>
              </c:numCache>
            </c:numRef>
          </c:val>
          <c:extLst>
            <c:ext xmlns:c16="http://schemas.microsoft.com/office/drawing/2014/chart" uri="{C3380CC4-5D6E-409C-BE32-E72D297353CC}">
              <c16:uniqueId val="{00000001-D21D-4419-8EEC-6393D1CA74DD}"/>
            </c:ext>
          </c:extLst>
        </c:ser>
        <c:ser>
          <c:idx val="2"/>
          <c:order val="2"/>
          <c:tx>
            <c:strRef>
              <c:f>allICTuse2015!$A$80</c:f>
              <c:strCache>
                <c:ptCount val="1"/>
                <c:pt idx="0">
                  <c:v>OECD average (0.01)</c:v>
                </c:pt>
              </c:strCache>
            </c:strRef>
          </c:tx>
          <c:spPr>
            <a:solidFill>
              <a:srgbClr val="A7B9E3"/>
            </a:solidFill>
            <a:ln w="6350" cmpd="sng">
              <a:solidFill>
                <a:srgbClr val="000000"/>
              </a:solidFill>
              <a:round/>
            </a:ln>
            <a:effectLst/>
          </c:spPr>
          <c:invertIfNegative val="0"/>
          <c:cat>
            <c:strRef>
              <c:f>allICTuse2015!$B$77:$J$77</c:f>
              <c:strCache>
                <c:ptCount val="9"/>
                <c:pt idx="0">
                  <c:v>Chatting</c:v>
                </c:pt>
                <c:pt idx="1">
                  <c:v>Using e-mail</c:v>
                </c:pt>
                <c:pt idx="2">
                  <c:v>Browsing</c:v>
                </c:pt>
                <c:pt idx="3">
                  <c:v>Using school's website (e.g. Intranet)</c:v>
                </c:pt>
                <c:pt idx="4">
                  <c:v>Posting work on the school's website</c:v>
                </c:pt>
                <c:pt idx="5">
                  <c:v>Playing simulations</c:v>
                </c:pt>
                <c:pt idx="6">
                  <c:v>Practicing and drilling</c:v>
                </c:pt>
                <c:pt idx="7">
                  <c:v>Doing homework on a school computer</c:v>
                </c:pt>
                <c:pt idx="8">
                  <c:v>Group work and communication with students</c:v>
                </c:pt>
              </c:strCache>
            </c:strRef>
          </c:cat>
          <c:val>
            <c:numRef>
              <c:f>allICTuse2015!$B$80:$J$80</c:f>
              <c:numCache>
                <c:formatCode>0.0</c:formatCode>
                <c:ptCount val="9"/>
                <c:pt idx="0">
                  <c:v>41.215763961093138</c:v>
                </c:pt>
                <c:pt idx="1">
                  <c:v>28.35251719776814</c:v>
                </c:pt>
                <c:pt idx="2">
                  <c:v>47.76045348217027</c:v>
                </c:pt>
                <c:pt idx="3">
                  <c:v>25.403016871889761</c:v>
                </c:pt>
                <c:pt idx="4">
                  <c:v>15.61616737561082</c:v>
                </c:pt>
                <c:pt idx="5">
                  <c:v>14.7290058008063</c:v>
                </c:pt>
                <c:pt idx="6">
                  <c:v>26.705364259204352</c:v>
                </c:pt>
                <c:pt idx="7">
                  <c:v>24.033793341496271</c:v>
                </c:pt>
                <c:pt idx="8">
                  <c:v>24.900478782674909</c:v>
                </c:pt>
              </c:numCache>
            </c:numRef>
          </c:val>
          <c:extLst>
            <c:ext xmlns:c16="http://schemas.microsoft.com/office/drawing/2014/chart" uri="{C3380CC4-5D6E-409C-BE32-E72D297353CC}">
              <c16:uniqueId val="{00000002-D21D-4419-8EEC-6393D1CA74DD}"/>
            </c:ext>
          </c:extLst>
        </c:ser>
        <c:ser>
          <c:idx val="3"/>
          <c:order val="3"/>
          <c:tx>
            <c:strRef>
              <c:f>allICTuse2015!$A$81</c:f>
              <c:strCache>
                <c:ptCount val="1"/>
                <c:pt idx="0">
                  <c:v>Finland (0.11)</c:v>
                </c:pt>
              </c:strCache>
            </c:strRef>
          </c:tx>
          <c:spPr>
            <a:solidFill>
              <a:srgbClr val="929292"/>
            </a:solidFill>
            <a:ln w="6350" cmpd="sng">
              <a:solidFill>
                <a:srgbClr val="000000"/>
              </a:solidFill>
              <a:round/>
            </a:ln>
            <a:effectLst/>
          </c:spPr>
          <c:invertIfNegative val="0"/>
          <c:cat>
            <c:strRef>
              <c:f>allICTuse2015!$B$77:$J$77</c:f>
              <c:strCache>
                <c:ptCount val="9"/>
                <c:pt idx="0">
                  <c:v>Chatting</c:v>
                </c:pt>
                <c:pt idx="1">
                  <c:v>Using e-mail</c:v>
                </c:pt>
                <c:pt idx="2">
                  <c:v>Browsing</c:v>
                </c:pt>
                <c:pt idx="3">
                  <c:v>Using school's website (e.g. Intranet)</c:v>
                </c:pt>
                <c:pt idx="4">
                  <c:v>Posting work on the school's website</c:v>
                </c:pt>
                <c:pt idx="5">
                  <c:v>Playing simulations</c:v>
                </c:pt>
                <c:pt idx="6">
                  <c:v>Practicing and drilling</c:v>
                </c:pt>
                <c:pt idx="7">
                  <c:v>Doing homework on a school computer</c:v>
                </c:pt>
                <c:pt idx="8">
                  <c:v>Group work and communication with students</c:v>
                </c:pt>
              </c:strCache>
            </c:strRef>
          </c:cat>
          <c:val>
            <c:numRef>
              <c:f>allICTuse2015!$B$81:$J$81</c:f>
              <c:numCache>
                <c:formatCode>General</c:formatCode>
                <c:ptCount val="9"/>
                <c:pt idx="0">
                  <c:v>76.53652544514749</c:v>
                </c:pt>
                <c:pt idx="1">
                  <c:v>35.553795072718387</c:v>
                </c:pt>
                <c:pt idx="2">
                  <c:v>47.799877332812073</c:v>
                </c:pt>
                <c:pt idx="3">
                  <c:v>18.2490817994635</c:v>
                </c:pt>
                <c:pt idx="4">
                  <c:v>13.133838314904621</c:v>
                </c:pt>
                <c:pt idx="5">
                  <c:v>13.235213905409079</c:v>
                </c:pt>
                <c:pt idx="6">
                  <c:v>14.70740488075768</c:v>
                </c:pt>
                <c:pt idx="7">
                  <c:v>9.5403493790025689</c:v>
                </c:pt>
                <c:pt idx="8">
                  <c:v>16.63910385943873</c:v>
                </c:pt>
              </c:numCache>
            </c:numRef>
          </c:val>
          <c:extLst>
            <c:ext xmlns:c16="http://schemas.microsoft.com/office/drawing/2014/chart" uri="{C3380CC4-5D6E-409C-BE32-E72D297353CC}">
              <c16:uniqueId val="{00000003-D21D-4419-8EEC-6393D1CA74DD}"/>
            </c:ext>
          </c:extLst>
        </c:ser>
        <c:ser>
          <c:idx val="4"/>
          <c:order val="4"/>
          <c:tx>
            <c:strRef>
              <c:f>allICTuse2015!$A$82</c:f>
              <c:strCache>
                <c:ptCount val="1"/>
                <c:pt idx="0">
                  <c:v>Austria (0.11)</c:v>
                </c:pt>
              </c:strCache>
            </c:strRef>
          </c:tx>
          <c:spPr>
            <a:solidFill>
              <a:srgbClr val="FF0000"/>
            </a:solidFill>
            <a:ln w="6350" cmpd="sng">
              <a:solidFill>
                <a:srgbClr val="000000"/>
              </a:solidFill>
            </a:ln>
            <a:effectLst/>
          </c:spPr>
          <c:invertIfNegative val="0"/>
          <c:cat>
            <c:strRef>
              <c:f>allICTuse2015!$B$77:$J$77</c:f>
              <c:strCache>
                <c:ptCount val="9"/>
                <c:pt idx="0">
                  <c:v>Chatting</c:v>
                </c:pt>
                <c:pt idx="1">
                  <c:v>Using e-mail</c:v>
                </c:pt>
                <c:pt idx="2">
                  <c:v>Browsing</c:v>
                </c:pt>
                <c:pt idx="3">
                  <c:v>Using school's website (e.g. Intranet)</c:v>
                </c:pt>
                <c:pt idx="4">
                  <c:v>Posting work on the school's website</c:v>
                </c:pt>
                <c:pt idx="5">
                  <c:v>Playing simulations</c:v>
                </c:pt>
                <c:pt idx="6">
                  <c:v>Practicing and drilling</c:v>
                </c:pt>
                <c:pt idx="7">
                  <c:v>Doing homework on a school computer</c:v>
                </c:pt>
                <c:pt idx="8">
                  <c:v>Group work and communication with students</c:v>
                </c:pt>
              </c:strCache>
            </c:strRef>
          </c:cat>
          <c:val>
            <c:numRef>
              <c:f>allICTuse2015!$B$82:$J$82</c:f>
              <c:numCache>
                <c:formatCode>General</c:formatCode>
                <c:ptCount val="9"/>
                <c:pt idx="0">
                  <c:v>55.000371213262632</c:v>
                </c:pt>
                <c:pt idx="1">
                  <c:v>29.560520575619119</c:v>
                </c:pt>
                <c:pt idx="2">
                  <c:v>54.870052836245407</c:v>
                </c:pt>
                <c:pt idx="3">
                  <c:v>25.703404101754511</c:v>
                </c:pt>
                <c:pt idx="4">
                  <c:v>17.461550158537179</c:v>
                </c:pt>
                <c:pt idx="5">
                  <c:v>14.682675536925171</c:v>
                </c:pt>
                <c:pt idx="6">
                  <c:v>28.443518224819439</c:v>
                </c:pt>
                <c:pt idx="7">
                  <c:v>20.805367971578839</c:v>
                </c:pt>
                <c:pt idx="8">
                  <c:v>22.32494837721983</c:v>
                </c:pt>
              </c:numCache>
            </c:numRef>
          </c:val>
          <c:extLst>
            <c:ext xmlns:c16="http://schemas.microsoft.com/office/drawing/2014/chart" uri="{C3380CC4-5D6E-409C-BE32-E72D297353CC}">
              <c16:uniqueId val="{00000004-D21D-4419-8EEC-6393D1CA74DD}"/>
            </c:ext>
          </c:extLst>
        </c:ser>
        <c:ser>
          <c:idx val="5"/>
          <c:order val="5"/>
          <c:tx>
            <c:strRef>
              <c:f>allICTuse2015!$A$83</c:f>
              <c:strCache>
                <c:ptCount val="1"/>
                <c:pt idx="0">
                  <c:v>Denmark (0.74)</c:v>
                </c:pt>
              </c:strCache>
            </c:strRef>
          </c:tx>
          <c:spPr>
            <a:solidFill>
              <a:sysClr val="window" lastClr="FFFFFF"/>
            </a:solidFill>
            <a:ln w="6350" cmpd="sng">
              <a:solidFill>
                <a:srgbClr val="000000"/>
              </a:solidFill>
            </a:ln>
            <a:effectLst/>
          </c:spPr>
          <c:invertIfNegative val="0"/>
          <c:cat>
            <c:strRef>
              <c:f>allICTuse2015!$B$77:$J$77</c:f>
              <c:strCache>
                <c:ptCount val="9"/>
                <c:pt idx="0">
                  <c:v>Chatting</c:v>
                </c:pt>
                <c:pt idx="1">
                  <c:v>Using e-mail</c:v>
                </c:pt>
                <c:pt idx="2">
                  <c:v>Browsing</c:v>
                </c:pt>
                <c:pt idx="3">
                  <c:v>Using school's website (e.g. Intranet)</c:v>
                </c:pt>
                <c:pt idx="4">
                  <c:v>Posting work on the school's website</c:v>
                </c:pt>
                <c:pt idx="5">
                  <c:v>Playing simulations</c:v>
                </c:pt>
                <c:pt idx="6">
                  <c:v>Practicing and drilling</c:v>
                </c:pt>
                <c:pt idx="7">
                  <c:v>Doing homework on a school computer</c:v>
                </c:pt>
                <c:pt idx="8">
                  <c:v>Group work and communication with students</c:v>
                </c:pt>
              </c:strCache>
            </c:strRef>
          </c:cat>
          <c:val>
            <c:numRef>
              <c:f>allICTuse2015!$B$83:$J$83</c:f>
              <c:numCache>
                <c:formatCode>General</c:formatCode>
                <c:ptCount val="9"/>
                <c:pt idx="0">
                  <c:v>75.897601727947475</c:v>
                </c:pt>
                <c:pt idx="1">
                  <c:v>33.634564999411452</c:v>
                </c:pt>
                <c:pt idx="2">
                  <c:v>87.00827869796818</c:v>
                </c:pt>
                <c:pt idx="3">
                  <c:v>52.739962268015319</c:v>
                </c:pt>
                <c:pt idx="4">
                  <c:v>34.50531517967682</c:v>
                </c:pt>
                <c:pt idx="5">
                  <c:v>20.533710109646279</c:v>
                </c:pt>
                <c:pt idx="6">
                  <c:v>49.962172843955912</c:v>
                </c:pt>
                <c:pt idx="7">
                  <c:v>65.117852325413466</c:v>
                </c:pt>
                <c:pt idx="8">
                  <c:v>40.094717808856089</c:v>
                </c:pt>
              </c:numCache>
            </c:numRef>
          </c:val>
          <c:extLst>
            <c:ext xmlns:c16="http://schemas.microsoft.com/office/drawing/2014/chart" uri="{C3380CC4-5D6E-409C-BE32-E72D297353CC}">
              <c16:uniqueId val="{00000005-D21D-4419-8EEC-6393D1CA74DD}"/>
            </c:ext>
          </c:extLst>
        </c:ser>
        <c:dLbls>
          <c:showLegendKey val="0"/>
          <c:showVal val="0"/>
          <c:showCatName val="0"/>
          <c:showSerName val="0"/>
          <c:showPercent val="0"/>
          <c:showBubbleSize val="0"/>
        </c:dLbls>
        <c:gapWidth val="150"/>
        <c:axId val="436702208"/>
        <c:axId val="436706304"/>
      </c:barChart>
      <c:catAx>
        <c:axId val="436702208"/>
        <c:scaling>
          <c:orientation val="minMax"/>
        </c:scaling>
        <c:delete val="0"/>
        <c:axPos val="b"/>
        <c:majorGridlines>
          <c:spPr>
            <a:ln w="9525" cmpd="sng">
              <a:solidFill>
                <a:srgbClr val="FFFFFF"/>
              </a:solidFill>
              <a:prstDash val="solid"/>
            </a:ln>
          </c:spPr>
        </c:majorGridlines>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nchor="t" anchorCtr="0"/>
          <a:lstStyle/>
          <a:p>
            <a:pPr>
              <a:defRPr sz="1100" b="0"/>
            </a:pPr>
            <a:endParaRPr lang="en-US"/>
          </a:p>
        </c:txPr>
        <c:crossAx val="436706304"/>
        <c:crosses val="autoZero"/>
        <c:auto val="1"/>
        <c:lblAlgn val="ctr"/>
        <c:lblOffset val="0"/>
        <c:tickLblSkip val="1"/>
        <c:noMultiLvlLbl val="0"/>
      </c:catAx>
      <c:valAx>
        <c:axId val="436706304"/>
        <c:scaling>
          <c:orientation val="minMax"/>
        </c:scaling>
        <c:delete val="0"/>
        <c:axPos val="l"/>
        <c:majorGridlines>
          <c:spPr>
            <a:ln w="9525" cmpd="sng">
              <a:solidFill>
                <a:srgbClr val="FFFFFF"/>
              </a:solidFill>
              <a:prstDash val="solid"/>
            </a:ln>
          </c:spPr>
        </c:majorGridlines>
        <c:numFmt formatCode="General"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a:pPr>
            <a:endParaRPr lang="en-US"/>
          </a:p>
        </c:txPr>
        <c:crossAx val="436702208"/>
        <c:crosses val="autoZero"/>
        <c:crossBetween val="between"/>
      </c:valAx>
      <c:spPr>
        <a:solidFill>
          <a:srgbClr val="F4FFFF"/>
        </a:solidFill>
        <a:ln w="9525">
          <a:solidFill>
            <a:srgbClr val="000000"/>
          </a:solidFill>
        </a:ln>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200" b="0" i="0" u="none" strike="noStrike" baseline="0">
          <a:solidFill>
            <a:srgbClr val="000000"/>
          </a:solidFill>
          <a:latin typeface="Calibri"/>
          <a:ea typeface="Calibri"/>
          <a:cs typeface="Calibri"/>
        </a:defRPr>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98938571051371E-2"/>
          <c:y val="8.0157124534396662E-2"/>
          <c:w val="0.93307983339030842"/>
          <c:h val="0.78831709368511937"/>
        </c:manualLayout>
      </c:layout>
      <c:barChart>
        <c:barDir val="col"/>
        <c:grouping val="clustered"/>
        <c:varyColors val="0"/>
        <c:ser>
          <c:idx val="0"/>
          <c:order val="0"/>
          <c:tx>
            <c:strRef>
              <c:f>IndexICTuseSchool2015!$H$3</c:f>
              <c:strCache>
                <c:ptCount val="1"/>
                <c:pt idx="0">
                  <c:v>Index of ICT use at school</c:v>
                </c:pt>
              </c:strCache>
            </c:strRef>
          </c:tx>
          <c:spPr>
            <a:solidFill>
              <a:srgbClr val="006299">
                <a:lumMod val="75000"/>
              </a:srgbClr>
            </a:solidFill>
            <a:ln w="6350" cmpd="sng">
              <a:solidFill>
                <a:srgbClr val="000000"/>
              </a:solidFill>
              <a:round/>
            </a:ln>
            <a:effectLst/>
          </c:spPr>
          <c:invertIfNegative val="0"/>
          <c:dPt>
            <c:idx val="2"/>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2-6DEB-4778-808C-155E59F8B4B7}"/>
              </c:ext>
            </c:extLst>
          </c:dPt>
          <c:dPt>
            <c:idx val="3"/>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3-6DEB-4778-808C-155E59F8B4B7}"/>
              </c:ext>
            </c:extLst>
          </c:dPt>
          <c:dPt>
            <c:idx val="4"/>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4-6DEB-4778-808C-155E59F8B4B7}"/>
              </c:ext>
            </c:extLst>
          </c:dPt>
          <c:dPt>
            <c:idx val="5"/>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5-6DEB-4778-808C-155E59F8B4B7}"/>
              </c:ext>
            </c:extLst>
          </c:dPt>
          <c:dPt>
            <c:idx val="7"/>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6-6DEB-4778-808C-155E59F8B4B7}"/>
              </c:ext>
            </c:extLst>
          </c:dPt>
          <c:dPt>
            <c:idx val="9"/>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7-6DEB-4778-808C-155E59F8B4B7}"/>
              </c:ext>
            </c:extLst>
          </c:dPt>
          <c:dPt>
            <c:idx val="11"/>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8-6DEB-4778-808C-155E59F8B4B7}"/>
              </c:ext>
            </c:extLst>
          </c:dPt>
          <c:dPt>
            <c:idx val="12"/>
            <c:invertIfNegative val="0"/>
            <c:bubble3D val="0"/>
            <c:spPr>
              <a:solidFill>
                <a:srgbClr val="00B0F0"/>
              </a:solidFill>
              <a:ln w="6350" cmpd="sng">
                <a:solidFill>
                  <a:srgbClr val="000000"/>
                </a:solidFill>
                <a:round/>
              </a:ln>
              <a:effectLst/>
            </c:spPr>
            <c:extLst>
              <c:ext xmlns:c16="http://schemas.microsoft.com/office/drawing/2014/chart" uri="{C3380CC4-5D6E-409C-BE32-E72D297353CC}">
                <c16:uniqueId val="{00000009-6DEB-4778-808C-155E59F8B4B7}"/>
              </c:ext>
            </c:extLst>
          </c:dPt>
          <c:dPt>
            <c:idx val="13"/>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A-6DEB-4778-808C-155E59F8B4B7}"/>
              </c:ext>
            </c:extLst>
          </c:dPt>
          <c:dPt>
            <c:idx val="14"/>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19-6DEB-4778-808C-155E59F8B4B7}"/>
              </c:ext>
            </c:extLst>
          </c:dPt>
          <c:dPt>
            <c:idx val="15"/>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18-6DEB-4778-808C-155E59F8B4B7}"/>
              </c:ext>
            </c:extLst>
          </c:dPt>
          <c:dPt>
            <c:idx val="17"/>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D-6DEB-4778-808C-155E59F8B4B7}"/>
              </c:ext>
            </c:extLst>
          </c:dPt>
          <c:dPt>
            <c:idx val="18"/>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C-6DEB-4778-808C-155E59F8B4B7}"/>
              </c:ext>
            </c:extLst>
          </c:dPt>
          <c:dPt>
            <c:idx val="19"/>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B-6DEB-4778-808C-155E59F8B4B7}"/>
              </c:ext>
            </c:extLst>
          </c:dPt>
          <c:dPt>
            <c:idx val="20"/>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E-6DEB-4778-808C-155E59F8B4B7}"/>
              </c:ext>
            </c:extLst>
          </c:dPt>
          <c:dPt>
            <c:idx val="21"/>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F-6DEB-4778-808C-155E59F8B4B7}"/>
              </c:ext>
            </c:extLst>
          </c:dPt>
          <c:dPt>
            <c:idx val="22"/>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01-6DEB-4778-808C-155E59F8B4B7}"/>
              </c:ext>
            </c:extLst>
          </c:dPt>
          <c:dPt>
            <c:idx val="25"/>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10-6DEB-4778-808C-155E59F8B4B7}"/>
              </c:ext>
            </c:extLst>
          </c:dPt>
          <c:dPt>
            <c:idx val="26"/>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11-6DEB-4778-808C-155E59F8B4B7}"/>
              </c:ext>
            </c:extLst>
          </c:dPt>
          <c:dPt>
            <c:idx val="27"/>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12-6DEB-4778-808C-155E59F8B4B7}"/>
              </c:ext>
            </c:extLst>
          </c:dPt>
          <c:dPt>
            <c:idx val="28"/>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13-6DEB-4778-808C-155E59F8B4B7}"/>
              </c:ext>
            </c:extLst>
          </c:dPt>
          <c:dPt>
            <c:idx val="29"/>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14-6DEB-4778-808C-155E59F8B4B7}"/>
              </c:ext>
            </c:extLst>
          </c:dPt>
          <c:dPt>
            <c:idx val="31"/>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15-6DEB-4778-808C-155E59F8B4B7}"/>
              </c:ext>
            </c:extLst>
          </c:dPt>
          <c:dPt>
            <c:idx val="32"/>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16-6DEB-4778-808C-155E59F8B4B7}"/>
              </c:ext>
            </c:extLst>
          </c:dPt>
          <c:dPt>
            <c:idx val="34"/>
            <c:invertIfNegative val="0"/>
            <c:bubble3D val="0"/>
            <c:spPr>
              <a:solidFill>
                <a:srgbClr val="006299">
                  <a:lumMod val="60000"/>
                  <a:lumOff val="40000"/>
                </a:srgbClr>
              </a:solidFill>
              <a:ln w="6350" cmpd="sng">
                <a:solidFill>
                  <a:srgbClr val="000000"/>
                </a:solidFill>
                <a:round/>
              </a:ln>
              <a:effectLst/>
            </c:spPr>
            <c:extLst>
              <c:ext xmlns:c16="http://schemas.microsoft.com/office/drawing/2014/chart" uri="{C3380CC4-5D6E-409C-BE32-E72D297353CC}">
                <c16:uniqueId val="{00000017-6DEB-4778-808C-155E59F8B4B7}"/>
              </c:ext>
            </c:extLst>
          </c:dPt>
          <c:cat>
            <c:strRef>
              <c:f>IndexICTuseSchool2015!$G$4:$G$38</c:f>
              <c:strCache>
                <c:ptCount val="35"/>
                <c:pt idx="0">
                  <c:v>Japan</c:v>
                </c:pt>
                <c:pt idx="1">
                  <c:v>Korea</c:v>
                </c:pt>
                <c:pt idx="2">
                  <c:v>Germany</c:v>
                </c:pt>
                <c:pt idx="3">
                  <c:v>Ireland</c:v>
                </c:pt>
                <c:pt idx="4">
                  <c:v>Poland</c:v>
                </c:pt>
                <c:pt idx="5">
                  <c:v>Belgium</c:v>
                </c:pt>
                <c:pt idx="6">
                  <c:v>Mexico</c:v>
                </c:pt>
                <c:pt idx="7">
                  <c:v>Croatia</c:v>
                </c:pt>
                <c:pt idx="8">
                  <c:v>Switzerland</c:v>
                </c:pt>
                <c:pt idx="9">
                  <c:v>Estonia</c:v>
                </c:pt>
                <c:pt idx="10">
                  <c:v>Israel</c:v>
                </c:pt>
                <c:pt idx="11">
                  <c:v>Luxembourg</c:v>
                </c:pt>
                <c:pt idx="12">
                  <c:v>Spain</c:v>
                </c:pt>
                <c:pt idx="13">
                  <c:v>Hungary</c:v>
                </c:pt>
                <c:pt idx="14">
                  <c:v>Lithuania</c:v>
                </c:pt>
                <c:pt idx="15">
                  <c:v>Italy</c:v>
                </c:pt>
                <c:pt idx="16">
                  <c:v>OECD average</c:v>
                </c:pt>
                <c:pt idx="17">
                  <c:v>Slovenia</c:v>
                </c:pt>
                <c:pt idx="18">
                  <c:v>Greece</c:v>
                </c:pt>
                <c:pt idx="19">
                  <c:v>France</c:v>
                </c:pt>
                <c:pt idx="20">
                  <c:v>Portugal</c:v>
                </c:pt>
                <c:pt idx="21">
                  <c:v>Finland</c:v>
                </c:pt>
                <c:pt idx="22">
                  <c:v>Austria</c:v>
                </c:pt>
                <c:pt idx="23">
                  <c:v>Chile</c:v>
                </c:pt>
                <c:pt idx="24">
                  <c:v>Iceland</c:v>
                </c:pt>
                <c:pt idx="25">
                  <c:v>Latvia</c:v>
                </c:pt>
                <c:pt idx="26">
                  <c:v>Slovak Republic</c:v>
                </c:pt>
                <c:pt idx="27">
                  <c:v>Czech Republic</c:v>
                </c:pt>
                <c:pt idx="28">
                  <c:v>United Kingdom1</c:v>
                </c:pt>
                <c:pt idx="29">
                  <c:v>Bulgaria</c:v>
                </c:pt>
                <c:pt idx="30">
                  <c:v>New Zealand</c:v>
                </c:pt>
                <c:pt idx="31">
                  <c:v>Netherlands</c:v>
                </c:pt>
                <c:pt idx="32">
                  <c:v>Sweden</c:v>
                </c:pt>
                <c:pt idx="33">
                  <c:v>Australia</c:v>
                </c:pt>
                <c:pt idx="34">
                  <c:v>Denmark</c:v>
                </c:pt>
              </c:strCache>
            </c:strRef>
          </c:cat>
          <c:val>
            <c:numRef>
              <c:f>IndexICTuseSchool2015!$H$4:$H$38</c:f>
              <c:numCache>
                <c:formatCode>0.00</c:formatCode>
                <c:ptCount val="35"/>
                <c:pt idx="0">
                  <c:v>-1.054540774572408</c:v>
                </c:pt>
                <c:pt idx="1">
                  <c:v>-0.95316380218588304</c:v>
                </c:pt>
                <c:pt idx="2">
                  <c:v>-0.41507242882986506</c:v>
                </c:pt>
                <c:pt idx="3">
                  <c:v>-0.38340834785508249</c:v>
                </c:pt>
                <c:pt idx="4">
                  <c:v>-0.20967514665505188</c:v>
                </c:pt>
                <c:pt idx="5">
                  <c:v>-0.19545204253269269</c:v>
                </c:pt>
                <c:pt idx="6">
                  <c:v>-0.1589920642828303</c:v>
                </c:pt>
                <c:pt idx="7">
                  <c:v>-0.15802621686000559</c:v>
                </c:pt>
                <c:pt idx="8">
                  <c:v>-0.11576351038697119</c:v>
                </c:pt>
                <c:pt idx="9">
                  <c:v>-0.1129921341617869</c:v>
                </c:pt>
                <c:pt idx="10">
                  <c:v>-9.569257482882304E-2</c:v>
                </c:pt>
                <c:pt idx="11">
                  <c:v>-4.1243840820577755E-2</c:v>
                </c:pt>
                <c:pt idx="12">
                  <c:v>-3.9394618823340638E-2</c:v>
                </c:pt>
                <c:pt idx="13">
                  <c:v>-3.5983672398050878E-2</c:v>
                </c:pt>
                <c:pt idx="14">
                  <c:v>-1.5010759969108899E-2</c:v>
                </c:pt>
                <c:pt idx="15">
                  <c:v>1.425863930235074E-3</c:v>
                </c:pt>
                <c:pt idx="16">
                  <c:v>1.4752294771927099E-2</c:v>
                </c:pt>
                <c:pt idx="17">
                  <c:v>1.626341011721542E-2</c:v>
                </c:pt>
                <c:pt idx="18">
                  <c:v>1.7221108277854679E-2</c:v>
                </c:pt>
                <c:pt idx="19">
                  <c:v>2.082360029885142E-2</c:v>
                </c:pt>
                <c:pt idx="20">
                  <c:v>7.8439807600035036E-2</c:v>
                </c:pt>
                <c:pt idx="21">
                  <c:v>0.1117721687703791</c:v>
                </c:pt>
                <c:pt idx="22">
                  <c:v>0.1117776724609775</c:v>
                </c:pt>
                <c:pt idx="23">
                  <c:v>0.13682324677421978</c:v>
                </c:pt>
                <c:pt idx="24">
                  <c:v>0.14830363922526599</c:v>
                </c:pt>
                <c:pt idx="25">
                  <c:v>0.1575566725225834</c:v>
                </c:pt>
                <c:pt idx="26">
                  <c:v>0.22089133544750189</c:v>
                </c:pt>
                <c:pt idx="27">
                  <c:v>0.27476411011431012</c:v>
                </c:pt>
                <c:pt idx="28">
                  <c:v>0.29096568952225682</c:v>
                </c:pt>
                <c:pt idx="29">
                  <c:v>0.38607561732491752</c:v>
                </c:pt>
                <c:pt idx="30">
                  <c:v>0.42234233560581325</c:v>
                </c:pt>
                <c:pt idx="31">
                  <c:v>0.44058144253766424</c:v>
                </c:pt>
                <c:pt idx="32">
                  <c:v>0.52038396398126441</c:v>
                </c:pt>
                <c:pt idx="33">
                  <c:v>0.56146501050175679</c:v>
                </c:pt>
                <c:pt idx="34">
                  <c:v>0.73689501857491935</c:v>
                </c:pt>
              </c:numCache>
            </c:numRef>
          </c:val>
          <c:extLst>
            <c:ext xmlns:c16="http://schemas.microsoft.com/office/drawing/2014/chart" uri="{C3380CC4-5D6E-409C-BE32-E72D297353CC}">
              <c16:uniqueId val="{00000000-6DEB-4778-808C-155E59F8B4B7}"/>
            </c:ext>
          </c:extLst>
        </c:ser>
        <c:dLbls>
          <c:showLegendKey val="0"/>
          <c:showVal val="0"/>
          <c:showCatName val="0"/>
          <c:showSerName val="0"/>
          <c:showPercent val="0"/>
          <c:showBubbleSize val="0"/>
        </c:dLbls>
        <c:gapWidth val="150"/>
        <c:axId val="436702208"/>
        <c:axId val="436706304"/>
      </c:barChart>
      <c:catAx>
        <c:axId val="436702208"/>
        <c:scaling>
          <c:orientation val="minMax"/>
        </c:scaling>
        <c:delete val="0"/>
        <c:axPos val="b"/>
        <c:majorGridlines>
          <c:spPr>
            <a:ln w="9525" cmpd="sng">
              <a:solidFill>
                <a:srgbClr val="FFFFFF"/>
              </a:solidFill>
              <a:prstDash val="solid"/>
            </a:ln>
          </c:spPr>
        </c:majorGridlines>
        <c:numFmt formatCode="General" sourceLinked="1"/>
        <c:majorTickMark val="in"/>
        <c:minorTickMark val="none"/>
        <c:tickLblPos val="low"/>
        <c:spPr>
          <a:noFill/>
          <a:ln w="9525">
            <a:solidFill>
              <a:srgbClr val="000000"/>
            </a:solidFill>
            <a:prstDash val="solid"/>
          </a:ln>
          <a:extLst/>
        </c:spPr>
        <c:txPr>
          <a:bodyPr rot="-5400000" vert="horz"/>
          <a:lstStyle/>
          <a:p>
            <a:pPr>
              <a:defRPr sz="1400" b="0" i="0" u="none" strike="noStrike" baseline="0">
                <a:solidFill>
                  <a:srgbClr val="000000"/>
                </a:solidFill>
                <a:latin typeface="Arial Narrow"/>
                <a:ea typeface="Arial Narrow"/>
                <a:cs typeface="Arial Narrow"/>
              </a:defRPr>
            </a:pPr>
            <a:endParaRPr lang="en-US"/>
          </a:p>
        </c:txPr>
        <c:crossAx val="436706304"/>
        <c:crosses val="autoZero"/>
        <c:auto val="1"/>
        <c:lblAlgn val="ctr"/>
        <c:lblOffset val="0"/>
        <c:tickLblSkip val="1"/>
        <c:noMultiLvlLbl val="0"/>
      </c:catAx>
      <c:valAx>
        <c:axId val="436706304"/>
        <c:scaling>
          <c:orientation val="minMax"/>
        </c:scaling>
        <c:delete val="0"/>
        <c:axPos val="l"/>
        <c:majorGridlines>
          <c:spPr>
            <a:ln w="9525" cmpd="sng">
              <a:solidFill>
                <a:srgbClr val="FFFFFF"/>
              </a:solidFill>
              <a:prstDash val="solid"/>
            </a:ln>
          </c:spPr>
        </c:majorGridlines>
        <c:numFmt formatCode="General"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100" b="0" i="0" u="none" strike="noStrike" baseline="0">
                <a:solidFill>
                  <a:srgbClr val="000000"/>
                </a:solidFill>
                <a:latin typeface="Arial Narrow"/>
                <a:ea typeface="Arial Narrow"/>
                <a:cs typeface="Arial Narrow"/>
              </a:defRPr>
            </a:pPr>
            <a:endParaRPr lang="en-US"/>
          </a:p>
        </c:txPr>
        <c:crossAx val="436702208"/>
        <c:crosses val="autoZero"/>
        <c:crossBetween val="between"/>
      </c:valAx>
      <c:spPr>
        <a:solidFill>
          <a:srgbClr val="F4FFFF"/>
        </a:solidFill>
        <a:ln w="9525">
          <a:solidFill>
            <a:srgbClr val="000000"/>
          </a:solidFill>
        </a:ln>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'Figure 3'!$B$42</c:f>
              <c:strCache>
                <c:ptCount val="1"/>
                <c:pt idx="0">
                  <c:v>At school</c:v>
                </c:pt>
              </c:strCache>
            </c:strRef>
          </c:tx>
          <c:spPr>
            <a:ln>
              <a:noFill/>
            </a:ln>
          </c:spPr>
          <c:marker>
            <c:symbol val="triangle"/>
            <c:size val="10"/>
            <c:spPr>
              <a:solidFill>
                <a:srgbClr val="C00000"/>
              </a:solidFill>
              <a:ln>
                <a:noFill/>
              </a:ln>
            </c:spPr>
          </c:marker>
          <c:cat>
            <c:strRef>
              <c:f>'Figure 3'!$A$43:$A$88</c:f>
              <c:strCache>
                <c:ptCount val="34"/>
                <c:pt idx="0">
                  <c:v>Australia</c:v>
                </c:pt>
                <c:pt idx="1">
                  <c:v>Denmark</c:v>
                </c:pt>
                <c:pt idx="2">
                  <c:v>Mexico</c:v>
                </c:pt>
                <c:pt idx="3">
                  <c:v>Slovak Republic</c:v>
                </c:pt>
                <c:pt idx="4">
                  <c:v>Sweden</c:v>
                </c:pt>
                <c:pt idx="5">
                  <c:v>Latvia</c:v>
                </c:pt>
                <c:pt idx="6">
                  <c:v>Spain</c:v>
                </c:pt>
                <c:pt idx="7">
                  <c:v>Bulgaria</c:v>
                </c:pt>
                <c:pt idx="8">
                  <c:v>Portugal</c:v>
                </c:pt>
                <c:pt idx="9">
                  <c:v>Czech Republic</c:v>
                </c:pt>
                <c:pt idx="10">
                  <c:v>Russia</c:v>
                </c:pt>
                <c:pt idx="11">
                  <c:v>Croatia</c:v>
                </c:pt>
                <c:pt idx="12">
                  <c:v>Israel</c:v>
                </c:pt>
                <c:pt idx="13">
                  <c:v>OECD average-30</c:v>
                </c:pt>
                <c:pt idx="14">
                  <c:v>Austria</c:v>
                </c:pt>
                <c:pt idx="15">
                  <c:v>Estonia</c:v>
                </c:pt>
                <c:pt idx="16">
                  <c:v>Poland</c:v>
                </c:pt>
                <c:pt idx="17">
                  <c:v>Netherlands</c:v>
                </c:pt>
                <c:pt idx="18">
                  <c:v>Iceland</c:v>
                </c:pt>
                <c:pt idx="19">
                  <c:v>New Zealand</c:v>
                </c:pt>
                <c:pt idx="20">
                  <c:v>Lithuania</c:v>
                </c:pt>
                <c:pt idx="21">
                  <c:v>Italy</c:v>
                </c:pt>
                <c:pt idx="22">
                  <c:v>Slovenia</c:v>
                </c:pt>
                <c:pt idx="23">
                  <c:v>Hungary</c:v>
                </c:pt>
                <c:pt idx="24">
                  <c:v>Luxembourg</c:v>
                </c:pt>
                <c:pt idx="25">
                  <c:v>Switzerland</c:v>
                </c:pt>
                <c:pt idx="26">
                  <c:v>Korea</c:v>
                </c:pt>
                <c:pt idx="27">
                  <c:v>Greece</c:v>
                </c:pt>
                <c:pt idx="28">
                  <c:v>Finland</c:v>
                </c:pt>
                <c:pt idx="29">
                  <c:v>France</c:v>
                </c:pt>
                <c:pt idx="30">
                  <c:v>Belgium</c:v>
                </c:pt>
                <c:pt idx="31">
                  <c:v>Japan</c:v>
                </c:pt>
                <c:pt idx="32">
                  <c:v>Ireland</c:v>
                </c:pt>
                <c:pt idx="33">
                  <c:v>United Kingdom</c:v>
                </c:pt>
              </c:strCache>
            </c:strRef>
          </c:cat>
          <c:val>
            <c:numRef>
              <c:f>'Figure 3'!$B$43:$B$88</c:f>
              <c:numCache>
                <c:formatCode>0.0</c:formatCode>
                <c:ptCount val="34"/>
                <c:pt idx="0">
                  <c:v>-0.56438913421002868</c:v>
                </c:pt>
                <c:pt idx="1">
                  <c:v>-0.61094310163659549</c:v>
                </c:pt>
                <c:pt idx="2">
                  <c:v>-0.8180943666975582</c:v>
                </c:pt>
                <c:pt idx="3">
                  <c:v>-1.5123237580647331</c:v>
                </c:pt>
                <c:pt idx="4">
                  <c:v>-1.529599173173211</c:v>
                </c:pt>
                <c:pt idx="5">
                  <c:v>-1.5880605962049306</c:v>
                </c:pt>
                <c:pt idx="6">
                  <c:v>-1.6768569804025875</c:v>
                </c:pt>
                <c:pt idx="7">
                  <c:v>-1.7094285545229988</c:v>
                </c:pt>
                <c:pt idx="8">
                  <c:v>-1.7127884607681616</c:v>
                </c:pt>
                <c:pt idx="9">
                  <c:v>-1.7480843614070143</c:v>
                </c:pt>
                <c:pt idx="10">
                  <c:v>-1.8091597829891137</c:v>
                </c:pt>
                <c:pt idx="11">
                  <c:v>-1.8559347216520614</c:v>
                </c:pt>
                <c:pt idx="12">
                  <c:v>-2.0730777134534057</c:v>
                </c:pt>
                <c:pt idx="13">
                  <c:v>-2.0953001751415172</c:v>
                </c:pt>
                <c:pt idx="14">
                  <c:v>-2.1263536141106218</c:v>
                </c:pt>
                <c:pt idx="15">
                  <c:v>-2.1589747001345505</c:v>
                </c:pt>
                <c:pt idx="16">
                  <c:v>-2.1813674957175935</c:v>
                </c:pt>
                <c:pt idx="17">
                  <c:v>-2.2666042384222416</c:v>
                </c:pt>
                <c:pt idx="18">
                  <c:v>-2.2955778148706933</c:v>
                </c:pt>
                <c:pt idx="19">
                  <c:v>-2.295823218928339</c:v>
                </c:pt>
                <c:pt idx="20">
                  <c:v>-2.3306762472249729</c:v>
                </c:pt>
                <c:pt idx="21">
                  <c:v>-2.3482611399838897</c:v>
                </c:pt>
                <c:pt idx="22">
                  <c:v>-2.3708340015071063</c:v>
                </c:pt>
                <c:pt idx="23">
                  <c:v>-2.4113969817277847</c:v>
                </c:pt>
                <c:pt idx="24">
                  <c:v>-2.4930027594759614</c:v>
                </c:pt>
                <c:pt idx="25">
                  <c:v>-2.52293988049865</c:v>
                </c:pt>
                <c:pt idx="26">
                  <c:v>-2.5400706173167351</c:v>
                </c:pt>
                <c:pt idx="27">
                  <c:v>-2.559212994802023</c:v>
                </c:pt>
                <c:pt idx="28">
                  <c:v>-2.719818703675962</c:v>
                </c:pt>
                <c:pt idx="29">
                  <c:v>-2.8360508996198783</c:v>
                </c:pt>
                <c:pt idx="30">
                  <c:v>-2.839137971981343</c:v>
                </c:pt>
                <c:pt idx="31">
                  <c:v>-2.8787036787941851</c:v>
                </c:pt>
                <c:pt idx="32">
                  <c:v>-2.881313347570174</c:v>
                </c:pt>
                <c:pt idx="33">
                  <c:v>-2.8976370959870303</c:v>
                </c:pt>
              </c:numCache>
            </c:numRef>
          </c:val>
          <c:smooth val="0"/>
          <c:extLst>
            <c:ext xmlns:c16="http://schemas.microsoft.com/office/drawing/2014/chart" uri="{C3380CC4-5D6E-409C-BE32-E72D297353CC}">
              <c16:uniqueId val="{00000000-D52B-40A0-86A3-F61501274FB0}"/>
            </c:ext>
          </c:extLst>
        </c:ser>
        <c:ser>
          <c:idx val="2"/>
          <c:order val="1"/>
          <c:tx>
            <c:strRef>
              <c:f>'Figure 3'!$D$42</c:f>
              <c:strCache>
                <c:ptCount val="1"/>
                <c:pt idx="0">
                  <c:v>Outside school, weekend</c:v>
                </c:pt>
              </c:strCache>
            </c:strRef>
          </c:tx>
          <c:spPr>
            <a:ln>
              <a:noFill/>
            </a:ln>
          </c:spPr>
          <c:marker>
            <c:symbol val="circle"/>
            <c:size val="8"/>
            <c:spPr>
              <a:solidFill>
                <a:srgbClr val="006299"/>
              </a:solidFill>
              <a:ln>
                <a:noFill/>
              </a:ln>
            </c:spPr>
          </c:marker>
          <c:dPt>
            <c:idx val="2"/>
            <c:bubble3D val="0"/>
            <c:extLst>
              <c:ext xmlns:c16="http://schemas.microsoft.com/office/drawing/2014/chart" uri="{C3380CC4-5D6E-409C-BE32-E72D297353CC}">
                <c16:uniqueId val="{00000005-D52B-40A0-86A3-F61501274FB0}"/>
              </c:ext>
            </c:extLst>
          </c:dPt>
          <c:dPt>
            <c:idx val="10"/>
            <c:bubble3D val="0"/>
            <c:extLst>
              <c:ext xmlns:c16="http://schemas.microsoft.com/office/drawing/2014/chart" uri="{C3380CC4-5D6E-409C-BE32-E72D297353CC}">
                <c16:uniqueId val="{00000006-D52B-40A0-86A3-F61501274FB0}"/>
              </c:ext>
            </c:extLst>
          </c:dPt>
          <c:dPt>
            <c:idx val="11"/>
            <c:bubble3D val="0"/>
            <c:extLst>
              <c:ext xmlns:c16="http://schemas.microsoft.com/office/drawing/2014/chart" uri="{C3380CC4-5D6E-409C-BE32-E72D297353CC}">
                <c16:uniqueId val="{00000007-D52B-40A0-86A3-F61501274FB0}"/>
              </c:ext>
            </c:extLst>
          </c:dPt>
          <c:dPt>
            <c:idx val="15"/>
            <c:bubble3D val="0"/>
            <c:extLst>
              <c:ext xmlns:c16="http://schemas.microsoft.com/office/drawing/2014/chart" uri="{C3380CC4-5D6E-409C-BE32-E72D297353CC}">
                <c16:uniqueId val="{00000008-D52B-40A0-86A3-F61501274FB0}"/>
              </c:ext>
            </c:extLst>
          </c:dPt>
          <c:dPt>
            <c:idx val="18"/>
            <c:bubble3D val="0"/>
            <c:extLst>
              <c:ext xmlns:c16="http://schemas.microsoft.com/office/drawing/2014/chart" uri="{C3380CC4-5D6E-409C-BE32-E72D297353CC}">
                <c16:uniqueId val="{00000009-D52B-40A0-86A3-F61501274FB0}"/>
              </c:ext>
            </c:extLst>
          </c:dPt>
          <c:dPt>
            <c:idx val="20"/>
            <c:bubble3D val="0"/>
            <c:extLst>
              <c:ext xmlns:c16="http://schemas.microsoft.com/office/drawing/2014/chart" uri="{C3380CC4-5D6E-409C-BE32-E72D297353CC}">
                <c16:uniqueId val="{0000000A-D52B-40A0-86A3-F61501274FB0}"/>
              </c:ext>
            </c:extLst>
          </c:dPt>
          <c:dPt>
            <c:idx val="24"/>
            <c:bubble3D val="0"/>
            <c:extLst>
              <c:ext xmlns:c16="http://schemas.microsoft.com/office/drawing/2014/chart" uri="{C3380CC4-5D6E-409C-BE32-E72D297353CC}">
                <c16:uniqueId val="{0000000B-D52B-40A0-86A3-F61501274FB0}"/>
              </c:ext>
            </c:extLst>
          </c:dPt>
          <c:dPt>
            <c:idx val="25"/>
            <c:bubble3D val="0"/>
            <c:extLst>
              <c:ext xmlns:c16="http://schemas.microsoft.com/office/drawing/2014/chart" uri="{C3380CC4-5D6E-409C-BE32-E72D297353CC}">
                <c16:uniqueId val="{0000000C-D52B-40A0-86A3-F61501274FB0}"/>
              </c:ext>
            </c:extLst>
          </c:dPt>
          <c:dPt>
            <c:idx val="26"/>
            <c:bubble3D val="0"/>
            <c:extLst>
              <c:ext xmlns:c16="http://schemas.microsoft.com/office/drawing/2014/chart" uri="{C3380CC4-5D6E-409C-BE32-E72D297353CC}">
                <c16:uniqueId val="{0000000D-D52B-40A0-86A3-F61501274FB0}"/>
              </c:ext>
            </c:extLst>
          </c:dPt>
          <c:dPt>
            <c:idx val="28"/>
            <c:bubble3D val="0"/>
            <c:extLst>
              <c:ext xmlns:c16="http://schemas.microsoft.com/office/drawing/2014/chart" uri="{C3380CC4-5D6E-409C-BE32-E72D297353CC}">
                <c16:uniqueId val="{0000000E-D52B-40A0-86A3-F61501274FB0}"/>
              </c:ext>
            </c:extLst>
          </c:dPt>
          <c:dPt>
            <c:idx val="33"/>
            <c:bubble3D val="0"/>
            <c:extLst>
              <c:ext xmlns:c16="http://schemas.microsoft.com/office/drawing/2014/chart" uri="{C3380CC4-5D6E-409C-BE32-E72D297353CC}">
                <c16:uniqueId val="{0000000F-D52B-40A0-86A3-F61501274FB0}"/>
              </c:ext>
            </c:extLst>
          </c:dPt>
          <c:dPt>
            <c:idx val="34"/>
            <c:bubble3D val="0"/>
            <c:extLst>
              <c:ext xmlns:c16="http://schemas.microsoft.com/office/drawing/2014/chart" uri="{C3380CC4-5D6E-409C-BE32-E72D297353CC}">
                <c16:uniqueId val="{00000010-D52B-40A0-86A3-F61501274FB0}"/>
              </c:ext>
            </c:extLst>
          </c:dPt>
          <c:dPt>
            <c:idx val="35"/>
            <c:bubble3D val="0"/>
            <c:extLst>
              <c:ext xmlns:c16="http://schemas.microsoft.com/office/drawing/2014/chart" uri="{C3380CC4-5D6E-409C-BE32-E72D297353CC}">
                <c16:uniqueId val="{00000011-D52B-40A0-86A3-F61501274FB0}"/>
              </c:ext>
            </c:extLst>
          </c:dPt>
          <c:dPt>
            <c:idx val="36"/>
            <c:bubble3D val="0"/>
            <c:extLst>
              <c:ext xmlns:c16="http://schemas.microsoft.com/office/drawing/2014/chart" uri="{C3380CC4-5D6E-409C-BE32-E72D297353CC}">
                <c16:uniqueId val="{00000012-D52B-40A0-86A3-F61501274FB0}"/>
              </c:ext>
            </c:extLst>
          </c:dPt>
          <c:dPt>
            <c:idx val="38"/>
            <c:bubble3D val="0"/>
            <c:extLst>
              <c:ext xmlns:c16="http://schemas.microsoft.com/office/drawing/2014/chart" uri="{C3380CC4-5D6E-409C-BE32-E72D297353CC}">
                <c16:uniqueId val="{00000013-D52B-40A0-86A3-F61501274FB0}"/>
              </c:ext>
            </c:extLst>
          </c:dPt>
          <c:dPt>
            <c:idx val="40"/>
            <c:bubble3D val="0"/>
            <c:extLst>
              <c:ext xmlns:c16="http://schemas.microsoft.com/office/drawing/2014/chart" uri="{C3380CC4-5D6E-409C-BE32-E72D297353CC}">
                <c16:uniqueId val="{00000014-D52B-40A0-86A3-F61501274FB0}"/>
              </c:ext>
            </c:extLst>
          </c:dPt>
          <c:dPt>
            <c:idx val="41"/>
            <c:bubble3D val="0"/>
            <c:extLst>
              <c:ext xmlns:c16="http://schemas.microsoft.com/office/drawing/2014/chart" uri="{C3380CC4-5D6E-409C-BE32-E72D297353CC}">
                <c16:uniqueId val="{00000015-D52B-40A0-86A3-F61501274FB0}"/>
              </c:ext>
            </c:extLst>
          </c:dPt>
          <c:dPt>
            <c:idx val="43"/>
            <c:bubble3D val="0"/>
            <c:extLst>
              <c:ext xmlns:c16="http://schemas.microsoft.com/office/drawing/2014/chart" uri="{C3380CC4-5D6E-409C-BE32-E72D297353CC}">
                <c16:uniqueId val="{00000016-D52B-40A0-86A3-F61501274FB0}"/>
              </c:ext>
            </c:extLst>
          </c:dPt>
          <c:dPt>
            <c:idx val="44"/>
            <c:bubble3D val="0"/>
            <c:extLst>
              <c:ext xmlns:c16="http://schemas.microsoft.com/office/drawing/2014/chart" uri="{C3380CC4-5D6E-409C-BE32-E72D297353CC}">
                <c16:uniqueId val="{00000017-D52B-40A0-86A3-F61501274FB0}"/>
              </c:ext>
            </c:extLst>
          </c:dPt>
          <c:dPt>
            <c:idx val="45"/>
            <c:bubble3D val="0"/>
            <c:extLst>
              <c:ext xmlns:c16="http://schemas.microsoft.com/office/drawing/2014/chart" uri="{C3380CC4-5D6E-409C-BE32-E72D297353CC}">
                <c16:uniqueId val="{00000018-D52B-40A0-86A3-F61501274FB0}"/>
              </c:ext>
            </c:extLst>
          </c:dPt>
          <c:cat>
            <c:strRef>
              <c:f>'Figure 3'!$A$43:$A$88</c:f>
              <c:strCache>
                <c:ptCount val="34"/>
                <c:pt idx="0">
                  <c:v>Australia</c:v>
                </c:pt>
                <c:pt idx="1">
                  <c:v>Denmark</c:v>
                </c:pt>
                <c:pt idx="2">
                  <c:v>Mexico</c:v>
                </c:pt>
                <c:pt idx="3">
                  <c:v>Slovak Republic</c:v>
                </c:pt>
                <c:pt idx="4">
                  <c:v>Sweden</c:v>
                </c:pt>
                <c:pt idx="5">
                  <c:v>Latvia</c:v>
                </c:pt>
                <c:pt idx="6">
                  <c:v>Spain</c:v>
                </c:pt>
                <c:pt idx="7">
                  <c:v>Bulgaria</c:v>
                </c:pt>
                <c:pt idx="8">
                  <c:v>Portugal</c:v>
                </c:pt>
                <c:pt idx="9">
                  <c:v>Czech Republic</c:v>
                </c:pt>
                <c:pt idx="10">
                  <c:v>Russia</c:v>
                </c:pt>
                <c:pt idx="11">
                  <c:v>Croatia</c:v>
                </c:pt>
                <c:pt idx="12">
                  <c:v>Israel</c:v>
                </c:pt>
                <c:pt idx="13">
                  <c:v>OECD average-30</c:v>
                </c:pt>
                <c:pt idx="14">
                  <c:v>Austria</c:v>
                </c:pt>
                <c:pt idx="15">
                  <c:v>Estonia</c:v>
                </c:pt>
                <c:pt idx="16">
                  <c:v>Poland</c:v>
                </c:pt>
                <c:pt idx="17">
                  <c:v>Netherlands</c:v>
                </c:pt>
                <c:pt idx="18">
                  <c:v>Iceland</c:v>
                </c:pt>
                <c:pt idx="19">
                  <c:v>New Zealand</c:v>
                </c:pt>
                <c:pt idx="20">
                  <c:v>Lithuania</c:v>
                </c:pt>
                <c:pt idx="21">
                  <c:v>Italy</c:v>
                </c:pt>
                <c:pt idx="22">
                  <c:v>Slovenia</c:v>
                </c:pt>
                <c:pt idx="23">
                  <c:v>Hungary</c:v>
                </c:pt>
                <c:pt idx="24">
                  <c:v>Luxembourg</c:v>
                </c:pt>
                <c:pt idx="25">
                  <c:v>Switzerland</c:v>
                </c:pt>
                <c:pt idx="26">
                  <c:v>Korea</c:v>
                </c:pt>
                <c:pt idx="27">
                  <c:v>Greece</c:v>
                </c:pt>
                <c:pt idx="28">
                  <c:v>Finland</c:v>
                </c:pt>
                <c:pt idx="29">
                  <c:v>France</c:v>
                </c:pt>
                <c:pt idx="30">
                  <c:v>Belgium</c:v>
                </c:pt>
                <c:pt idx="31">
                  <c:v>Japan</c:v>
                </c:pt>
                <c:pt idx="32">
                  <c:v>Ireland</c:v>
                </c:pt>
                <c:pt idx="33">
                  <c:v>United Kingdom</c:v>
                </c:pt>
              </c:strCache>
            </c:strRef>
          </c:cat>
          <c:val>
            <c:numRef>
              <c:f>'Figure 3'!$D$43:$D$88</c:f>
              <c:numCache>
                <c:formatCode>0.0</c:formatCode>
                <c:ptCount val="34"/>
                <c:pt idx="0">
                  <c:v>1.3058052747724931</c:v>
                </c:pt>
                <c:pt idx="1">
                  <c:v>0.2436157177679554</c:v>
                </c:pt>
                <c:pt idx="2">
                  <c:v>1.3163945636491823</c:v>
                </c:pt>
                <c:pt idx="3">
                  <c:v>0.24018275849369913</c:v>
                </c:pt>
                <c:pt idx="4">
                  <c:v>-0.33981704394679202</c:v>
                </c:pt>
                <c:pt idx="5">
                  <c:v>1.9991363132707098</c:v>
                </c:pt>
                <c:pt idx="6">
                  <c:v>-7.7449097328495378E-2</c:v>
                </c:pt>
                <c:pt idx="7">
                  <c:v>0.98458335782290529</c:v>
                </c:pt>
                <c:pt idx="8">
                  <c:v>0.66456529513620388</c:v>
                </c:pt>
                <c:pt idx="9">
                  <c:v>-0.52066475080147867</c:v>
                </c:pt>
                <c:pt idx="10">
                  <c:v>0.98953937092320443</c:v>
                </c:pt>
                <c:pt idx="11">
                  <c:v>0.45891567037616404</c:v>
                </c:pt>
                <c:pt idx="12">
                  <c:v>1.0915093653248167</c:v>
                </c:pt>
                <c:pt idx="13">
                  <c:v>0.16707228786062683</c:v>
                </c:pt>
                <c:pt idx="14">
                  <c:v>-0.52789704759833389</c:v>
                </c:pt>
                <c:pt idx="15">
                  <c:v>0.24841721375486411</c:v>
                </c:pt>
                <c:pt idx="16">
                  <c:v>0.3237584367519849</c:v>
                </c:pt>
                <c:pt idx="17">
                  <c:v>-0.56839679587014769</c:v>
                </c:pt>
                <c:pt idx="18">
                  <c:v>-1.2942770407932542</c:v>
                </c:pt>
                <c:pt idx="19">
                  <c:v>1.1886604492067414</c:v>
                </c:pt>
                <c:pt idx="20">
                  <c:v>1.8196605387883231</c:v>
                </c:pt>
                <c:pt idx="21">
                  <c:v>-0.92675467259145228</c:v>
                </c:pt>
                <c:pt idx="22">
                  <c:v>-0.62074706113176981</c:v>
                </c:pt>
                <c:pt idx="23">
                  <c:v>-0.14305268967755569</c:v>
                </c:pt>
                <c:pt idx="24">
                  <c:v>0.36580387994263125</c:v>
                </c:pt>
                <c:pt idx="25">
                  <c:v>-0.62873553672469973</c:v>
                </c:pt>
                <c:pt idx="26">
                  <c:v>1.7730202187286821</c:v>
                </c:pt>
                <c:pt idx="27">
                  <c:v>0.57127503202441032</c:v>
                </c:pt>
                <c:pt idx="28">
                  <c:v>-0.17218602320276999</c:v>
                </c:pt>
                <c:pt idx="29">
                  <c:v>0.18845470251709737</c:v>
                </c:pt>
                <c:pt idx="30">
                  <c:v>-0.51388391362299179</c:v>
                </c:pt>
                <c:pt idx="31">
                  <c:v>-0.60215019446908902</c:v>
                </c:pt>
                <c:pt idx="32">
                  <c:v>-0.43871880141177028</c:v>
                </c:pt>
                <c:pt idx="33">
                  <c:v>5.6640250934624797E-2</c:v>
                </c:pt>
              </c:numCache>
            </c:numRef>
          </c:val>
          <c:smooth val="0"/>
          <c:extLst>
            <c:ext xmlns:c16="http://schemas.microsoft.com/office/drawing/2014/chart" uri="{C3380CC4-5D6E-409C-BE32-E72D297353CC}">
              <c16:uniqueId val="{00000019-D52B-40A0-86A3-F61501274FB0}"/>
            </c:ext>
          </c:extLst>
        </c:ser>
        <c:dLbls>
          <c:showLegendKey val="0"/>
          <c:showVal val="0"/>
          <c:showCatName val="0"/>
          <c:showSerName val="0"/>
          <c:showPercent val="0"/>
          <c:showBubbleSize val="0"/>
        </c:dLbls>
        <c:hiLowLines/>
        <c:marker val="1"/>
        <c:smooth val="0"/>
        <c:axId val="96289152"/>
        <c:axId val="96290688"/>
      </c:lineChart>
      <c:catAx>
        <c:axId val="96289152"/>
        <c:scaling>
          <c:orientation val="minMax"/>
        </c:scaling>
        <c:delete val="0"/>
        <c:axPos val="b"/>
        <c:numFmt formatCode="General" sourceLinked="0"/>
        <c:majorTickMark val="none"/>
        <c:minorTickMark val="none"/>
        <c:tickLblPos val="low"/>
        <c:spPr>
          <a:ln w="25400">
            <a:solidFill>
              <a:schemeClr val="tx1"/>
            </a:solidFill>
          </a:ln>
        </c:spPr>
        <c:txPr>
          <a:bodyPr rot="-5400000" vert="horz"/>
          <a:lstStyle/>
          <a:p>
            <a:pPr>
              <a:defRPr sz="1400"/>
            </a:pPr>
            <a:endParaRPr lang="en-US"/>
          </a:p>
        </c:txPr>
        <c:crossAx val="96290688"/>
        <c:crosses val="autoZero"/>
        <c:auto val="1"/>
        <c:lblAlgn val="ctr"/>
        <c:lblOffset val="100"/>
        <c:noMultiLvlLbl val="0"/>
      </c:catAx>
      <c:valAx>
        <c:axId val="96290688"/>
        <c:scaling>
          <c:orientation val="minMax"/>
        </c:scaling>
        <c:delete val="0"/>
        <c:axPos val="l"/>
        <c:majorGridlines/>
        <c:title>
          <c:tx>
            <c:rich>
              <a:bodyPr rot="-5400000" vert="horz"/>
              <a:lstStyle/>
              <a:p>
                <a:pPr>
                  <a:defRPr sz="1400"/>
                </a:pPr>
                <a:r>
                  <a:rPr lang="en-GB" sz="1400" dirty="0"/>
                  <a:t>Score-point change</a:t>
                </a:r>
                <a:r>
                  <a:rPr lang="en-GB" sz="1400" baseline="0" dirty="0"/>
                  <a:t> in science performance </a:t>
                </a:r>
              </a:p>
              <a:p>
                <a:pPr>
                  <a:defRPr sz="1400"/>
                </a:pPr>
                <a:r>
                  <a:rPr lang="en-GB" sz="1400" baseline="0" dirty="0"/>
                  <a:t>per hour spent using the Internet</a:t>
                </a:r>
                <a:endParaRPr lang="en-GB" sz="1400" dirty="0"/>
              </a:p>
            </c:rich>
          </c:tx>
          <c:layout/>
          <c:overlay val="0"/>
        </c:title>
        <c:numFmt formatCode="0" sourceLinked="0"/>
        <c:majorTickMark val="out"/>
        <c:minorTickMark val="none"/>
        <c:tickLblPos val="nextTo"/>
        <c:txPr>
          <a:bodyPr/>
          <a:lstStyle/>
          <a:p>
            <a:pPr>
              <a:defRPr sz="1200"/>
            </a:pPr>
            <a:endParaRPr lang="en-US"/>
          </a:p>
        </c:txPr>
        <c:crossAx val="96289152"/>
        <c:crosses val="autoZero"/>
        <c:crossBetween val="between"/>
      </c:valAx>
      <c:spPr>
        <a:ln>
          <a:solidFill>
            <a:schemeClr val="tx1"/>
          </a:solidFill>
        </a:ln>
      </c:spPr>
    </c:plotArea>
    <c:legend>
      <c:legendPos val="t"/>
      <c:legendEntry>
        <c:idx val="0"/>
        <c:txPr>
          <a:bodyPr/>
          <a:lstStyle/>
          <a:p>
            <a:pPr>
              <a:defRPr sz="1400"/>
            </a:pPr>
            <a:endParaRPr lang="en-US"/>
          </a:p>
        </c:txPr>
      </c:legendEntry>
      <c:legendEntry>
        <c:idx val="1"/>
        <c:txPr>
          <a:bodyPr/>
          <a:lstStyle/>
          <a:p>
            <a:pPr>
              <a:defRPr sz="1400"/>
            </a:pPr>
            <a:endParaRPr lang="en-US"/>
          </a:p>
        </c:txPr>
      </c:legendEntry>
      <c:layout>
        <c:manualLayout>
          <c:xMode val="edge"/>
          <c:yMode val="edge"/>
          <c:x val="0.11797422038346901"/>
          <c:y val="2.7972813865726712E-2"/>
          <c:w val="0.77030172605542946"/>
          <c:h val="5.9704937385976105E-2"/>
        </c:manualLayout>
      </c:layout>
      <c:overlay val="0"/>
    </c:legend>
    <c:plotVisOnly val="1"/>
    <c:dispBlanksAs val="gap"/>
    <c:showDLblsOverMax val="0"/>
  </c:chart>
  <c:spPr>
    <a:ln>
      <a:noFill/>
    </a:ln>
  </c:sp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3913321245130567E-2"/>
          <c:y val="9.8741012903328207E-2"/>
          <c:w val="0.95454137395087146"/>
          <c:h val="0.56410352545865072"/>
        </c:manualLayout>
      </c:layout>
      <c:lineChart>
        <c:grouping val="standard"/>
        <c:varyColors val="0"/>
        <c:ser>
          <c:idx val="0"/>
          <c:order val="0"/>
          <c:tx>
            <c:strRef>
              <c:f>Sheet1!$B$1</c:f>
              <c:strCache>
                <c:ptCount val="1"/>
                <c:pt idx="0">
                  <c:v>Low Internet users: one hour or less</c:v>
                </c:pt>
              </c:strCache>
            </c:strRef>
          </c:tx>
          <c:spPr>
            <a:ln>
              <a:noFill/>
            </a:ln>
          </c:spPr>
          <c:marker>
            <c:symbol val="diamond"/>
            <c:size val="8"/>
            <c:spPr>
              <a:solidFill>
                <a:srgbClr val="FF0000"/>
              </a:solidFill>
              <a:ln>
                <a:solidFill>
                  <a:srgbClr val="FF0000"/>
                </a:solidFill>
              </a:ln>
            </c:spPr>
          </c:marker>
          <c:dPt>
            <c:idx val="4"/>
            <c:bubble3D val="0"/>
            <c:extLst>
              <c:ext xmlns:c16="http://schemas.microsoft.com/office/drawing/2014/chart" uri="{C3380CC4-5D6E-409C-BE32-E72D297353CC}">
                <c16:uniqueId val="{00000000-5721-4827-9B2B-9AA926312471}"/>
              </c:ext>
            </c:extLst>
          </c:dPt>
          <c:dPt>
            <c:idx val="12"/>
            <c:bubble3D val="0"/>
            <c:extLst>
              <c:ext xmlns:c16="http://schemas.microsoft.com/office/drawing/2014/chart" uri="{C3380CC4-5D6E-409C-BE32-E72D297353CC}">
                <c16:uniqueId val="{00000001-5721-4827-9B2B-9AA926312471}"/>
              </c:ext>
            </c:extLst>
          </c:dPt>
          <c:dPt>
            <c:idx val="19"/>
            <c:bubble3D val="0"/>
            <c:extLst>
              <c:ext xmlns:c16="http://schemas.microsoft.com/office/drawing/2014/chart" uri="{C3380CC4-5D6E-409C-BE32-E72D297353CC}">
                <c16:uniqueId val="{00000002-5721-4827-9B2B-9AA926312471}"/>
              </c:ext>
            </c:extLst>
          </c:dPt>
          <c:dPt>
            <c:idx val="21"/>
            <c:bubble3D val="0"/>
            <c:extLst>
              <c:ext xmlns:c16="http://schemas.microsoft.com/office/drawing/2014/chart" uri="{C3380CC4-5D6E-409C-BE32-E72D297353CC}">
                <c16:uniqueId val="{00000003-5721-4827-9B2B-9AA926312471}"/>
              </c:ext>
            </c:extLst>
          </c:dPt>
          <c:dPt>
            <c:idx val="38"/>
            <c:bubble3D val="0"/>
            <c:extLst>
              <c:ext xmlns:c16="http://schemas.microsoft.com/office/drawing/2014/chart" uri="{C3380CC4-5D6E-409C-BE32-E72D297353CC}">
                <c16:uniqueId val="{00000004-5721-4827-9B2B-9AA926312471}"/>
              </c:ext>
            </c:extLst>
          </c:dPt>
          <c:cat>
            <c:strRef>
              <c:f>Sheet1!$A$2:$A$44</c:f>
              <c:strCache>
                <c:ptCount val="43"/>
                <c:pt idx="0">
                  <c:v>Shanghai-China </c:v>
                </c:pt>
                <c:pt idx="1">
                  <c:v>Jordan </c:v>
                </c:pt>
                <c:pt idx="2">
                  <c:v>Macao-China </c:v>
                </c:pt>
                <c:pt idx="3">
                  <c:v>Singapore </c:v>
                </c:pt>
                <c:pt idx="4">
                  <c:v>Turkey </c:v>
                </c:pt>
                <c:pt idx="5">
                  <c:v>Uruguay </c:v>
                </c:pt>
                <c:pt idx="6">
                  <c:v>Hong Kong-China </c:v>
                </c:pt>
                <c:pt idx="7">
                  <c:v>New Zealand </c:v>
                </c:pt>
                <c:pt idx="8">
                  <c:v>Finland </c:v>
                </c:pt>
                <c:pt idx="9">
                  <c:v>Korea 1</c:v>
                </c:pt>
                <c:pt idx="10">
                  <c:v>Slovak Republic </c:v>
                </c:pt>
                <c:pt idx="11">
                  <c:v>Greece </c:v>
                </c:pt>
                <c:pt idx="12">
                  <c:v>Australia </c:v>
                </c:pt>
                <c:pt idx="13">
                  <c:v>Hungary </c:v>
                </c:pt>
                <c:pt idx="14">
                  <c:v>Iceland </c:v>
                </c:pt>
                <c:pt idx="15">
                  <c:v>Japan </c:v>
                </c:pt>
                <c:pt idx="16">
                  <c:v>Norway </c:v>
                </c:pt>
                <c:pt idx="17">
                  <c:v>Ireland </c:v>
                </c:pt>
                <c:pt idx="18">
                  <c:v>Latvia </c:v>
                </c:pt>
                <c:pt idx="19">
                  <c:v>Mexico </c:v>
                </c:pt>
                <c:pt idx="20">
                  <c:v>OECD average </c:v>
                </c:pt>
                <c:pt idx="21">
                  <c:v>Sweden </c:v>
                </c:pt>
                <c:pt idx="22">
                  <c:v>Serbia </c:v>
                </c:pt>
                <c:pt idx="23">
                  <c:v>Chinese Taipei </c:v>
                </c:pt>
                <c:pt idx="24">
                  <c:v>Poland </c:v>
                </c:pt>
                <c:pt idx="25">
                  <c:v>Estonia </c:v>
                </c:pt>
                <c:pt idx="26">
                  <c:v>Belgium </c:v>
                </c:pt>
                <c:pt idx="27">
                  <c:v>Denmark </c:v>
                </c:pt>
                <c:pt idx="28">
                  <c:v>Portugal </c:v>
                </c:pt>
                <c:pt idx="29">
                  <c:v>Slovenia </c:v>
                </c:pt>
                <c:pt idx="30">
                  <c:v>Costa Rica 1</c:v>
                </c:pt>
                <c:pt idx="31">
                  <c:v>Czech Republic 1</c:v>
                </c:pt>
                <c:pt idx="32">
                  <c:v>Russian Federation </c:v>
                </c:pt>
                <c:pt idx="33">
                  <c:v>Chile </c:v>
                </c:pt>
                <c:pt idx="34">
                  <c:v>Netherlands </c:v>
                </c:pt>
                <c:pt idx="35">
                  <c:v>Austria </c:v>
                </c:pt>
                <c:pt idx="36">
                  <c:v>Italy </c:v>
                </c:pt>
                <c:pt idx="37">
                  <c:v>Israel 1</c:v>
                </c:pt>
                <c:pt idx="38">
                  <c:v>Spain </c:v>
                </c:pt>
                <c:pt idx="39">
                  <c:v>Croatia 1</c:v>
                </c:pt>
                <c:pt idx="40">
                  <c:v>Germany 1</c:v>
                </c:pt>
                <c:pt idx="41">
                  <c:v>Switzerland </c:v>
                </c:pt>
                <c:pt idx="42">
                  <c:v>Liechtenstein</c:v>
                </c:pt>
              </c:strCache>
            </c:strRef>
          </c:cat>
          <c:val>
            <c:numRef>
              <c:f>Sheet1!$B$2:$B$44</c:f>
              <c:numCache>
                <c:formatCode>0.00</c:formatCode>
                <c:ptCount val="43"/>
                <c:pt idx="0">
                  <c:v>13.056711654923953</c:v>
                </c:pt>
                <c:pt idx="1">
                  <c:v>26.288582293188</c:v>
                </c:pt>
                <c:pt idx="2">
                  <c:v>18.952378318819367</c:v>
                </c:pt>
                <c:pt idx="3">
                  <c:v>14.535501626458691</c:v>
                </c:pt>
                <c:pt idx="4">
                  <c:v>18.801891916415698</c:v>
                </c:pt>
                <c:pt idx="5">
                  <c:v>22.820438095865168</c:v>
                </c:pt>
                <c:pt idx="6">
                  <c:v>12.603552325979303</c:v>
                </c:pt>
                <c:pt idx="7">
                  <c:v>11.732765883496912</c:v>
                </c:pt>
                <c:pt idx="8">
                  <c:v>7.7939901186247109</c:v>
                </c:pt>
                <c:pt idx="9">
                  <c:v>8.4866380140921969</c:v>
                </c:pt>
                <c:pt idx="10">
                  <c:v>20.113138251400724</c:v>
                </c:pt>
                <c:pt idx="11">
                  <c:v>10.302259183750712</c:v>
                </c:pt>
                <c:pt idx="12">
                  <c:v>11.574474007013107</c:v>
                </c:pt>
                <c:pt idx="13">
                  <c:v>9.3442739617213917</c:v>
                </c:pt>
                <c:pt idx="14">
                  <c:v>9.3838661888751549</c:v>
                </c:pt>
                <c:pt idx="15">
                  <c:v>8.2233107446455556</c:v>
                </c:pt>
                <c:pt idx="16">
                  <c:v>12.05858370671343</c:v>
                </c:pt>
                <c:pt idx="17">
                  <c:v>6.4915781837092235</c:v>
                </c:pt>
                <c:pt idx="18">
                  <c:v>10.09020823485997</c:v>
                </c:pt>
                <c:pt idx="19">
                  <c:v>13.244850060770016</c:v>
                </c:pt>
                <c:pt idx="20">
                  <c:v>9.9788067304504455</c:v>
                </c:pt>
                <c:pt idx="21">
                  <c:v>11.640025351803029</c:v>
                </c:pt>
                <c:pt idx="22">
                  <c:v>14.735227758617468</c:v>
                </c:pt>
                <c:pt idx="23">
                  <c:v>12.936331541942772</c:v>
                </c:pt>
                <c:pt idx="24">
                  <c:v>13.228805281912843</c:v>
                </c:pt>
                <c:pt idx="25">
                  <c:v>12.466028985350295</c:v>
                </c:pt>
                <c:pt idx="26">
                  <c:v>7.0064307164990414</c:v>
                </c:pt>
                <c:pt idx="27">
                  <c:v>7.7239784436819861</c:v>
                </c:pt>
                <c:pt idx="28">
                  <c:v>9.7743336092929631</c:v>
                </c:pt>
                <c:pt idx="29">
                  <c:v>9.3846692797591071</c:v>
                </c:pt>
                <c:pt idx="30">
                  <c:v>11.119954878126798</c:v>
                </c:pt>
                <c:pt idx="31">
                  <c:v>9.7597784636908109</c:v>
                </c:pt>
                <c:pt idx="32">
                  <c:v>14.4247427415898</c:v>
                </c:pt>
                <c:pt idx="33">
                  <c:v>10.488665725323475</c:v>
                </c:pt>
                <c:pt idx="34">
                  <c:v>6.5746878271530429</c:v>
                </c:pt>
                <c:pt idx="35">
                  <c:v>6.3972515594425294</c:v>
                </c:pt>
                <c:pt idx="36">
                  <c:v>8.5856333633057176</c:v>
                </c:pt>
                <c:pt idx="37">
                  <c:v>10.877691229721787</c:v>
                </c:pt>
                <c:pt idx="38">
                  <c:v>6.9304361071809515</c:v>
                </c:pt>
                <c:pt idx="39">
                  <c:v>9.1558805608797194</c:v>
                </c:pt>
                <c:pt idx="40">
                  <c:v>4.4711226040381726</c:v>
                </c:pt>
                <c:pt idx="41">
                  <c:v>6.5242364136783335</c:v>
                </c:pt>
                <c:pt idx="42">
                  <c:v>7.0559962939371124</c:v>
                </c:pt>
              </c:numCache>
            </c:numRef>
          </c:val>
          <c:smooth val="0"/>
          <c:extLst>
            <c:ext xmlns:c16="http://schemas.microsoft.com/office/drawing/2014/chart" uri="{C3380CC4-5D6E-409C-BE32-E72D297353CC}">
              <c16:uniqueId val="{00000005-5721-4827-9B2B-9AA926312471}"/>
            </c:ext>
          </c:extLst>
        </c:ser>
        <c:ser>
          <c:idx val="1"/>
          <c:order val="1"/>
          <c:tx>
            <c:strRef>
              <c:f>Sheet1!$C$1</c:f>
              <c:strCache>
                <c:ptCount val="1"/>
                <c:pt idx="0">
                  <c:v>Moderate Internet users : 1 to 2 hours</c:v>
                </c:pt>
              </c:strCache>
            </c:strRef>
          </c:tx>
          <c:spPr>
            <a:ln w="28575">
              <a:noFill/>
            </a:ln>
          </c:spPr>
          <c:marker>
            <c:symbol val="square"/>
            <c:size val="8"/>
            <c:spPr>
              <a:solidFill>
                <a:schemeClr val="bg1">
                  <a:lumMod val="65000"/>
                </a:schemeClr>
              </a:solidFill>
              <a:ln>
                <a:solidFill>
                  <a:schemeClr val="bg1">
                    <a:lumMod val="75000"/>
                  </a:schemeClr>
                </a:solidFill>
              </a:ln>
            </c:spPr>
          </c:marker>
          <c:dPt>
            <c:idx val="4"/>
            <c:bubble3D val="0"/>
            <c:extLst>
              <c:ext xmlns:c16="http://schemas.microsoft.com/office/drawing/2014/chart" uri="{C3380CC4-5D6E-409C-BE32-E72D297353CC}">
                <c16:uniqueId val="{00000006-5721-4827-9B2B-9AA926312471}"/>
              </c:ext>
            </c:extLst>
          </c:dPt>
          <c:dPt>
            <c:idx val="12"/>
            <c:bubble3D val="0"/>
            <c:extLst>
              <c:ext xmlns:c16="http://schemas.microsoft.com/office/drawing/2014/chart" uri="{C3380CC4-5D6E-409C-BE32-E72D297353CC}">
                <c16:uniqueId val="{00000007-5721-4827-9B2B-9AA926312471}"/>
              </c:ext>
            </c:extLst>
          </c:dPt>
          <c:dPt>
            <c:idx val="19"/>
            <c:bubble3D val="0"/>
            <c:extLst>
              <c:ext xmlns:c16="http://schemas.microsoft.com/office/drawing/2014/chart" uri="{C3380CC4-5D6E-409C-BE32-E72D297353CC}">
                <c16:uniqueId val="{00000008-5721-4827-9B2B-9AA926312471}"/>
              </c:ext>
            </c:extLst>
          </c:dPt>
          <c:dPt>
            <c:idx val="21"/>
            <c:bubble3D val="0"/>
            <c:extLst>
              <c:ext xmlns:c16="http://schemas.microsoft.com/office/drawing/2014/chart" uri="{C3380CC4-5D6E-409C-BE32-E72D297353CC}">
                <c16:uniqueId val="{00000009-5721-4827-9B2B-9AA926312471}"/>
              </c:ext>
            </c:extLst>
          </c:dPt>
          <c:dPt>
            <c:idx val="38"/>
            <c:bubble3D val="0"/>
            <c:extLst>
              <c:ext xmlns:c16="http://schemas.microsoft.com/office/drawing/2014/chart" uri="{C3380CC4-5D6E-409C-BE32-E72D297353CC}">
                <c16:uniqueId val="{0000000A-5721-4827-9B2B-9AA926312471}"/>
              </c:ext>
            </c:extLst>
          </c:dPt>
          <c:cat>
            <c:strRef>
              <c:f>Sheet1!$A$2:$A$44</c:f>
              <c:strCache>
                <c:ptCount val="43"/>
                <c:pt idx="0">
                  <c:v>Shanghai-China </c:v>
                </c:pt>
                <c:pt idx="1">
                  <c:v>Jordan </c:v>
                </c:pt>
                <c:pt idx="2">
                  <c:v>Macao-China </c:v>
                </c:pt>
                <c:pt idx="3">
                  <c:v>Singapore </c:v>
                </c:pt>
                <c:pt idx="4">
                  <c:v>Turkey </c:v>
                </c:pt>
                <c:pt idx="5">
                  <c:v>Uruguay </c:v>
                </c:pt>
                <c:pt idx="6">
                  <c:v>Hong Kong-China </c:v>
                </c:pt>
                <c:pt idx="7">
                  <c:v>New Zealand </c:v>
                </c:pt>
                <c:pt idx="8">
                  <c:v>Finland </c:v>
                </c:pt>
                <c:pt idx="9">
                  <c:v>Korea 1</c:v>
                </c:pt>
                <c:pt idx="10">
                  <c:v>Slovak Republic </c:v>
                </c:pt>
                <c:pt idx="11">
                  <c:v>Greece </c:v>
                </c:pt>
                <c:pt idx="12">
                  <c:v>Australia </c:v>
                </c:pt>
                <c:pt idx="13">
                  <c:v>Hungary </c:v>
                </c:pt>
                <c:pt idx="14">
                  <c:v>Iceland </c:v>
                </c:pt>
                <c:pt idx="15">
                  <c:v>Japan </c:v>
                </c:pt>
                <c:pt idx="16">
                  <c:v>Norway </c:v>
                </c:pt>
                <c:pt idx="17">
                  <c:v>Ireland </c:v>
                </c:pt>
                <c:pt idx="18">
                  <c:v>Latvia </c:v>
                </c:pt>
                <c:pt idx="19">
                  <c:v>Mexico </c:v>
                </c:pt>
                <c:pt idx="20">
                  <c:v>OECD average </c:v>
                </c:pt>
                <c:pt idx="21">
                  <c:v>Sweden </c:v>
                </c:pt>
                <c:pt idx="22">
                  <c:v>Serbia </c:v>
                </c:pt>
                <c:pt idx="23">
                  <c:v>Chinese Taipei </c:v>
                </c:pt>
                <c:pt idx="24">
                  <c:v>Poland </c:v>
                </c:pt>
                <c:pt idx="25">
                  <c:v>Estonia </c:v>
                </c:pt>
                <c:pt idx="26">
                  <c:v>Belgium </c:v>
                </c:pt>
                <c:pt idx="27">
                  <c:v>Denmark </c:v>
                </c:pt>
                <c:pt idx="28">
                  <c:v>Portugal </c:v>
                </c:pt>
                <c:pt idx="29">
                  <c:v>Slovenia </c:v>
                </c:pt>
                <c:pt idx="30">
                  <c:v>Costa Rica 1</c:v>
                </c:pt>
                <c:pt idx="31">
                  <c:v>Czech Republic 1</c:v>
                </c:pt>
                <c:pt idx="32">
                  <c:v>Russian Federation </c:v>
                </c:pt>
                <c:pt idx="33">
                  <c:v>Chile </c:v>
                </c:pt>
                <c:pt idx="34">
                  <c:v>Netherlands </c:v>
                </c:pt>
                <c:pt idx="35">
                  <c:v>Austria </c:v>
                </c:pt>
                <c:pt idx="36">
                  <c:v>Italy </c:v>
                </c:pt>
                <c:pt idx="37">
                  <c:v>Israel 1</c:v>
                </c:pt>
                <c:pt idx="38">
                  <c:v>Spain </c:v>
                </c:pt>
                <c:pt idx="39">
                  <c:v>Croatia 1</c:v>
                </c:pt>
                <c:pt idx="40">
                  <c:v>Germany 1</c:v>
                </c:pt>
                <c:pt idx="41">
                  <c:v>Switzerland </c:v>
                </c:pt>
                <c:pt idx="42">
                  <c:v>Liechtenstein</c:v>
                </c:pt>
              </c:strCache>
            </c:strRef>
          </c:cat>
          <c:val>
            <c:numRef>
              <c:f>Sheet1!$C$2:$C$44</c:f>
              <c:numCache>
                <c:formatCode>0.00</c:formatCode>
                <c:ptCount val="43"/>
                <c:pt idx="0">
                  <c:v>13.63082413200096</c:v>
                </c:pt>
                <c:pt idx="1">
                  <c:v>18.987338880931581</c:v>
                </c:pt>
                <c:pt idx="2">
                  <c:v>14.712259717287402</c:v>
                </c:pt>
                <c:pt idx="3">
                  <c:v>13.097857488023307</c:v>
                </c:pt>
                <c:pt idx="4">
                  <c:v>12.443720031284137</c:v>
                </c:pt>
                <c:pt idx="5">
                  <c:v>13.037050268403098</c:v>
                </c:pt>
                <c:pt idx="6">
                  <c:v>15.483851381058056</c:v>
                </c:pt>
                <c:pt idx="7">
                  <c:v>10.647186044836046</c:v>
                </c:pt>
                <c:pt idx="8">
                  <c:v>5.7597995940749218</c:v>
                </c:pt>
                <c:pt idx="9">
                  <c:v>8.1850012542431134</c:v>
                </c:pt>
                <c:pt idx="10">
                  <c:v>11.155296916573464</c:v>
                </c:pt>
                <c:pt idx="11">
                  <c:v>8.0556462322566507</c:v>
                </c:pt>
                <c:pt idx="12">
                  <c:v>9.2903004010828774</c:v>
                </c:pt>
                <c:pt idx="13">
                  <c:v>6.0814153237310107</c:v>
                </c:pt>
                <c:pt idx="14">
                  <c:v>6.8042891226585827</c:v>
                </c:pt>
                <c:pt idx="15">
                  <c:v>8.7121192633296918</c:v>
                </c:pt>
                <c:pt idx="16">
                  <c:v>6.1568038264050688</c:v>
                </c:pt>
                <c:pt idx="17">
                  <c:v>5.620968171676533</c:v>
                </c:pt>
                <c:pt idx="18">
                  <c:v>7.9237926544283033</c:v>
                </c:pt>
                <c:pt idx="19">
                  <c:v>8.5436398394727089</c:v>
                </c:pt>
                <c:pt idx="20">
                  <c:v>6.8888051218266844</c:v>
                </c:pt>
                <c:pt idx="21">
                  <c:v>7.0337753888923382</c:v>
                </c:pt>
                <c:pt idx="22">
                  <c:v>6.4280066471155637</c:v>
                </c:pt>
                <c:pt idx="23">
                  <c:v>8.5758948608879724</c:v>
                </c:pt>
                <c:pt idx="24">
                  <c:v>6.7623590267194293</c:v>
                </c:pt>
                <c:pt idx="25">
                  <c:v>7.754003265663985</c:v>
                </c:pt>
                <c:pt idx="26">
                  <c:v>5.4997878498975181</c:v>
                </c:pt>
                <c:pt idx="27">
                  <c:v>5.9146151655368966</c:v>
                </c:pt>
                <c:pt idx="28">
                  <c:v>5.1058570962143373</c:v>
                </c:pt>
                <c:pt idx="29">
                  <c:v>6.3949205834204426</c:v>
                </c:pt>
                <c:pt idx="30">
                  <c:v>7.486786966686469</c:v>
                </c:pt>
                <c:pt idx="31">
                  <c:v>9.3323501289690434</c:v>
                </c:pt>
                <c:pt idx="32">
                  <c:v>8.0890996167565508</c:v>
                </c:pt>
                <c:pt idx="33">
                  <c:v>5.0015280448231678</c:v>
                </c:pt>
                <c:pt idx="34">
                  <c:v>5.0322365970364498</c:v>
                </c:pt>
                <c:pt idx="35">
                  <c:v>4.0275023353554786</c:v>
                </c:pt>
                <c:pt idx="36">
                  <c:v>5.3279062532400507</c:v>
                </c:pt>
                <c:pt idx="37">
                  <c:v>5.5955769753930582</c:v>
                </c:pt>
                <c:pt idx="38">
                  <c:v>4.8401550220401592</c:v>
                </c:pt>
                <c:pt idx="39">
                  <c:v>5.3297643947832078</c:v>
                </c:pt>
                <c:pt idx="40">
                  <c:v>5.1958316901401655</c:v>
                </c:pt>
                <c:pt idx="41">
                  <c:v>3.500757088006496</c:v>
                </c:pt>
                <c:pt idx="42">
                  <c:v>1.7549986749760005</c:v>
                </c:pt>
              </c:numCache>
            </c:numRef>
          </c:val>
          <c:smooth val="0"/>
          <c:extLst>
            <c:ext xmlns:c16="http://schemas.microsoft.com/office/drawing/2014/chart" uri="{C3380CC4-5D6E-409C-BE32-E72D297353CC}">
              <c16:uniqueId val="{0000000B-5721-4827-9B2B-9AA926312471}"/>
            </c:ext>
          </c:extLst>
        </c:ser>
        <c:ser>
          <c:idx val="2"/>
          <c:order val="2"/>
          <c:tx>
            <c:strRef>
              <c:f>Sheet1!$D$1</c:f>
              <c:strCache>
                <c:ptCount val="1"/>
                <c:pt idx="0">
                  <c:v>High Internet users: 2 to 6 hours</c:v>
                </c:pt>
              </c:strCache>
            </c:strRef>
          </c:tx>
          <c:spPr>
            <a:ln w="28575">
              <a:noFill/>
            </a:ln>
          </c:spPr>
          <c:marker>
            <c:symbol val="circle"/>
            <c:size val="7"/>
            <c:spPr>
              <a:solidFill>
                <a:schemeClr val="accent1"/>
              </a:solidFill>
              <a:ln>
                <a:solidFill>
                  <a:schemeClr val="accent1"/>
                </a:solidFill>
              </a:ln>
            </c:spPr>
          </c:marker>
          <c:cat>
            <c:strRef>
              <c:f>Sheet1!$A$2:$A$44</c:f>
              <c:strCache>
                <c:ptCount val="43"/>
                <c:pt idx="0">
                  <c:v>Shanghai-China </c:v>
                </c:pt>
                <c:pt idx="1">
                  <c:v>Jordan </c:v>
                </c:pt>
                <c:pt idx="2">
                  <c:v>Macao-China </c:v>
                </c:pt>
                <c:pt idx="3">
                  <c:v>Singapore </c:v>
                </c:pt>
                <c:pt idx="4">
                  <c:v>Turkey </c:v>
                </c:pt>
                <c:pt idx="5">
                  <c:v>Uruguay </c:v>
                </c:pt>
                <c:pt idx="6">
                  <c:v>Hong Kong-China </c:v>
                </c:pt>
                <c:pt idx="7">
                  <c:v>New Zealand </c:v>
                </c:pt>
                <c:pt idx="8">
                  <c:v>Finland </c:v>
                </c:pt>
                <c:pt idx="9">
                  <c:v>Korea 1</c:v>
                </c:pt>
                <c:pt idx="10">
                  <c:v>Slovak Republic </c:v>
                </c:pt>
                <c:pt idx="11">
                  <c:v>Greece </c:v>
                </c:pt>
                <c:pt idx="12">
                  <c:v>Australia </c:v>
                </c:pt>
                <c:pt idx="13">
                  <c:v>Hungary </c:v>
                </c:pt>
                <c:pt idx="14">
                  <c:v>Iceland </c:v>
                </c:pt>
                <c:pt idx="15">
                  <c:v>Japan </c:v>
                </c:pt>
                <c:pt idx="16">
                  <c:v>Norway </c:v>
                </c:pt>
                <c:pt idx="17">
                  <c:v>Ireland </c:v>
                </c:pt>
                <c:pt idx="18">
                  <c:v>Latvia </c:v>
                </c:pt>
                <c:pt idx="19">
                  <c:v>Mexico </c:v>
                </c:pt>
                <c:pt idx="20">
                  <c:v>OECD average </c:v>
                </c:pt>
                <c:pt idx="21">
                  <c:v>Sweden </c:v>
                </c:pt>
                <c:pt idx="22">
                  <c:v>Serbia </c:v>
                </c:pt>
                <c:pt idx="23">
                  <c:v>Chinese Taipei </c:v>
                </c:pt>
                <c:pt idx="24">
                  <c:v>Poland </c:v>
                </c:pt>
                <c:pt idx="25">
                  <c:v>Estonia </c:v>
                </c:pt>
                <c:pt idx="26">
                  <c:v>Belgium </c:v>
                </c:pt>
                <c:pt idx="27">
                  <c:v>Denmark </c:v>
                </c:pt>
                <c:pt idx="28">
                  <c:v>Portugal </c:v>
                </c:pt>
                <c:pt idx="29">
                  <c:v>Slovenia </c:v>
                </c:pt>
                <c:pt idx="30">
                  <c:v>Costa Rica 1</c:v>
                </c:pt>
                <c:pt idx="31">
                  <c:v>Czech Republic 1</c:v>
                </c:pt>
                <c:pt idx="32">
                  <c:v>Russian Federation </c:v>
                </c:pt>
                <c:pt idx="33">
                  <c:v>Chile </c:v>
                </c:pt>
                <c:pt idx="34">
                  <c:v>Netherlands </c:v>
                </c:pt>
                <c:pt idx="35">
                  <c:v>Austria </c:v>
                </c:pt>
                <c:pt idx="36">
                  <c:v>Italy </c:v>
                </c:pt>
                <c:pt idx="37">
                  <c:v>Israel 1</c:v>
                </c:pt>
                <c:pt idx="38">
                  <c:v>Spain </c:v>
                </c:pt>
                <c:pt idx="39">
                  <c:v>Croatia 1</c:v>
                </c:pt>
                <c:pt idx="40">
                  <c:v>Germany 1</c:v>
                </c:pt>
                <c:pt idx="41">
                  <c:v>Switzerland </c:v>
                </c:pt>
                <c:pt idx="42">
                  <c:v>Liechtenstein</c:v>
                </c:pt>
              </c:strCache>
            </c:strRef>
          </c:cat>
          <c:val>
            <c:numRef>
              <c:f>Sheet1!$D$2:$D$44</c:f>
              <c:numCache>
                <c:formatCode>0.00</c:formatCode>
                <c:ptCount val="43"/>
                <c:pt idx="0">
                  <c:v>15.811360293253509</c:v>
                </c:pt>
                <c:pt idx="1">
                  <c:v>16.48162376975138</c:v>
                </c:pt>
                <c:pt idx="2">
                  <c:v>16.558925382038048</c:v>
                </c:pt>
                <c:pt idx="3">
                  <c:v>16.32592516783113</c:v>
                </c:pt>
                <c:pt idx="4">
                  <c:v>16.042600622575925</c:v>
                </c:pt>
                <c:pt idx="5">
                  <c:v>14.537136640332918</c:v>
                </c:pt>
                <c:pt idx="6">
                  <c:v>12.246493270430101</c:v>
                </c:pt>
                <c:pt idx="7">
                  <c:v>11.937971123292115</c:v>
                </c:pt>
                <c:pt idx="8">
                  <c:v>10.328218872497509</c:v>
                </c:pt>
                <c:pt idx="9">
                  <c:v>12.07004724921401</c:v>
                </c:pt>
                <c:pt idx="10">
                  <c:v>10.250643214579444</c:v>
                </c:pt>
                <c:pt idx="11">
                  <c:v>9.6606797130855462</c:v>
                </c:pt>
                <c:pt idx="12">
                  <c:v>11.681206148154063</c:v>
                </c:pt>
                <c:pt idx="13">
                  <c:v>7.9120239984814296</c:v>
                </c:pt>
                <c:pt idx="14">
                  <c:v>7.3951067006670064</c:v>
                </c:pt>
                <c:pt idx="15">
                  <c:v>14.905648006660849</c:v>
                </c:pt>
                <c:pt idx="16">
                  <c:v>8.9470626000957516</c:v>
                </c:pt>
                <c:pt idx="17">
                  <c:v>7.0770778031389234</c:v>
                </c:pt>
                <c:pt idx="18">
                  <c:v>10.086169941765343</c:v>
                </c:pt>
                <c:pt idx="19">
                  <c:v>8.1700224129781613</c:v>
                </c:pt>
                <c:pt idx="20">
                  <c:v>8.4531854944725868</c:v>
                </c:pt>
                <c:pt idx="21">
                  <c:v>8.1069180426306389</c:v>
                </c:pt>
                <c:pt idx="22">
                  <c:v>6.6202550510740519</c:v>
                </c:pt>
                <c:pt idx="23">
                  <c:v>11.273681713464452</c:v>
                </c:pt>
                <c:pt idx="24">
                  <c:v>7.0728038323482902</c:v>
                </c:pt>
                <c:pt idx="25">
                  <c:v>7.9914767829300519</c:v>
                </c:pt>
                <c:pt idx="26">
                  <c:v>7.5921770180710615</c:v>
                </c:pt>
                <c:pt idx="27">
                  <c:v>7.1457802333684217</c:v>
                </c:pt>
                <c:pt idx="28">
                  <c:v>6.2052090022039561</c:v>
                </c:pt>
                <c:pt idx="29">
                  <c:v>6.9260931213054207</c:v>
                </c:pt>
                <c:pt idx="30">
                  <c:v>10.651872840655056</c:v>
                </c:pt>
                <c:pt idx="31">
                  <c:v>9.2706444505473264</c:v>
                </c:pt>
                <c:pt idx="32">
                  <c:v>9.0903611835244806</c:v>
                </c:pt>
                <c:pt idx="33">
                  <c:v>8.5975478067000477</c:v>
                </c:pt>
                <c:pt idx="34">
                  <c:v>3.1370283080533379</c:v>
                </c:pt>
                <c:pt idx="35">
                  <c:v>5.3500340117630181</c:v>
                </c:pt>
                <c:pt idx="36">
                  <c:v>7.3846660933735393</c:v>
                </c:pt>
                <c:pt idx="37">
                  <c:v>6.299917268611364</c:v>
                </c:pt>
                <c:pt idx="38">
                  <c:v>4.8957537948126442</c:v>
                </c:pt>
                <c:pt idx="39">
                  <c:v>5.8738488000846338</c:v>
                </c:pt>
                <c:pt idx="40">
                  <c:v>7.021822669460227</c:v>
                </c:pt>
                <c:pt idx="41">
                  <c:v>5.7661984381049205</c:v>
                </c:pt>
                <c:pt idx="42">
                  <c:v>5.82881787570859</c:v>
                </c:pt>
              </c:numCache>
            </c:numRef>
          </c:val>
          <c:smooth val="0"/>
          <c:extLst>
            <c:ext xmlns:c16="http://schemas.microsoft.com/office/drawing/2014/chart" uri="{C3380CC4-5D6E-409C-BE32-E72D297353CC}">
              <c16:uniqueId val="{0000000C-5721-4827-9B2B-9AA926312471}"/>
            </c:ext>
          </c:extLst>
        </c:ser>
        <c:ser>
          <c:idx val="3"/>
          <c:order val="3"/>
          <c:tx>
            <c:strRef>
              <c:f>Sheet1!$E$1</c:f>
              <c:strCache>
                <c:ptCount val="1"/>
                <c:pt idx="0">
                  <c:v>Extreme Internet users: more than 6 hours
</c:v>
                </c:pt>
              </c:strCache>
            </c:strRef>
          </c:tx>
          <c:spPr>
            <a:ln w="28575">
              <a:noFill/>
            </a:ln>
          </c:spPr>
          <c:marker>
            <c:symbol val="triangle"/>
            <c:size val="8"/>
            <c:spPr>
              <a:solidFill>
                <a:schemeClr val="tx2">
                  <a:lumMod val="60000"/>
                  <a:lumOff val="40000"/>
                </a:schemeClr>
              </a:solidFill>
              <a:ln>
                <a:solidFill>
                  <a:schemeClr val="tx2">
                    <a:lumMod val="60000"/>
                    <a:lumOff val="40000"/>
                  </a:schemeClr>
                </a:solidFill>
              </a:ln>
            </c:spPr>
          </c:marker>
          <c:cat>
            <c:strRef>
              <c:f>Sheet1!$A$2:$A$44</c:f>
              <c:strCache>
                <c:ptCount val="43"/>
                <c:pt idx="0">
                  <c:v>Shanghai-China </c:v>
                </c:pt>
                <c:pt idx="1">
                  <c:v>Jordan </c:v>
                </c:pt>
                <c:pt idx="2">
                  <c:v>Macao-China </c:v>
                </c:pt>
                <c:pt idx="3">
                  <c:v>Singapore </c:v>
                </c:pt>
                <c:pt idx="4">
                  <c:v>Turkey </c:v>
                </c:pt>
                <c:pt idx="5">
                  <c:v>Uruguay </c:v>
                </c:pt>
                <c:pt idx="6">
                  <c:v>Hong Kong-China </c:v>
                </c:pt>
                <c:pt idx="7">
                  <c:v>New Zealand </c:v>
                </c:pt>
                <c:pt idx="8">
                  <c:v>Finland </c:v>
                </c:pt>
                <c:pt idx="9">
                  <c:v>Korea 1</c:v>
                </c:pt>
                <c:pt idx="10">
                  <c:v>Slovak Republic </c:v>
                </c:pt>
                <c:pt idx="11">
                  <c:v>Greece </c:v>
                </c:pt>
                <c:pt idx="12">
                  <c:v>Australia </c:v>
                </c:pt>
                <c:pt idx="13">
                  <c:v>Hungary </c:v>
                </c:pt>
                <c:pt idx="14">
                  <c:v>Iceland </c:v>
                </c:pt>
                <c:pt idx="15">
                  <c:v>Japan </c:v>
                </c:pt>
                <c:pt idx="16">
                  <c:v>Norway </c:v>
                </c:pt>
                <c:pt idx="17">
                  <c:v>Ireland </c:v>
                </c:pt>
                <c:pt idx="18">
                  <c:v>Latvia </c:v>
                </c:pt>
                <c:pt idx="19">
                  <c:v>Mexico </c:v>
                </c:pt>
                <c:pt idx="20">
                  <c:v>OECD average </c:v>
                </c:pt>
                <c:pt idx="21">
                  <c:v>Sweden </c:v>
                </c:pt>
                <c:pt idx="22">
                  <c:v>Serbia </c:v>
                </c:pt>
                <c:pt idx="23">
                  <c:v>Chinese Taipei </c:v>
                </c:pt>
                <c:pt idx="24">
                  <c:v>Poland </c:v>
                </c:pt>
                <c:pt idx="25">
                  <c:v>Estonia </c:v>
                </c:pt>
                <c:pt idx="26">
                  <c:v>Belgium </c:v>
                </c:pt>
                <c:pt idx="27">
                  <c:v>Denmark </c:v>
                </c:pt>
                <c:pt idx="28">
                  <c:v>Portugal </c:v>
                </c:pt>
                <c:pt idx="29">
                  <c:v>Slovenia </c:v>
                </c:pt>
                <c:pt idx="30">
                  <c:v>Costa Rica 1</c:v>
                </c:pt>
                <c:pt idx="31">
                  <c:v>Czech Republic 1</c:v>
                </c:pt>
                <c:pt idx="32">
                  <c:v>Russian Federation </c:v>
                </c:pt>
                <c:pt idx="33">
                  <c:v>Chile </c:v>
                </c:pt>
                <c:pt idx="34">
                  <c:v>Netherlands </c:v>
                </c:pt>
                <c:pt idx="35">
                  <c:v>Austria </c:v>
                </c:pt>
                <c:pt idx="36">
                  <c:v>Italy </c:v>
                </c:pt>
                <c:pt idx="37">
                  <c:v>Israel 1</c:v>
                </c:pt>
                <c:pt idx="38">
                  <c:v>Spain </c:v>
                </c:pt>
                <c:pt idx="39">
                  <c:v>Croatia 1</c:v>
                </c:pt>
                <c:pt idx="40">
                  <c:v>Germany 1</c:v>
                </c:pt>
                <c:pt idx="41">
                  <c:v>Switzerland </c:v>
                </c:pt>
                <c:pt idx="42">
                  <c:v>Liechtenstein</c:v>
                </c:pt>
              </c:strCache>
            </c:strRef>
          </c:cat>
          <c:val>
            <c:numRef>
              <c:f>Sheet1!$E$2:$E$44</c:f>
              <c:numCache>
                <c:formatCode>0.00</c:formatCode>
                <c:ptCount val="43"/>
                <c:pt idx="0">
                  <c:v>31.2931464506729</c:v>
                </c:pt>
                <c:pt idx="1">
                  <c:v>26.480208165686079</c:v>
                </c:pt>
                <c:pt idx="2">
                  <c:v>25.413018735681042</c:v>
                </c:pt>
                <c:pt idx="3">
                  <c:v>25.131766071079582</c:v>
                </c:pt>
                <c:pt idx="4">
                  <c:v>24.399030848975254</c:v>
                </c:pt>
                <c:pt idx="5">
                  <c:v>22.286854906147603</c:v>
                </c:pt>
                <c:pt idx="6">
                  <c:v>21.823865163635052</c:v>
                </c:pt>
                <c:pt idx="7">
                  <c:v>20.915105657513937</c:v>
                </c:pt>
                <c:pt idx="8">
                  <c:v>20.838486695736997</c:v>
                </c:pt>
                <c:pt idx="9">
                  <c:v>20.776631398903845</c:v>
                </c:pt>
                <c:pt idx="10">
                  <c:v>18.843171735035614</c:v>
                </c:pt>
                <c:pt idx="11">
                  <c:v>17.832411613950548</c:v>
                </c:pt>
                <c:pt idx="12">
                  <c:v>17.703961628019631</c:v>
                </c:pt>
                <c:pt idx="13">
                  <c:v>17.084260063110364</c:v>
                </c:pt>
                <c:pt idx="14">
                  <c:v>17.08382927194776</c:v>
                </c:pt>
                <c:pt idx="15">
                  <c:v>16.925758602795803</c:v>
                </c:pt>
                <c:pt idx="16">
                  <c:v>16.559725785869343</c:v>
                </c:pt>
                <c:pt idx="17">
                  <c:v>15.842080335719952</c:v>
                </c:pt>
                <c:pt idx="18">
                  <c:v>15.115234917704248</c:v>
                </c:pt>
                <c:pt idx="19">
                  <c:v>14.580909478271595</c:v>
                </c:pt>
                <c:pt idx="20">
                  <c:v>14.467484642247371</c:v>
                </c:pt>
                <c:pt idx="21">
                  <c:v>14.349247878431104</c:v>
                </c:pt>
                <c:pt idx="22">
                  <c:v>14.284351214252222</c:v>
                </c:pt>
                <c:pt idx="23">
                  <c:v>14.064033196147211</c:v>
                </c:pt>
                <c:pt idx="24">
                  <c:v>13.996215322964408</c:v>
                </c:pt>
                <c:pt idx="25">
                  <c:v>13.476375544119099</c:v>
                </c:pt>
                <c:pt idx="26">
                  <c:v>13.334272658497447</c:v>
                </c:pt>
                <c:pt idx="27">
                  <c:v>13.329900626877897</c:v>
                </c:pt>
                <c:pt idx="28">
                  <c:v>12.995356459203929</c:v>
                </c:pt>
                <c:pt idx="29">
                  <c:v>12.705424456490116</c:v>
                </c:pt>
                <c:pt idx="30">
                  <c:v>12.622142027465078</c:v>
                </c:pt>
                <c:pt idx="31">
                  <c:v>12.494473127379207</c:v>
                </c:pt>
                <c:pt idx="32">
                  <c:v>12.35174023354565</c:v>
                </c:pt>
                <c:pt idx="33">
                  <c:v>11.222752281996277</c:v>
                </c:pt>
                <c:pt idx="34">
                  <c:v>10.708918508923855</c:v>
                </c:pt>
                <c:pt idx="35">
                  <c:v>10.424637957698829</c:v>
                </c:pt>
                <c:pt idx="36">
                  <c:v>9.3799686713665906</c:v>
                </c:pt>
                <c:pt idx="37">
                  <c:v>9.1457971688445898</c:v>
                </c:pt>
                <c:pt idx="38">
                  <c:v>8.5875128694555229</c:v>
                </c:pt>
                <c:pt idx="39">
                  <c:v>7.9698013030890884</c:v>
                </c:pt>
                <c:pt idx="40">
                  <c:v>7.9664408050352691</c:v>
                </c:pt>
                <c:pt idx="41">
                  <c:v>6.0543971720388514</c:v>
                </c:pt>
              </c:numCache>
            </c:numRef>
          </c:val>
          <c:smooth val="0"/>
          <c:extLst>
            <c:ext xmlns:c16="http://schemas.microsoft.com/office/drawing/2014/chart" uri="{C3380CC4-5D6E-409C-BE32-E72D297353CC}">
              <c16:uniqueId val="{0000000D-5721-4827-9B2B-9AA926312471}"/>
            </c:ext>
          </c:extLst>
        </c:ser>
        <c:dLbls>
          <c:showLegendKey val="0"/>
          <c:showVal val="0"/>
          <c:showCatName val="0"/>
          <c:showSerName val="0"/>
          <c:showPercent val="0"/>
          <c:showBubbleSize val="0"/>
        </c:dLbls>
        <c:hiLowLines/>
        <c:marker val="1"/>
        <c:smooth val="0"/>
        <c:axId val="167123200"/>
        <c:axId val="167243776"/>
      </c:lineChart>
      <c:catAx>
        <c:axId val="167123200"/>
        <c:scaling>
          <c:orientation val="minMax"/>
        </c:scaling>
        <c:delete val="0"/>
        <c:axPos val="b"/>
        <c:majorGridlines/>
        <c:numFmt formatCode="General" sourceLinked="1"/>
        <c:majorTickMark val="none"/>
        <c:minorTickMark val="none"/>
        <c:tickLblPos val="low"/>
        <c:txPr>
          <a:bodyPr rot="-5400000" vert="horz"/>
          <a:lstStyle/>
          <a:p>
            <a:pPr>
              <a:defRPr sz="1600" b="0">
                <a:solidFill>
                  <a:schemeClr val="bg2">
                    <a:lumMod val="10000"/>
                  </a:schemeClr>
                </a:solidFill>
                <a:latin typeface="Arial Narrow" panose="020B0606020202030204" pitchFamily="34" charset="0"/>
              </a:defRPr>
            </a:pPr>
            <a:endParaRPr lang="en-US"/>
          </a:p>
        </c:txPr>
        <c:crossAx val="167243776"/>
        <c:crosses val="autoZero"/>
        <c:auto val="1"/>
        <c:lblAlgn val="ctr"/>
        <c:lblOffset val="100"/>
        <c:tickLblSkip val="1"/>
        <c:noMultiLvlLbl val="0"/>
      </c:catAx>
      <c:valAx>
        <c:axId val="167243776"/>
        <c:scaling>
          <c:orientation val="minMax"/>
          <c:max val="35.1"/>
          <c:min val="0.1"/>
        </c:scaling>
        <c:delete val="0"/>
        <c:axPos val="l"/>
        <c:majorGridlines/>
        <c:numFmt formatCode="0" sourceLinked="0"/>
        <c:majorTickMark val="none"/>
        <c:minorTickMark val="none"/>
        <c:tickLblPos val="nextTo"/>
        <c:txPr>
          <a:bodyPr/>
          <a:lstStyle/>
          <a:p>
            <a:pPr>
              <a:defRPr sz="1050">
                <a:solidFill>
                  <a:schemeClr val="bg2">
                    <a:lumMod val="10000"/>
                  </a:schemeClr>
                </a:solidFill>
              </a:defRPr>
            </a:pPr>
            <a:endParaRPr lang="en-US"/>
          </a:p>
        </c:txPr>
        <c:crossAx val="167123200"/>
        <c:crosses val="autoZero"/>
        <c:crossBetween val="between"/>
        <c:majorUnit val="5"/>
      </c:valAx>
      <c:spPr>
        <a:ln>
          <a:solidFill>
            <a:schemeClr val="tx1"/>
          </a:solidFill>
        </a:ln>
      </c:spPr>
    </c:plotArea>
    <c:legend>
      <c:legendPos val="r"/>
      <c:layout>
        <c:manualLayout>
          <c:xMode val="edge"/>
          <c:yMode val="edge"/>
          <c:x val="0.53264980648605365"/>
          <c:y val="0.10069992223086324"/>
          <c:w val="0.45498776635971344"/>
          <c:h val="0.2273973025705418"/>
        </c:manualLayout>
      </c:layout>
      <c:overlay val="1"/>
      <c:spPr>
        <a:solidFill>
          <a:schemeClr val="bg1"/>
        </a:solidFill>
      </c:spPr>
      <c:txPr>
        <a:bodyPr/>
        <a:lstStyle/>
        <a:p>
          <a:pPr>
            <a:defRPr sz="1400">
              <a:solidFill>
                <a:schemeClr val="bg2">
                  <a:lumMod val="1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14943823324241373"/>
          <c:y val="9.3543686656933009E-2"/>
          <c:w val="0.57756923455972764"/>
          <c:h val="0.85589916290708046"/>
        </c:manualLayout>
      </c:layout>
      <c:scatterChart>
        <c:scatterStyle val="lineMarker"/>
        <c:varyColors val="0"/>
        <c:ser>
          <c:idx val="0"/>
          <c:order val="0"/>
          <c:tx>
            <c:strRef>
              <c:f>Sheet1!$B$1</c:f>
              <c:strCache>
                <c:ptCount val="1"/>
              </c:strCache>
            </c:strRef>
          </c:tx>
          <c:spPr>
            <a:ln w="26989">
              <a:noFill/>
            </a:ln>
          </c:spPr>
          <c:marker>
            <c:symbol val="dash"/>
            <c:size val="9"/>
            <c:spPr>
              <a:solidFill>
                <a:schemeClr val="bg1"/>
              </a:solidFill>
              <a:ln w="9524" cmpd="sng">
                <a:solidFill>
                  <a:schemeClr val="bg1"/>
                </a:solidFill>
                <a:prstDash val="solid"/>
              </a:ln>
            </c:spPr>
          </c:marker>
          <c:dPt>
            <c:idx val="40"/>
            <c:marker>
              <c:spPr>
                <a:solidFill>
                  <a:schemeClr val="bg1"/>
                </a:solidFill>
                <a:ln w="9524" cmpd="sng">
                  <a:solidFill>
                    <a:schemeClr val="bg1"/>
                  </a:solidFill>
                </a:ln>
              </c:spPr>
            </c:marker>
            <c:bubble3D val="0"/>
            <c:spPr>
              <a:ln w="23990">
                <a:noFill/>
                <a:prstDash val="solid"/>
              </a:ln>
            </c:spPr>
            <c:extLst>
              <c:ext xmlns:c16="http://schemas.microsoft.com/office/drawing/2014/chart" uri="{C3380CC4-5D6E-409C-BE32-E72D297353CC}">
                <c16:uniqueId val="{00000001-FE41-4E1B-8F75-A8A10AE06C96}"/>
              </c:ext>
            </c:extLst>
          </c:dPt>
          <c:dPt>
            <c:idx val="41"/>
            <c:bubble3D val="0"/>
            <c:spPr>
              <a:ln w="23990">
                <a:noFill/>
                <a:prstDash val="solid"/>
              </a:ln>
            </c:spPr>
            <c:extLst>
              <c:ext xmlns:c16="http://schemas.microsoft.com/office/drawing/2014/chart" uri="{C3380CC4-5D6E-409C-BE32-E72D297353CC}">
                <c16:uniqueId val="{00000003-FE41-4E1B-8F75-A8A10AE06C96}"/>
              </c:ext>
            </c:extLst>
          </c:dPt>
          <c:dPt>
            <c:idx val="43"/>
            <c:marker>
              <c:spPr>
                <a:noFill/>
                <a:ln w="9524" cmpd="sng">
                  <a:noFill/>
                </a:ln>
              </c:spPr>
            </c:marker>
            <c:bubble3D val="0"/>
            <c:extLst>
              <c:ext xmlns:c16="http://schemas.microsoft.com/office/drawing/2014/chart" uri="{C3380CC4-5D6E-409C-BE32-E72D297353CC}">
                <c16:uniqueId val="{00000004-FE41-4E1B-8F75-A8A10AE06C96}"/>
              </c:ext>
            </c:extLst>
          </c:dPt>
          <c:dLbls>
            <c:dLbl>
              <c:idx val="0"/>
              <c:layout/>
              <c:tx>
                <c:rich>
                  <a:bodyPr/>
                  <a:lstStyle/>
                  <a:p>
                    <a:pPr>
                      <a:defRPr sz="1200">
                        <a:solidFill>
                          <a:schemeClr val="bg2">
                            <a:lumMod val="10000"/>
                          </a:schemeClr>
                        </a:solidFill>
                        <a:latin typeface="Arial Narrow" panose="020B0606020202030204" pitchFamily="34" charset="0"/>
                      </a:defRPr>
                    </a:pPr>
                    <a:r>
                      <a:rPr lang="en-US" sz="1200" dirty="0" smtClean="0">
                        <a:solidFill>
                          <a:schemeClr val="bg2">
                            <a:lumMod val="10000"/>
                          </a:schemeClr>
                        </a:solidFill>
                        <a:latin typeface="Arial Narrow" panose="020B0606020202030204" pitchFamily="34" charset="0"/>
                      </a:rPr>
                      <a:t>Singapore</a:t>
                    </a:r>
                    <a:endParaRPr lang="en-US" sz="1200" dirty="0">
                      <a:solidFill>
                        <a:schemeClr val="bg2">
                          <a:lumMod val="10000"/>
                        </a:schemeClr>
                      </a:solidFill>
                      <a:latin typeface="+mn-lt"/>
                    </a:endParaRPr>
                  </a:p>
                </c:rich>
              </c:tx>
              <c:sp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FE41-4E1B-8F75-A8A10AE06C96}"/>
                </c:ext>
              </c:extLst>
            </c:dLbl>
            <c:dLbl>
              <c:idx val="1"/>
              <c:layout/>
              <c:tx>
                <c:rich>
                  <a:bodyPr/>
                  <a:lstStyle/>
                  <a:p>
                    <a:pPr>
                      <a:defRPr sz="1200">
                        <a:solidFill>
                          <a:schemeClr val="bg2">
                            <a:lumMod val="10000"/>
                          </a:schemeClr>
                        </a:solidFill>
                        <a:latin typeface="Arial Narrow" panose="020B0606020202030204" pitchFamily="34" charset="0"/>
                      </a:defRPr>
                    </a:pPr>
                    <a:r>
                      <a:rPr lang="en-US" sz="1200" dirty="0" smtClean="0">
                        <a:solidFill>
                          <a:schemeClr val="bg2">
                            <a:lumMod val="10000"/>
                          </a:schemeClr>
                        </a:solidFill>
                        <a:latin typeface="Arial Narrow" panose="020B0606020202030204" pitchFamily="34" charset="0"/>
                      </a:rPr>
                      <a:t>Korea</a:t>
                    </a:r>
                    <a:endParaRPr lang="en-US" sz="1200" dirty="0">
                      <a:solidFill>
                        <a:schemeClr val="bg2">
                          <a:lumMod val="10000"/>
                        </a:schemeClr>
                      </a:solidFill>
                      <a:latin typeface="+mn-lt"/>
                    </a:endParaRPr>
                  </a:p>
                </c:rich>
              </c:tx>
              <c:spPr/>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FE41-4E1B-8F75-A8A10AE06C96}"/>
                </c:ext>
              </c:extLst>
            </c:dLbl>
            <c:dLbl>
              <c:idx val="2"/>
              <c:layout/>
              <c:tx>
                <c:rich>
                  <a:bodyPr/>
                  <a:lstStyle/>
                  <a:p>
                    <a:pPr>
                      <a:defRPr sz="1200">
                        <a:solidFill>
                          <a:schemeClr val="bg2">
                            <a:lumMod val="10000"/>
                          </a:schemeClr>
                        </a:solidFill>
                        <a:latin typeface="Arial Narrow" panose="020B0606020202030204" pitchFamily="34" charset="0"/>
                      </a:defRPr>
                    </a:pPr>
                    <a:r>
                      <a:rPr lang="en-US" sz="1200" smtClean="0">
                        <a:solidFill>
                          <a:schemeClr val="bg2">
                            <a:lumMod val="10000"/>
                          </a:schemeClr>
                        </a:solidFill>
                        <a:latin typeface="Arial Narrow" panose="020B0606020202030204" pitchFamily="34" charset="0"/>
                      </a:rPr>
                      <a:t>Hong</a:t>
                    </a:r>
                    <a:r>
                      <a:rPr lang="en-US" sz="1200" baseline="0" smtClean="0">
                        <a:solidFill>
                          <a:schemeClr val="bg2">
                            <a:lumMod val="10000"/>
                          </a:schemeClr>
                        </a:solidFill>
                        <a:latin typeface="Arial Narrow" panose="020B0606020202030204" pitchFamily="34" charset="0"/>
                      </a:rPr>
                      <a:t> Kong-China</a:t>
                    </a:r>
                    <a:endParaRPr lang="en-US" dirty="0">
                      <a:solidFill>
                        <a:schemeClr val="bg2">
                          <a:lumMod val="10000"/>
                        </a:schemeClr>
                      </a:solidFill>
                    </a:endParaRPr>
                  </a:p>
                </c:rich>
              </c:tx>
              <c:spPr/>
              <c:showLegendKey val="0"/>
              <c:showVal val="1"/>
              <c:showCatName val="0"/>
              <c:showSerName val="0"/>
              <c:showPercent val="0"/>
              <c:showBubbleSize val="0"/>
              <c:extLst>
                <c:ext xmlns:c15="http://schemas.microsoft.com/office/drawing/2012/chart" uri="{CE6537A1-D6FC-4f65-9D91-7224C49458BB}">
                  <c15:layout>
                    <c:manualLayout>
                      <c:w val="0.27420025892814626"/>
                      <c:h val="9.4162277696879709E-2"/>
                    </c:manualLayout>
                  </c15:layout>
                </c:ext>
                <c:ext xmlns:c16="http://schemas.microsoft.com/office/drawing/2014/chart" uri="{C3380CC4-5D6E-409C-BE32-E72D297353CC}">
                  <c16:uniqueId val="{00000007-FE41-4E1B-8F75-A8A10AE06C96}"/>
                </c:ext>
              </c:extLst>
            </c:dLbl>
            <c:dLbl>
              <c:idx val="3"/>
              <c:layout/>
              <c:tx>
                <c:rich>
                  <a:bodyPr/>
                  <a:lstStyle/>
                  <a:p>
                    <a:pPr>
                      <a:defRPr sz="1200">
                        <a:solidFill>
                          <a:schemeClr val="bg2">
                            <a:lumMod val="10000"/>
                          </a:schemeClr>
                        </a:solidFill>
                        <a:latin typeface="Arial Narrow" panose="020B0606020202030204" pitchFamily="34" charset="0"/>
                      </a:defRPr>
                    </a:pPr>
                    <a:r>
                      <a:rPr lang="en-US" sz="1200" dirty="0" err="1" smtClean="0">
                        <a:solidFill>
                          <a:schemeClr val="bg2">
                            <a:lumMod val="10000"/>
                          </a:schemeClr>
                        </a:solidFill>
                        <a:latin typeface="Arial Narrow" panose="020B0606020202030204" pitchFamily="34" charset="0"/>
                      </a:rPr>
                      <a:t>Japan</a:t>
                    </a:r>
                    <a:endParaRPr lang="en-US" dirty="0">
                      <a:solidFill>
                        <a:schemeClr val="bg2">
                          <a:lumMod val="10000"/>
                        </a:schemeClr>
                      </a:solidFill>
                    </a:endParaRPr>
                  </a:p>
                </c:rich>
              </c:tx>
              <c:spPr/>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FE41-4E1B-8F75-A8A10AE06C96}"/>
                </c:ext>
              </c:extLst>
            </c:dLbl>
            <c:dLbl>
              <c:idx val="4"/>
              <c:layout/>
              <c:tx>
                <c:rich>
                  <a:bodyPr/>
                  <a:lstStyle/>
                  <a:p>
                    <a:pPr>
                      <a:defRPr sz="1200">
                        <a:solidFill>
                          <a:schemeClr val="bg2">
                            <a:lumMod val="10000"/>
                          </a:schemeClr>
                        </a:solidFill>
                        <a:latin typeface="Arial Narrow" panose="020B0606020202030204" pitchFamily="34" charset="0"/>
                      </a:defRPr>
                    </a:pPr>
                    <a:r>
                      <a:rPr lang="en-US" sz="1200" smtClean="0">
                        <a:solidFill>
                          <a:schemeClr val="bg2">
                            <a:lumMod val="10000"/>
                          </a:schemeClr>
                        </a:solidFill>
                        <a:latin typeface="Arial Narrow" panose="020B0606020202030204" pitchFamily="34" charset="0"/>
                      </a:rPr>
                      <a:t>Canada</a:t>
                    </a:r>
                    <a:endParaRPr lang="en-US" dirty="0">
                      <a:solidFill>
                        <a:schemeClr val="bg2">
                          <a:lumMod val="10000"/>
                        </a:schemeClr>
                      </a:solidFill>
                    </a:endParaRPr>
                  </a:p>
                </c:rich>
              </c:tx>
              <c:sp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FE41-4E1B-8F75-A8A10AE06C96}"/>
                </c:ext>
              </c:extLst>
            </c:dLbl>
            <c:dLbl>
              <c:idx val="5"/>
              <c:layout/>
              <c:tx>
                <c:rich>
                  <a:bodyPr/>
                  <a:lstStyle/>
                  <a:p>
                    <a:pPr>
                      <a:defRPr sz="1200">
                        <a:solidFill>
                          <a:schemeClr val="bg2">
                            <a:lumMod val="10000"/>
                          </a:schemeClr>
                        </a:solidFill>
                        <a:latin typeface="Arial Narrow" panose="020B0606020202030204" pitchFamily="34" charset="0"/>
                      </a:defRPr>
                    </a:pPr>
                    <a:r>
                      <a:rPr lang="en-US" sz="1200" dirty="0" err="1" smtClean="0">
                        <a:solidFill>
                          <a:schemeClr val="bg2">
                            <a:lumMod val="10000"/>
                          </a:schemeClr>
                        </a:solidFill>
                        <a:latin typeface="Arial Narrow" panose="020B0606020202030204" pitchFamily="34" charset="0"/>
                      </a:rPr>
                      <a:t>Shangai-China</a:t>
                    </a:r>
                    <a:endParaRPr lang="en-US" dirty="0">
                      <a:solidFill>
                        <a:schemeClr val="bg2">
                          <a:lumMod val="10000"/>
                        </a:schemeClr>
                      </a:solidFill>
                    </a:endParaRPr>
                  </a:p>
                </c:rich>
              </c:tx>
              <c:spPr/>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FE41-4E1B-8F75-A8A10AE06C96}"/>
                </c:ext>
              </c:extLst>
            </c:dLbl>
            <c:dLbl>
              <c:idx val="6"/>
              <c:layout/>
              <c:tx>
                <c:rich>
                  <a:bodyPr/>
                  <a:lstStyle/>
                  <a:p>
                    <a:pPr>
                      <a:defRPr sz="1200">
                        <a:solidFill>
                          <a:srgbClr val="0070C0"/>
                        </a:solidFill>
                        <a:latin typeface="Arial Narrow" panose="020B0606020202030204" pitchFamily="34" charset="0"/>
                      </a:defRPr>
                    </a:pPr>
                    <a:r>
                      <a:rPr lang="en-US" sz="1200" dirty="0" err="1" smtClean="0">
                        <a:solidFill>
                          <a:srgbClr val="0070C0"/>
                        </a:solidFill>
                        <a:latin typeface="Arial Narrow" panose="020B0606020202030204" pitchFamily="34" charset="0"/>
                      </a:rPr>
                      <a:t>Estonia</a:t>
                    </a:r>
                    <a:endParaRPr lang="en-US" dirty="0">
                      <a:solidFill>
                        <a:srgbClr val="0070C0"/>
                      </a:solidFill>
                    </a:endParaRPr>
                  </a:p>
                </c:rich>
              </c:tx>
              <c:spPr>
                <a:noFill/>
                <a:ln>
                  <a:noFill/>
                </a:ln>
                <a:effectLst/>
              </c:sp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FE41-4E1B-8F75-A8A10AE06C96}"/>
                </c:ext>
              </c:extLst>
            </c:dLbl>
            <c:dLbl>
              <c:idx val="7"/>
              <c:layout/>
              <c:tx>
                <c:rich>
                  <a:bodyPr/>
                  <a:lstStyle/>
                  <a:p>
                    <a:pPr>
                      <a:defRPr sz="1200">
                        <a:solidFill>
                          <a:srgbClr val="0070C0"/>
                        </a:solidFill>
                        <a:latin typeface="Arial Narrow" panose="020B0606020202030204" pitchFamily="34" charset="0"/>
                      </a:defRPr>
                    </a:pPr>
                    <a:r>
                      <a:rPr lang="en-US" sz="1200" smtClean="0">
                        <a:solidFill>
                          <a:srgbClr val="0070C0"/>
                        </a:solidFill>
                        <a:latin typeface="Arial Narrow" panose="020B0606020202030204" pitchFamily="34" charset="0"/>
                      </a:rPr>
                      <a:t>Ireland</a:t>
                    </a:r>
                    <a:endParaRPr lang="en-US" dirty="0">
                      <a:solidFill>
                        <a:srgbClr val="0070C0"/>
                      </a:solidFill>
                    </a:endParaRPr>
                  </a:p>
                </c:rich>
              </c:tx>
              <c:spPr>
                <a:noFill/>
                <a:ln>
                  <a:noFill/>
                </a:ln>
                <a:effectLst/>
              </c:spPr>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FE41-4E1B-8F75-A8A10AE06C96}"/>
                </c:ext>
              </c:extLst>
            </c:dLbl>
            <c:dLbl>
              <c:idx val="8"/>
              <c:layout>
                <c:manualLayout>
                  <c:x val="0.14037537023475086"/>
                  <c:y val="-3.861338496998571E-3"/>
                </c:manualLayout>
              </c:layout>
              <c:tx>
                <c:rich>
                  <a:bodyPr/>
                  <a:lstStyle/>
                  <a:p>
                    <a:pPr>
                      <a:defRPr sz="1200">
                        <a:solidFill>
                          <a:schemeClr val="bg2">
                            <a:lumMod val="10000"/>
                          </a:schemeClr>
                        </a:solidFill>
                        <a:latin typeface="Arial Narrow" panose="020B0606020202030204" pitchFamily="34" charset="0"/>
                      </a:defRPr>
                    </a:pPr>
                    <a:r>
                      <a:rPr lang="en-US" sz="1200" dirty="0" err="1" smtClean="0">
                        <a:solidFill>
                          <a:schemeClr val="bg2">
                            <a:lumMod val="10000"/>
                          </a:schemeClr>
                        </a:solidFill>
                        <a:latin typeface="Arial Narrow" panose="020B0606020202030204" pitchFamily="34" charset="0"/>
                      </a:rPr>
                      <a:t>Australia</a:t>
                    </a:r>
                    <a:endParaRPr lang="en-US" dirty="0">
                      <a:solidFill>
                        <a:schemeClr val="bg2">
                          <a:lumMod val="10000"/>
                        </a:schemeClr>
                      </a:solidFill>
                    </a:endParaRPr>
                  </a:p>
                </c:rich>
              </c:tx>
              <c:sp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FE41-4E1B-8F75-A8A10AE06C96}"/>
                </c:ext>
              </c:extLst>
            </c:dLbl>
            <c:dLbl>
              <c:idx val="9"/>
              <c:layout>
                <c:manualLayout>
                  <c:x val="0.18656732774211776"/>
                  <c:y val="2.3858969011696419E-2"/>
                </c:manualLayout>
              </c:layout>
              <c:tx>
                <c:rich>
                  <a:bodyPr/>
                  <a:lstStyle/>
                  <a:p>
                    <a:pPr>
                      <a:defRPr sz="1200">
                        <a:solidFill>
                          <a:schemeClr val="bg2">
                            <a:lumMod val="10000"/>
                          </a:schemeClr>
                        </a:solidFill>
                        <a:latin typeface="Arial Narrow" panose="020B0606020202030204" pitchFamily="34" charset="0"/>
                      </a:defRPr>
                    </a:pPr>
                    <a:r>
                      <a:rPr lang="en-US" sz="1200" dirty="0" err="1" smtClean="0">
                        <a:solidFill>
                          <a:schemeClr val="bg2">
                            <a:lumMod val="10000"/>
                          </a:schemeClr>
                        </a:solidFill>
                        <a:latin typeface="Arial Narrow" panose="020B0606020202030204" pitchFamily="34" charset="0"/>
                      </a:rPr>
                      <a:t>Chinese</a:t>
                    </a:r>
                    <a:r>
                      <a:rPr lang="en-US" sz="1200" dirty="0" smtClean="0">
                        <a:solidFill>
                          <a:schemeClr val="bg2">
                            <a:lumMod val="10000"/>
                          </a:schemeClr>
                        </a:solidFill>
                        <a:latin typeface="Arial Narrow" panose="020B0606020202030204" pitchFamily="34" charset="0"/>
                      </a:rPr>
                      <a:t> </a:t>
                    </a:r>
                    <a:r>
                      <a:rPr lang="en-US" sz="1200" dirty="0" err="1" smtClean="0">
                        <a:solidFill>
                          <a:schemeClr val="bg2">
                            <a:lumMod val="10000"/>
                          </a:schemeClr>
                        </a:solidFill>
                        <a:latin typeface="Arial Narrow" panose="020B0606020202030204" pitchFamily="34" charset="0"/>
                      </a:rPr>
                      <a:t>Tapei</a:t>
                    </a:r>
                    <a:endParaRPr lang="en-US" dirty="0">
                      <a:solidFill>
                        <a:schemeClr val="bg2">
                          <a:lumMod val="10000"/>
                        </a:schemeClr>
                      </a:solidFill>
                    </a:endParaRPr>
                  </a:p>
                </c:rich>
              </c:tx>
              <c:sp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FE41-4E1B-8F75-A8A10AE06C96}"/>
                </c:ext>
              </c:extLst>
            </c:dLbl>
            <c:dLbl>
              <c:idx val="10"/>
              <c:layout/>
              <c:tx>
                <c:rich>
                  <a:bodyPr/>
                  <a:lstStyle/>
                  <a:p>
                    <a:pPr>
                      <a:defRPr sz="1200">
                        <a:solidFill>
                          <a:schemeClr val="bg2">
                            <a:lumMod val="10000"/>
                          </a:schemeClr>
                        </a:solidFill>
                        <a:latin typeface="Arial Narrow" panose="020B0606020202030204" pitchFamily="34" charset="0"/>
                      </a:defRPr>
                    </a:pPr>
                    <a:r>
                      <a:rPr lang="en-US" sz="1200" dirty="0" err="1" smtClean="0">
                        <a:solidFill>
                          <a:schemeClr val="bg2">
                            <a:lumMod val="10000"/>
                          </a:schemeClr>
                        </a:solidFill>
                        <a:latin typeface="Arial Narrow" panose="020B0606020202030204" pitchFamily="34" charset="0"/>
                      </a:rPr>
                      <a:t>Macao-China</a:t>
                    </a:r>
                    <a:endParaRPr lang="en-US" dirty="0">
                      <a:solidFill>
                        <a:schemeClr val="bg2">
                          <a:lumMod val="10000"/>
                        </a:schemeClr>
                      </a:solidFill>
                    </a:endParaRPr>
                  </a:p>
                </c:rich>
              </c:tx>
              <c:spPr/>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FE41-4E1B-8F75-A8A10AE06C96}"/>
                </c:ext>
              </c:extLst>
            </c:dLbl>
            <c:dLbl>
              <c:idx val="11"/>
              <c:layout>
                <c:manualLayout>
                  <c:x val="-0.12623894964051613"/>
                  <c:y val="4.6103910954833774E-3"/>
                </c:manualLayout>
              </c:layout>
              <c:tx>
                <c:rich>
                  <a:bodyPr/>
                  <a:lstStyle/>
                  <a:p>
                    <a:pPr>
                      <a:defRPr sz="1200">
                        <a:solidFill>
                          <a:srgbClr val="0070C0"/>
                        </a:solidFill>
                        <a:latin typeface="Arial Narrow" panose="020B0606020202030204" pitchFamily="34" charset="0"/>
                      </a:defRPr>
                    </a:pPr>
                    <a:r>
                      <a:rPr lang="en-US" sz="1200" dirty="0" smtClean="0">
                        <a:solidFill>
                          <a:srgbClr val="0070C0"/>
                        </a:solidFill>
                        <a:latin typeface="Arial Narrow" panose="020B0606020202030204" pitchFamily="34" charset="0"/>
                      </a:rPr>
                      <a:t>France</a:t>
                    </a:r>
                    <a:endParaRPr lang="en-US" dirty="0">
                      <a:solidFill>
                        <a:srgbClr val="0070C0"/>
                      </a:solidFill>
                    </a:endParaRPr>
                  </a:p>
                </c:rich>
              </c:tx>
              <c:spPr>
                <a:noFill/>
                <a:ln>
                  <a:noFill/>
                </a:ln>
                <a:effectLst/>
              </c:sp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FE41-4E1B-8F75-A8A10AE06C96}"/>
                </c:ext>
              </c:extLst>
            </c:dLbl>
            <c:dLbl>
              <c:idx val="12"/>
              <c:layout/>
              <c:tx>
                <c:rich>
                  <a:bodyPr/>
                  <a:lstStyle/>
                  <a:p>
                    <a:pPr>
                      <a:defRPr sz="1200">
                        <a:solidFill>
                          <a:schemeClr val="bg2">
                            <a:lumMod val="10000"/>
                          </a:schemeClr>
                        </a:solidFill>
                        <a:latin typeface="Arial Narrow" panose="020B0606020202030204" pitchFamily="34" charset="0"/>
                      </a:defRPr>
                    </a:pPr>
                    <a:r>
                      <a:rPr lang="en-US" sz="1200" dirty="0" smtClean="0">
                        <a:solidFill>
                          <a:schemeClr val="bg2">
                            <a:lumMod val="10000"/>
                          </a:schemeClr>
                        </a:solidFill>
                        <a:latin typeface="Arial Narrow" panose="020B0606020202030204" pitchFamily="34" charset="0"/>
                      </a:rPr>
                      <a:t>United </a:t>
                    </a:r>
                    <a:r>
                      <a:rPr lang="en-US" sz="1200" dirty="0" err="1" smtClean="0">
                        <a:solidFill>
                          <a:schemeClr val="bg2">
                            <a:lumMod val="10000"/>
                          </a:schemeClr>
                        </a:solidFill>
                        <a:latin typeface="Arial Narrow" panose="020B0606020202030204" pitchFamily="34" charset="0"/>
                      </a:rPr>
                      <a:t>States</a:t>
                    </a:r>
                    <a:endParaRPr lang="en-US" dirty="0">
                      <a:solidFill>
                        <a:schemeClr val="bg2">
                          <a:lumMod val="10000"/>
                        </a:schemeClr>
                      </a:solidFill>
                    </a:endParaRPr>
                  </a:p>
                </c:rich>
              </c:tx>
              <c:sp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FE41-4E1B-8F75-A8A10AE06C96}"/>
                </c:ext>
              </c:extLst>
            </c:dLbl>
            <c:dLbl>
              <c:idx val="13"/>
              <c:layout/>
              <c:tx>
                <c:rich>
                  <a:bodyPr/>
                  <a:lstStyle/>
                  <a:p>
                    <a:pPr>
                      <a:defRPr sz="1200">
                        <a:solidFill>
                          <a:srgbClr val="0070C0"/>
                        </a:solidFill>
                        <a:latin typeface="Arial Narrow" panose="020B0606020202030204" pitchFamily="34" charset="0"/>
                      </a:defRPr>
                    </a:pPr>
                    <a:r>
                      <a:rPr lang="en-US" sz="1200" smtClean="0">
                        <a:solidFill>
                          <a:srgbClr val="0070C0"/>
                        </a:solidFill>
                        <a:latin typeface="Arial Narrow" panose="020B0606020202030204" pitchFamily="34" charset="0"/>
                      </a:rPr>
                      <a:t>Italy</a:t>
                    </a:r>
                    <a:endParaRPr lang="en-US" dirty="0">
                      <a:solidFill>
                        <a:srgbClr val="0070C0"/>
                      </a:solidFill>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FE41-4E1B-8F75-A8A10AE06C96}"/>
                </c:ext>
              </c:extLst>
            </c:dLbl>
            <c:dLbl>
              <c:idx val="14"/>
              <c:layout/>
              <c:tx>
                <c:rich>
                  <a:bodyPr/>
                  <a:lstStyle/>
                  <a:p>
                    <a:pPr algn="ctr" rtl="0">
                      <a:defRPr lang="en-US" sz="1200" b="1" i="0" u="none" strike="noStrike" kern="1200" baseline="0" dirty="0">
                        <a:solidFill>
                          <a:srgbClr val="0070C0"/>
                        </a:solidFill>
                        <a:latin typeface="Arial Narrow" panose="020B0606020202030204" pitchFamily="34" charset="0"/>
                        <a:ea typeface="Comic Sans MS"/>
                        <a:cs typeface="Arial" panose="020B0604020202020204" pitchFamily="34" charset="0"/>
                      </a:defRPr>
                    </a:pPr>
                    <a:r>
                      <a:rPr lang="en-US" sz="1200" b="1" i="0" u="none" strike="noStrike" kern="1200" baseline="0" dirty="0" smtClean="0">
                        <a:solidFill>
                          <a:srgbClr val="0070C0"/>
                        </a:solidFill>
                        <a:latin typeface="Arial Narrow" panose="020B0606020202030204" pitchFamily="34" charset="0"/>
                        <a:ea typeface="Comic Sans MS"/>
                        <a:cs typeface="Arial" panose="020B0604020202020204" pitchFamily="34" charset="0"/>
                      </a:rPr>
                      <a:t>Belgium</a:t>
                    </a:r>
                    <a:endParaRPr lang="en-US" sz="1200" b="1" i="0" u="none" strike="noStrike" kern="1200" baseline="0" dirty="0">
                      <a:solidFill>
                        <a:srgbClr val="0070C0"/>
                      </a:solidFill>
                      <a:latin typeface="Arial Narrow" panose="020B0606020202030204" pitchFamily="34" charset="0"/>
                      <a:ea typeface="Comic Sans MS"/>
                      <a:cs typeface="Arial" panose="020B0604020202020204" pitchFamily="34" charset="0"/>
                    </a:endParaRPr>
                  </a:p>
                </c:rich>
              </c:tx>
              <c:spPr/>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FE41-4E1B-8F75-A8A10AE06C96}"/>
                </c:ext>
              </c:extLst>
            </c:dLbl>
            <c:dLbl>
              <c:idx val="15"/>
              <c:layout>
                <c:manualLayout>
                  <c:x val="1.6797075457224329E-2"/>
                  <c:y val="9.2497325831905411E-3"/>
                </c:manualLayout>
              </c:layout>
              <c:tx>
                <c:rich>
                  <a:bodyPr/>
                  <a:lstStyle/>
                  <a:p>
                    <a:pPr>
                      <a:defRPr sz="1200">
                        <a:solidFill>
                          <a:schemeClr val="bg2">
                            <a:lumMod val="10000"/>
                          </a:schemeClr>
                        </a:solidFill>
                        <a:latin typeface="Arial Narrow" panose="020B0606020202030204" pitchFamily="34" charset="0"/>
                      </a:defRPr>
                    </a:pPr>
                    <a:r>
                      <a:rPr lang="en-US" sz="1200" smtClean="0">
                        <a:solidFill>
                          <a:schemeClr val="bg2">
                            <a:lumMod val="10000"/>
                          </a:schemeClr>
                        </a:solidFill>
                        <a:latin typeface="Arial Narrow" panose="020B0606020202030204" pitchFamily="34" charset="0"/>
                      </a:rPr>
                      <a:t>Norway</a:t>
                    </a:r>
                    <a:endParaRPr lang="en-US" dirty="0">
                      <a:solidFill>
                        <a:schemeClr val="bg2">
                          <a:lumMod val="10000"/>
                        </a:schemeClr>
                      </a:solidFill>
                    </a:endParaRPr>
                  </a:p>
                </c:rich>
              </c:tx>
              <c:sp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FE41-4E1B-8F75-A8A10AE06C96}"/>
                </c:ext>
              </c:extLst>
            </c:dLbl>
            <c:dLbl>
              <c:idx val="16"/>
              <c:layout/>
              <c:tx>
                <c:rich>
                  <a:bodyPr/>
                  <a:lstStyle/>
                  <a:p>
                    <a:pPr>
                      <a:defRPr sz="1200">
                        <a:solidFill>
                          <a:srgbClr val="0070C0"/>
                        </a:solidFill>
                        <a:latin typeface="Arial Narrow" panose="020B0606020202030204" pitchFamily="34" charset="0"/>
                      </a:defRPr>
                    </a:pPr>
                    <a:r>
                      <a:rPr lang="en-US" sz="1200" dirty="0" err="1" smtClean="0">
                        <a:solidFill>
                          <a:srgbClr val="0070C0"/>
                        </a:solidFill>
                        <a:latin typeface="Arial Narrow" panose="020B0606020202030204" pitchFamily="34" charset="0"/>
                      </a:rPr>
                      <a:t>Sweden</a:t>
                    </a:r>
                    <a:endParaRPr lang="en-US" dirty="0">
                      <a:solidFill>
                        <a:srgbClr val="0070C0"/>
                      </a:solidFill>
                    </a:endParaRPr>
                  </a:p>
                </c:rich>
              </c:tx>
              <c:spPr>
                <a:noFill/>
                <a:ln>
                  <a:noFill/>
                </a:ln>
                <a:effectLst/>
              </c:spPr>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FE41-4E1B-8F75-A8A10AE06C96}"/>
                </c:ext>
              </c:extLst>
            </c:dLbl>
            <c:dLbl>
              <c:idx val="17"/>
              <c:layout>
                <c:manualLayout>
                  <c:x val="-0.23991622812884736"/>
                  <c:y val="0"/>
                </c:manualLayout>
              </c:layout>
              <c:tx>
                <c:rich>
                  <a:bodyPr/>
                  <a:lstStyle/>
                  <a:p>
                    <a:pPr>
                      <a:defRPr sz="1200">
                        <a:solidFill>
                          <a:srgbClr val="0070C0"/>
                        </a:solidFill>
                        <a:latin typeface="Arial Narrow" panose="020B0606020202030204" pitchFamily="34" charset="0"/>
                      </a:defRPr>
                    </a:pPr>
                    <a:r>
                      <a:rPr lang="en-US" sz="1200" dirty="0" err="1" smtClean="0">
                        <a:solidFill>
                          <a:srgbClr val="0070C0"/>
                        </a:solidFill>
                        <a:latin typeface="Arial Narrow" panose="020B0606020202030204" pitchFamily="34" charset="0"/>
                      </a:rPr>
                      <a:t>Denmark</a:t>
                    </a:r>
                    <a:endParaRPr lang="en-US" dirty="0">
                      <a:solidFill>
                        <a:srgbClr val="0070C0"/>
                      </a:solidFill>
                    </a:endParaRPr>
                  </a:p>
                </c:rich>
              </c:tx>
              <c:spPr>
                <a:noFill/>
                <a:ln>
                  <a:noFill/>
                </a:ln>
                <a:effectLst/>
              </c:sp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FE41-4E1B-8F75-A8A10AE06C96}"/>
                </c:ext>
              </c:extLst>
            </c:dLbl>
            <c:dLbl>
              <c:idx val="18"/>
              <c:layout/>
              <c:tx>
                <c:rich>
                  <a:bodyPr/>
                  <a:lstStyle/>
                  <a:p>
                    <a:pPr>
                      <a:defRPr sz="1200">
                        <a:solidFill>
                          <a:srgbClr val="0070C0"/>
                        </a:solidFill>
                        <a:latin typeface="Arial Narrow" panose="020B0606020202030204" pitchFamily="34" charset="0"/>
                      </a:defRPr>
                    </a:pPr>
                    <a:r>
                      <a:rPr lang="en-US" sz="1200" dirty="0" err="1" smtClean="0">
                        <a:solidFill>
                          <a:srgbClr val="0070C0"/>
                        </a:solidFill>
                        <a:latin typeface="Arial Narrow" panose="020B0606020202030204" pitchFamily="34" charset="0"/>
                      </a:rPr>
                      <a:t>Portugal</a:t>
                    </a:r>
                    <a:endParaRPr lang="en-US" dirty="0">
                      <a:solidFill>
                        <a:srgbClr val="0070C0"/>
                      </a:solidFill>
                    </a:endParaRPr>
                  </a:p>
                </c:rich>
              </c:tx>
              <c:spPr>
                <a:noFill/>
                <a:ln>
                  <a:noFill/>
                </a:ln>
                <a:effectLst/>
              </c:sp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FE41-4E1B-8F75-A8A10AE06C96}"/>
                </c:ext>
              </c:extLst>
            </c:dLbl>
            <c:dLbl>
              <c:idx val="19"/>
              <c:layout/>
              <c:tx>
                <c:rich>
                  <a:bodyPr/>
                  <a:lstStyle/>
                  <a:p>
                    <a:pPr>
                      <a:defRPr sz="1200">
                        <a:solidFill>
                          <a:srgbClr val="FF0000"/>
                        </a:solidFill>
                        <a:latin typeface="Arial Narrow" panose="020B0606020202030204" pitchFamily="34" charset="0"/>
                      </a:defRPr>
                    </a:pPr>
                    <a:r>
                      <a:rPr lang="en-US" sz="1200" dirty="0" err="1" smtClean="0">
                        <a:solidFill>
                          <a:srgbClr val="FF0000"/>
                        </a:solidFill>
                        <a:latin typeface="Arial Narrow" panose="020B0606020202030204" pitchFamily="34" charset="0"/>
                      </a:rPr>
                      <a:t>Austria</a:t>
                    </a:r>
                    <a:endParaRPr lang="en-US" dirty="0">
                      <a:solidFill>
                        <a:srgbClr val="FF0000"/>
                      </a:solidFill>
                    </a:endParaRPr>
                  </a:p>
                </c:rich>
              </c:tx>
              <c:spPr>
                <a:noFill/>
                <a:ln>
                  <a:noFill/>
                </a:ln>
                <a:effectLst/>
              </c:sp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FE41-4E1B-8F75-A8A10AE06C96}"/>
                </c:ext>
              </c:extLst>
            </c:dLbl>
            <c:dLbl>
              <c:idx val="20"/>
              <c:layout/>
              <c:tx>
                <c:rich>
                  <a:bodyPr/>
                  <a:lstStyle/>
                  <a:p>
                    <a:pPr>
                      <a:defRPr sz="1200">
                        <a:solidFill>
                          <a:srgbClr val="0070C0"/>
                        </a:solidFill>
                        <a:latin typeface="Arial Narrow" panose="020B0606020202030204" pitchFamily="34" charset="0"/>
                      </a:defRPr>
                    </a:pPr>
                    <a:r>
                      <a:rPr lang="en-US" sz="1200" dirty="0" err="1" smtClean="0">
                        <a:solidFill>
                          <a:srgbClr val="0070C0"/>
                        </a:solidFill>
                        <a:latin typeface="Arial Narrow" panose="020B0606020202030204" pitchFamily="34" charset="0"/>
                      </a:rPr>
                      <a:t>Poland</a:t>
                    </a:r>
                    <a:endParaRPr lang="en-US" dirty="0">
                      <a:solidFill>
                        <a:srgbClr val="0070C0"/>
                      </a:solidFill>
                    </a:endParaRPr>
                  </a:p>
                </c:rich>
              </c:tx>
              <c:spPr>
                <a:noFill/>
                <a:ln>
                  <a:noFill/>
                </a:ln>
                <a:effectLst/>
              </c:spPr>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FE41-4E1B-8F75-A8A10AE06C96}"/>
                </c:ext>
              </c:extLst>
            </c:dLbl>
            <c:dLbl>
              <c:idx val="21"/>
              <c:layout/>
              <c:tx>
                <c:rich>
                  <a:bodyPr/>
                  <a:lstStyle/>
                  <a:p>
                    <a:pPr>
                      <a:defRPr sz="1200">
                        <a:solidFill>
                          <a:srgbClr val="0070C0"/>
                        </a:solidFill>
                        <a:latin typeface="Arial Narrow" panose="020B0606020202030204" pitchFamily="34" charset="0"/>
                      </a:defRPr>
                    </a:pPr>
                    <a:r>
                      <a:rPr lang="en-US" sz="1200" dirty="0" err="1" smtClean="0">
                        <a:solidFill>
                          <a:srgbClr val="0070C0"/>
                        </a:solidFill>
                        <a:latin typeface="Arial Narrow" panose="020B0606020202030204" pitchFamily="34" charset="0"/>
                      </a:rPr>
                      <a:t>Slovak</a:t>
                    </a:r>
                    <a:r>
                      <a:rPr lang="en-US" sz="1200" dirty="0" smtClean="0">
                        <a:solidFill>
                          <a:srgbClr val="0070C0"/>
                        </a:solidFill>
                        <a:latin typeface="Arial Narrow" panose="020B0606020202030204" pitchFamily="34" charset="0"/>
                      </a:rPr>
                      <a:t> </a:t>
                    </a:r>
                    <a:r>
                      <a:rPr lang="en-US" sz="1200" dirty="0" err="1" smtClean="0">
                        <a:solidFill>
                          <a:srgbClr val="0070C0"/>
                        </a:solidFill>
                        <a:latin typeface="Arial Narrow" panose="020B0606020202030204" pitchFamily="34" charset="0"/>
                      </a:rPr>
                      <a:t>Republic</a:t>
                    </a:r>
                    <a:endParaRPr lang="en-US" dirty="0">
                      <a:solidFill>
                        <a:srgbClr val="0070C0"/>
                      </a:solidFill>
                    </a:endParaRPr>
                  </a:p>
                </c:rich>
              </c:tx>
              <c:spPr>
                <a:noFill/>
                <a:ln>
                  <a:noFill/>
                </a:ln>
                <a:effectLst/>
              </c:sp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FE41-4E1B-8F75-A8A10AE06C96}"/>
                </c:ext>
              </c:extLst>
            </c:dLbl>
            <c:dLbl>
              <c:idx val="22"/>
              <c:layout/>
              <c:tx>
                <c:rich>
                  <a:bodyPr/>
                  <a:lstStyle/>
                  <a:p>
                    <a:pPr>
                      <a:defRPr sz="1200">
                        <a:solidFill>
                          <a:srgbClr val="0070C0"/>
                        </a:solidFill>
                        <a:latin typeface="Arial Narrow" panose="020B0606020202030204" pitchFamily="34" charset="0"/>
                      </a:defRPr>
                    </a:pPr>
                    <a:r>
                      <a:rPr lang="en-US" sz="1200" dirty="0" err="1" smtClean="0">
                        <a:solidFill>
                          <a:srgbClr val="0070C0"/>
                        </a:solidFill>
                        <a:latin typeface="Arial Narrow" panose="020B0606020202030204" pitchFamily="34" charset="0"/>
                      </a:rPr>
                      <a:t>Slovenia</a:t>
                    </a:r>
                    <a:endParaRPr lang="en-US" dirty="0">
                      <a:solidFill>
                        <a:srgbClr val="0070C0"/>
                      </a:solidFill>
                    </a:endParaRPr>
                  </a:p>
                </c:rich>
              </c:tx>
              <c:spPr>
                <a:noFill/>
                <a:ln>
                  <a:noFill/>
                </a:ln>
                <a:effectLst/>
              </c:spPr>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FE41-4E1B-8F75-A8A10AE06C96}"/>
                </c:ext>
              </c:extLst>
            </c:dLbl>
            <c:dLbl>
              <c:idx val="23"/>
              <c:layout/>
              <c:tx>
                <c:rich>
                  <a:bodyPr/>
                  <a:lstStyle/>
                  <a:p>
                    <a:pPr>
                      <a:defRPr sz="1200">
                        <a:solidFill>
                          <a:srgbClr val="0070C0"/>
                        </a:solidFill>
                        <a:latin typeface="Arial Narrow" panose="020B0606020202030204" pitchFamily="34" charset="0"/>
                      </a:defRPr>
                    </a:pPr>
                    <a:r>
                      <a:rPr lang="en-US" sz="1200" dirty="0" smtClean="0">
                        <a:solidFill>
                          <a:srgbClr val="0070C0"/>
                        </a:solidFill>
                        <a:latin typeface="Arial Narrow" panose="020B0606020202030204" pitchFamily="34" charset="0"/>
                      </a:rPr>
                      <a:t>Spain</a:t>
                    </a:r>
                    <a:endParaRPr lang="en-US" dirty="0">
                      <a:solidFill>
                        <a:srgbClr val="0070C0"/>
                      </a:solidFill>
                    </a:endParaRPr>
                  </a:p>
                </c:rich>
              </c:tx>
              <c:spPr>
                <a:noFill/>
                <a:ln>
                  <a:noFill/>
                </a:ln>
                <a:effectLst/>
              </c:spPr>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C-FE41-4E1B-8F75-A8A10AE06C96}"/>
                </c:ext>
              </c:extLst>
            </c:dLbl>
            <c:dLbl>
              <c:idx val="24"/>
              <c:layout/>
              <c:tx>
                <c:rich>
                  <a:bodyPr/>
                  <a:lstStyle/>
                  <a:p>
                    <a:pPr>
                      <a:defRPr sz="1200">
                        <a:solidFill>
                          <a:schemeClr val="bg2">
                            <a:lumMod val="10000"/>
                          </a:schemeClr>
                        </a:solidFill>
                        <a:latin typeface="Arial Narrow" panose="020B0606020202030204" pitchFamily="34" charset="0"/>
                      </a:defRPr>
                    </a:pPr>
                    <a:r>
                      <a:rPr lang="en-US" sz="1200" dirty="0" err="1" smtClean="0">
                        <a:solidFill>
                          <a:schemeClr val="bg2">
                            <a:lumMod val="10000"/>
                          </a:schemeClr>
                        </a:solidFill>
                        <a:latin typeface="Arial Narrow" panose="020B0606020202030204" pitchFamily="34" charset="0"/>
                      </a:rPr>
                      <a:t>Russian</a:t>
                    </a:r>
                    <a:r>
                      <a:rPr lang="en-US" sz="1200" baseline="0" dirty="0" smtClean="0">
                        <a:solidFill>
                          <a:schemeClr val="bg2">
                            <a:lumMod val="10000"/>
                          </a:schemeClr>
                        </a:solidFill>
                        <a:latin typeface="Arial Narrow" panose="020B0606020202030204" pitchFamily="34" charset="0"/>
                      </a:rPr>
                      <a:t> </a:t>
                    </a:r>
                    <a:r>
                      <a:rPr lang="en-US" sz="1200" baseline="0" dirty="0" err="1" smtClean="0">
                        <a:solidFill>
                          <a:schemeClr val="bg2">
                            <a:lumMod val="10000"/>
                          </a:schemeClr>
                        </a:solidFill>
                        <a:latin typeface="Arial Narrow" panose="020B0606020202030204" pitchFamily="34" charset="0"/>
                      </a:rPr>
                      <a:t>Federation</a:t>
                    </a:r>
                    <a:endParaRPr lang="en-US" dirty="0">
                      <a:solidFill>
                        <a:schemeClr val="bg2">
                          <a:lumMod val="10000"/>
                        </a:schemeClr>
                      </a:solidFill>
                    </a:endParaRPr>
                  </a:p>
                </c:rich>
              </c:tx>
              <c:spPr/>
              <c:dLblPos val="r"/>
              <c:showLegendKey val="0"/>
              <c:showVal val="1"/>
              <c:showCatName val="0"/>
              <c:showSerName val="0"/>
              <c:showPercent val="0"/>
              <c:showBubbleSize val="0"/>
              <c:extLst>
                <c:ext xmlns:c15="http://schemas.microsoft.com/office/drawing/2012/chart" uri="{CE6537A1-D6FC-4f65-9D91-7224C49458BB}">
                  <c15:layout>
                    <c:manualLayout>
                      <c:w val="0.2406780954799429"/>
                      <c:h val="9.4162277696879709E-2"/>
                    </c:manualLayout>
                  </c15:layout>
                </c:ext>
                <c:ext xmlns:c16="http://schemas.microsoft.com/office/drawing/2014/chart" uri="{C3380CC4-5D6E-409C-BE32-E72D297353CC}">
                  <c16:uniqueId val="{0000001D-FE41-4E1B-8F75-A8A10AE06C96}"/>
                </c:ext>
              </c:extLst>
            </c:dLbl>
            <c:dLbl>
              <c:idx val="25"/>
              <c:layout>
                <c:manualLayout>
                  <c:x val="-1.7996866561311782E-3"/>
                  <c:y val="6.9445826913954178E-3"/>
                </c:manualLayout>
              </c:layout>
              <c:tx>
                <c:rich>
                  <a:bodyPr/>
                  <a:lstStyle/>
                  <a:p>
                    <a:pPr>
                      <a:defRPr sz="1200">
                        <a:solidFill>
                          <a:schemeClr val="bg2">
                            <a:lumMod val="10000"/>
                          </a:schemeClr>
                        </a:solidFill>
                        <a:latin typeface="Arial Narrow" panose="020B0606020202030204" pitchFamily="34" charset="0"/>
                      </a:defRPr>
                    </a:pPr>
                    <a:r>
                      <a:rPr lang="en-US" sz="1200" dirty="0" smtClean="0">
                        <a:solidFill>
                          <a:schemeClr val="bg2">
                            <a:lumMod val="10000"/>
                          </a:schemeClr>
                        </a:solidFill>
                        <a:latin typeface="Arial Narrow" panose="020B0606020202030204" pitchFamily="34" charset="0"/>
                      </a:rPr>
                      <a:t>Israel</a:t>
                    </a:r>
                    <a:endParaRPr lang="en-US" dirty="0">
                      <a:solidFill>
                        <a:schemeClr val="bg2">
                          <a:lumMod val="10000"/>
                        </a:schemeClr>
                      </a:solidFill>
                    </a:endParaRPr>
                  </a:p>
                </c:rich>
              </c:tx>
              <c:sp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E-FE41-4E1B-8F75-A8A10AE06C96}"/>
                </c:ext>
              </c:extLst>
            </c:dLbl>
            <c:dLbl>
              <c:idx val="26"/>
              <c:layout/>
              <c:tx>
                <c:rich>
                  <a:bodyPr/>
                  <a:lstStyle/>
                  <a:p>
                    <a:pPr>
                      <a:defRPr sz="1200">
                        <a:solidFill>
                          <a:schemeClr val="bg2">
                            <a:lumMod val="10000"/>
                          </a:schemeClr>
                        </a:solidFill>
                        <a:latin typeface="Arial Narrow" panose="020B0606020202030204" pitchFamily="34" charset="0"/>
                      </a:defRPr>
                    </a:pPr>
                    <a:r>
                      <a:rPr lang="en-US" sz="1200" smtClean="0">
                        <a:solidFill>
                          <a:schemeClr val="bg2">
                            <a:lumMod val="10000"/>
                          </a:schemeClr>
                        </a:solidFill>
                        <a:latin typeface="Arial Narrow" panose="020B0606020202030204" pitchFamily="34" charset="0"/>
                      </a:rPr>
                      <a:t>Chile</a:t>
                    </a:r>
                    <a:endParaRPr lang="en-US" dirty="0">
                      <a:solidFill>
                        <a:schemeClr val="bg2">
                          <a:lumMod val="10000"/>
                        </a:schemeClr>
                      </a:solidFill>
                    </a:endParaRPr>
                  </a:p>
                </c:rich>
              </c:tx>
              <c:spPr/>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F-FE41-4E1B-8F75-A8A10AE06C96}"/>
                </c:ext>
              </c:extLst>
            </c:dLbl>
            <c:dLbl>
              <c:idx val="27"/>
              <c:layout/>
              <c:tx>
                <c:rich>
                  <a:bodyPr/>
                  <a:lstStyle/>
                  <a:p>
                    <a:pPr>
                      <a:defRPr sz="1200">
                        <a:solidFill>
                          <a:srgbClr val="0070C0"/>
                        </a:solidFill>
                        <a:latin typeface="Arial Narrow" panose="020B0606020202030204" pitchFamily="34" charset="0"/>
                      </a:defRPr>
                    </a:pPr>
                    <a:r>
                      <a:rPr lang="en-US" sz="1200" dirty="0" smtClean="0">
                        <a:solidFill>
                          <a:srgbClr val="0070C0"/>
                        </a:solidFill>
                        <a:latin typeface="Arial Narrow" panose="020B0606020202030204" pitchFamily="34" charset="0"/>
                      </a:rPr>
                      <a:t>Hungary</a:t>
                    </a:r>
                    <a:endParaRPr lang="en-US" dirty="0">
                      <a:solidFill>
                        <a:srgbClr val="0070C0"/>
                      </a:solidFill>
                    </a:endParaRPr>
                  </a:p>
                </c:rich>
              </c:tx>
              <c:spPr>
                <a:noFill/>
                <a:ln>
                  <a:noFill/>
                </a:ln>
                <a:effectLst/>
              </c:sp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0-FE41-4E1B-8F75-A8A10AE06C96}"/>
                </c:ext>
              </c:extLst>
            </c:dLbl>
            <c:dLbl>
              <c:idx val="28"/>
              <c:layout/>
              <c:tx>
                <c:rich>
                  <a:bodyPr/>
                  <a:lstStyle/>
                  <a:p>
                    <a:pPr>
                      <a:defRPr sz="1200">
                        <a:solidFill>
                          <a:schemeClr val="bg2">
                            <a:lumMod val="10000"/>
                          </a:schemeClr>
                        </a:solidFill>
                        <a:latin typeface="Arial Narrow" panose="020B0606020202030204" pitchFamily="34" charset="0"/>
                      </a:defRPr>
                    </a:pPr>
                    <a:r>
                      <a:rPr lang="en-US" sz="1200" dirty="0" smtClean="0">
                        <a:solidFill>
                          <a:schemeClr val="bg2">
                            <a:lumMod val="10000"/>
                          </a:schemeClr>
                        </a:solidFill>
                        <a:latin typeface="Arial Narrow" panose="020B0606020202030204" pitchFamily="34" charset="0"/>
                      </a:rPr>
                      <a:t>Brazil</a:t>
                    </a:r>
                    <a:endParaRPr lang="en-US" dirty="0">
                      <a:solidFill>
                        <a:schemeClr val="bg2">
                          <a:lumMod val="10000"/>
                        </a:schemeClr>
                      </a:solidFill>
                    </a:endParaRPr>
                  </a:p>
                </c:rich>
              </c:tx>
              <c:spPr/>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1-FE41-4E1B-8F75-A8A10AE06C96}"/>
                </c:ext>
              </c:extLst>
            </c:dLbl>
            <c:dLbl>
              <c:idx val="29"/>
              <c:layout/>
              <c:tx>
                <c:rich>
                  <a:bodyPr/>
                  <a:lstStyle/>
                  <a:p>
                    <a:pPr>
                      <a:defRPr sz="1200">
                        <a:solidFill>
                          <a:schemeClr val="bg2">
                            <a:lumMod val="10000"/>
                          </a:schemeClr>
                        </a:solidFill>
                        <a:latin typeface="Arial Narrow" panose="020B0606020202030204" pitchFamily="34" charset="0"/>
                      </a:defRPr>
                    </a:pPr>
                    <a:r>
                      <a:rPr lang="en-US" sz="1200" smtClean="0">
                        <a:solidFill>
                          <a:schemeClr val="bg2">
                            <a:lumMod val="10000"/>
                          </a:schemeClr>
                        </a:solidFill>
                        <a:latin typeface="Arial Narrow" panose="020B0606020202030204" pitchFamily="34" charset="0"/>
                      </a:rPr>
                      <a:t>United</a:t>
                    </a:r>
                    <a:r>
                      <a:rPr lang="en-US" sz="1200" baseline="0" smtClean="0">
                        <a:solidFill>
                          <a:schemeClr val="bg2">
                            <a:lumMod val="10000"/>
                          </a:schemeClr>
                        </a:solidFill>
                        <a:latin typeface="Arial Narrow" panose="020B0606020202030204" pitchFamily="34" charset="0"/>
                      </a:rPr>
                      <a:t> Arab Emirates</a:t>
                    </a:r>
                    <a:endParaRPr lang="en-US" dirty="0">
                      <a:solidFill>
                        <a:schemeClr val="bg2">
                          <a:lumMod val="10000"/>
                        </a:schemeClr>
                      </a:solidFill>
                    </a:endParaRPr>
                  </a:p>
                </c:rich>
              </c:tx>
              <c:spPr/>
              <c:showLegendKey val="0"/>
              <c:showVal val="1"/>
              <c:showCatName val="0"/>
              <c:showSerName val="0"/>
              <c:showPercent val="0"/>
              <c:showBubbleSize val="0"/>
              <c:extLst>
                <c:ext xmlns:c15="http://schemas.microsoft.com/office/drawing/2012/chart" uri="{CE6537A1-D6FC-4f65-9D91-7224C49458BB}">
                  <c15:layout>
                    <c:manualLayout>
                      <c:w val="0.33209008522862538"/>
                      <c:h val="9.4162277696879709E-2"/>
                    </c:manualLayout>
                  </c15:layout>
                </c:ext>
                <c:ext xmlns:c16="http://schemas.microsoft.com/office/drawing/2014/chart" uri="{C3380CC4-5D6E-409C-BE32-E72D297353CC}">
                  <c16:uniqueId val="{00000022-FE41-4E1B-8F75-A8A10AE06C96}"/>
                </c:ext>
              </c:extLst>
            </c:dLbl>
            <c:dLbl>
              <c:idx val="30"/>
              <c:layout/>
              <c:tx>
                <c:rich>
                  <a:bodyPr/>
                  <a:lstStyle/>
                  <a:p>
                    <a:pPr>
                      <a:defRPr sz="1200">
                        <a:solidFill>
                          <a:schemeClr val="bg2">
                            <a:lumMod val="10000"/>
                          </a:schemeClr>
                        </a:solidFill>
                        <a:latin typeface="Arial Narrow" panose="020B0606020202030204" pitchFamily="34" charset="0"/>
                      </a:defRPr>
                    </a:pPr>
                    <a:r>
                      <a:rPr lang="en-US" sz="1200" smtClean="0">
                        <a:solidFill>
                          <a:schemeClr val="bg2">
                            <a:lumMod val="10000"/>
                          </a:schemeClr>
                        </a:solidFill>
                        <a:latin typeface="Arial Narrow" panose="020B0606020202030204" pitchFamily="34" charset="0"/>
                      </a:rPr>
                      <a:t>Colombia</a:t>
                    </a:r>
                    <a:endParaRPr lang="en-US" dirty="0">
                      <a:solidFill>
                        <a:schemeClr val="bg2">
                          <a:lumMod val="10000"/>
                        </a:schemeClr>
                      </a:solidFill>
                    </a:endParaRPr>
                  </a:p>
                </c:rich>
              </c:tx>
              <c:sp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3-FE41-4E1B-8F75-A8A10AE06C96}"/>
                </c:ext>
              </c:extLst>
            </c:dLbl>
            <c:spPr>
              <a:noFill/>
              <a:ln>
                <a:noFill/>
              </a:ln>
              <a:effectLst/>
            </c:spPr>
            <c:txPr>
              <a:bodyPr/>
              <a:lstStyle/>
              <a:p>
                <a:pPr>
                  <a:defRPr sz="1200">
                    <a:solidFill>
                      <a:schemeClr val="bg2">
                        <a:lumMod val="10000"/>
                      </a:schemeClr>
                    </a:solidFill>
                    <a:latin typeface="Arial Narrow" panose="020B0606020202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Sheet1!$A$2:$A$32</c:f>
              <c:numCache>
                <c:formatCode>General</c:formatCode>
                <c:ptCount val="3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numCache>
            </c:numRef>
          </c:xVal>
          <c:yVal>
            <c:numRef>
              <c:f>Sheet1!$B$2:$B$32</c:f>
              <c:numCache>
                <c:formatCode>General</c:formatCode>
                <c:ptCount val="31"/>
                <c:pt idx="0">
                  <c:v>567</c:v>
                </c:pt>
                <c:pt idx="1">
                  <c:v>555</c:v>
                </c:pt>
                <c:pt idx="2">
                  <c:v>550</c:v>
                </c:pt>
                <c:pt idx="3">
                  <c:v>545</c:v>
                </c:pt>
                <c:pt idx="4">
                  <c:v>532</c:v>
                </c:pt>
                <c:pt idx="5">
                  <c:v>531</c:v>
                </c:pt>
                <c:pt idx="6">
                  <c:v>523</c:v>
                </c:pt>
                <c:pt idx="7">
                  <c:v>521</c:v>
                </c:pt>
                <c:pt idx="8">
                  <c:v>520</c:v>
                </c:pt>
                <c:pt idx="9">
                  <c:v>519</c:v>
                </c:pt>
                <c:pt idx="10">
                  <c:v>515</c:v>
                </c:pt>
                <c:pt idx="11">
                  <c:v>511</c:v>
                </c:pt>
                <c:pt idx="12">
                  <c:v>511</c:v>
                </c:pt>
                <c:pt idx="13">
                  <c:v>504</c:v>
                </c:pt>
                <c:pt idx="14">
                  <c:v>502</c:v>
                </c:pt>
                <c:pt idx="15">
                  <c:v>500</c:v>
                </c:pt>
                <c:pt idx="16">
                  <c:v>498</c:v>
                </c:pt>
                <c:pt idx="17">
                  <c:v>495</c:v>
                </c:pt>
                <c:pt idx="18">
                  <c:v>486</c:v>
                </c:pt>
                <c:pt idx="19">
                  <c:v>480</c:v>
                </c:pt>
                <c:pt idx="20">
                  <c:v>477</c:v>
                </c:pt>
                <c:pt idx="21">
                  <c:v>474</c:v>
                </c:pt>
                <c:pt idx="22">
                  <c:v>471</c:v>
                </c:pt>
                <c:pt idx="23">
                  <c:v>466</c:v>
                </c:pt>
                <c:pt idx="24">
                  <c:v>466</c:v>
                </c:pt>
                <c:pt idx="25">
                  <c:v>461</c:v>
                </c:pt>
                <c:pt idx="26">
                  <c:v>452</c:v>
                </c:pt>
                <c:pt idx="27">
                  <c:v>450</c:v>
                </c:pt>
                <c:pt idx="28">
                  <c:v>436</c:v>
                </c:pt>
                <c:pt idx="29">
                  <c:v>407</c:v>
                </c:pt>
                <c:pt idx="30">
                  <c:v>396</c:v>
                </c:pt>
              </c:numCache>
            </c:numRef>
          </c:yVal>
          <c:smooth val="0"/>
          <c:extLst>
            <c:ext xmlns:c16="http://schemas.microsoft.com/office/drawing/2014/chart" uri="{C3380CC4-5D6E-409C-BE32-E72D297353CC}">
              <c16:uniqueId val="{00000024-FE41-4E1B-8F75-A8A10AE06C96}"/>
            </c:ext>
          </c:extLst>
        </c:ser>
        <c:dLbls>
          <c:showLegendKey val="0"/>
          <c:showVal val="1"/>
          <c:showCatName val="0"/>
          <c:showSerName val="0"/>
          <c:showPercent val="0"/>
          <c:showBubbleSize val="0"/>
        </c:dLbls>
        <c:axId val="167900288"/>
        <c:axId val="167901824"/>
      </c:scatterChart>
      <c:valAx>
        <c:axId val="167900288"/>
        <c:scaling>
          <c:orientation val="maxMin"/>
          <c:max val="10"/>
          <c:min val="-10"/>
        </c:scaling>
        <c:delete val="0"/>
        <c:axPos val="b"/>
        <c:numFmt formatCode="General" sourceLinked="1"/>
        <c:majorTickMark val="none"/>
        <c:minorTickMark val="none"/>
        <c:tickLblPos val="none"/>
        <c:spPr>
          <a:ln w="8996">
            <a:noFill/>
          </a:ln>
        </c:spPr>
        <c:txPr>
          <a:bodyPr rot="0" vert="horz"/>
          <a:lstStyle/>
          <a:p>
            <a:pPr>
              <a:defRPr/>
            </a:pPr>
            <a:endParaRPr lang="en-US"/>
          </a:p>
        </c:txPr>
        <c:crossAx val="167901824"/>
        <c:crosses val="autoZero"/>
        <c:crossBetween val="midCat"/>
        <c:majorUnit val="10"/>
        <c:minorUnit val="5"/>
      </c:valAx>
      <c:valAx>
        <c:axId val="167901824"/>
        <c:scaling>
          <c:orientation val="minMax"/>
          <c:max val="570"/>
          <c:min val="390"/>
        </c:scaling>
        <c:delete val="0"/>
        <c:axPos val="r"/>
        <c:majorGridlines>
          <c:spPr>
            <a:ln w="2999">
              <a:noFill/>
              <a:prstDash val="sysDash"/>
            </a:ln>
          </c:spPr>
        </c:majorGridlines>
        <c:title>
          <c:tx>
            <c:rich>
              <a:bodyPr rot="0" vert="horz"/>
              <a:lstStyle/>
              <a:p>
                <a:pPr>
                  <a:defRPr>
                    <a:solidFill>
                      <a:schemeClr val="bg1">
                        <a:lumMod val="50000"/>
                      </a:schemeClr>
                    </a:solidFill>
                    <a:latin typeface="Georgia" panose="02040502050405020303" pitchFamily="18" charset="0"/>
                  </a:defRPr>
                </a:pPr>
                <a:r>
                  <a:rPr lang="en-GB">
                    <a:solidFill>
                      <a:schemeClr val="bg1">
                        <a:lumMod val="50000"/>
                      </a:schemeClr>
                    </a:solidFill>
                    <a:latin typeface="Georgia" panose="02040502050405020303" pitchFamily="18" charset="0"/>
                  </a:rPr>
                  <a:t>Mean score</a:t>
                </a:r>
              </a:p>
            </c:rich>
          </c:tx>
          <c:layout>
            <c:manualLayout>
              <c:xMode val="edge"/>
              <c:yMode val="edge"/>
              <c:x val="0.1294039891259248"/>
              <c:y val="0"/>
            </c:manualLayout>
          </c:layout>
          <c:overlay val="0"/>
        </c:title>
        <c:numFmt formatCode="0" sourceLinked="0"/>
        <c:majorTickMark val="none"/>
        <c:minorTickMark val="none"/>
        <c:tickLblPos val="high"/>
        <c:spPr>
          <a:ln w="8996">
            <a:noFill/>
          </a:ln>
        </c:spPr>
        <c:txPr>
          <a:bodyPr rot="0" vert="horz"/>
          <a:lstStyle/>
          <a:p>
            <a:pPr>
              <a:defRPr b="0">
                <a:solidFill>
                  <a:schemeClr val="bg1">
                    <a:lumMod val="50000"/>
                  </a:schemeClr>
                </a:solidFill>
                <a:latin typeface="Georgia" panose="02040502050405020303" pitchFamily="18" charset="0"/>
              </a:defRPr>
            </a:pPr>
            <a:endParaRPr lang="en-US"/>
          </a:p>
        </c:txPr>
        <c:crossAx val="167900288"/>
        <c:crossesAt val="38.28"/>
        <c:crossBetween val="midCat"/>
        <c:majorUnit val="10"/>
        <c:minorUnit val="5"/>
      </c:valAx>
      <c:spPr>
        <a:noFill/>
        <a:ln w="25398">
          <a:noFill/>
        </a:ln>
      </c:spPr>
    </c:plotArea>
    <c:plotVisOnly val="1"/>
    <c:dispBlanksAs val="gap"/>
    <c:showDLblsOverMax val="0"/>
  </c:chart>
  <c:spPr>
    <a:noFill/>
    <a:ln>
      <a:noFill/>
    </a:ln>
  </c:spPr>
  <c:txPr>
    <a:bodyPr/>
    <a:lstStyle/>
    <a:p>
      <a:pPr>
        <a:defRPr sz="1417" b="1" i="0" u="none" strike="noStrike" baseline="0">
          <a:solidFill>
            <a:schemeClr val="tx1">
              <a:lumMod val="50000"/>
            </a:schemeClr>
          </a:solidFill>
          <a:latin typeface="Arial" panose="020B0604020202020204" pitchFamily="34" charset="0"/>
          <a:ea typeface="Comic Sans MS"/>
          <a:cs typeface="Arial" panose="020B0604020202020204"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hu-HU"/>
              <a:t>Performance in digital reading</a:t>
            </a:r>
            <a:endParaRPr lang="en-GB"/>
          </a:p>
        </c:rich>
      </c:tx>
      <c:layout>
        <c:manualLayout>
          <c:xMode val="edge"/>
          <c:yMode val="edge"/>
          <c:x val="0.23262298943401305"/>
          <c:y val="1.496550862696761E-2"/>
        </c:manualLayout>
      </c:layout>
      <c:overlay val="0"/>
    </c:title>
    <c:autoTitleDeleted val="0"/>
    <c:plotArea>
      <c:layout>
        <c:manualLayout>
          <c:layoutTarget val="inner"/>
          <c:xMode val="edge"/>
          <c:yMode val="edge"/>
          <c:x val="0.10218262781254905"/>
          <c:y val="9.7446465524898357E-2"/>
          <c:w val="0.57272427485025912"/>
          <c:h val="0.6600885203943353"/>
        </c:manualLayout>
      </c:layout>
      <c:lineChart>
        <c:grouping val="standard"/>
        <c:varyColors val="0"/>
        <c:ser>
          <c:idx val="2"/>
          <c:order val="0"/>
          <c:tx>
            <c:strRef>
              <c:f>Sheet1!$A$4</c:f>
              <c:strCache>
                <c:ptCount val="1"/>
                <c:pt idx="0">
                  <c:v>Browse the Internet for schoolwork</c:v>
                </c:pt>
              </c:strCache>
            </c:strRef>
          </c:tx>
          <c:spPr>
            <a:ln>
              <a:solidFill>
                <a:schemeClr val="accent1">
                  <a:lumMod val="50000"/>
                </a:schemeClr>
              </a:solidFill>
            </a:ln>
          </c:spPr>
          <c:marker>
            <c:spPr>
              <a:solidFill>
                <a:schemeClr val="accent1">
                  <a:lumMod val="50000"/>
                </a:schemeClr>
              </a:solidFill>
              <a:ln>
                <a:noFill/>
              </a:ln>
            </c:spPr>
          </c:marker>
          <c:cat>
            <c:strRef>
              <c:f>Sheet1!$B$1:$F$1</c:f>
              <c:strCache>
                <c:ptCount val="5"/>
                <c:pt idx="0">
                  <c:v>Never or hardly ever</c:v>
                </c:pt>
                <c:pt idx="1">
                  <c:v>Once or twice a month</c:v>
                </c:pt>
                <c:pt idx="2">
                  <c:v>Once or twice a week</c:v>
                </c:pt>
                <c:pt idx="3">
                  <c:v>Almost every day</c:v>
                </c:pt>
                <c:pt idx="4">
                  <c:v>Every day</c:v>
                </c:pt>
              </c:strCache>
            </c:strRef>
          </c:cat>
          <c:val>
            <c:numRef>
              <c:f>Sheet1!$B$4:$F$4</c:f>
              <c:numCache>
                <c:formatCode>0</c:formatCode>
                <c:ptCount val="5"/>
                <c:pt idx="0">
                  <c:v>486.8886</c:v>
                </c:pt>
                <c:pt idx="1">
                  <c:v>500.06279999999998</c:v>
                </c:pt>
                <c:pt idx="2">
                  <c:v>497.61707000000001</c:v>
                </c:pt>
                <c:pt idx="3">
                  <c:v>484.42692</c:v>
                </c:pt>
                <c:pt idx="4">
                  <c:v>460.89960000000002</c:v>
                </c:pt>
              </c:numCache>
            </c:numRef>
          </c:val>
          <c:smooth val="0"/>
          <c:extLst>
            <c:ext xmlns:c16="http://schemas.microsoft.com/office/drawing/2014/chart" uri="{C3380CC4-5D6E-409C-BE32-E72D297353CC}">
              <c16:uniqueId val="{00000000-0EDB-4DA5-8C25-436AA280D24E}"/>
            </c:ext>
          </c:extLst>
        </c:ser>
        <c:ser>
          <c:idx val="1"/>
          <c:order val="1"/>
          <c:tx>
            <c:strRef>
              <c:f>Sheet1!$A$3</c:f>
              <c:strCache>
                <c:ptCount val="1"/>
                <c:pt idx="0">
                  <c:v>Use e-mail at school</c:v>
                </c:pt>
              </c:strCache>
            </c:strRef>
          </c:tx>
          <c:spPr>
            <a:ln>
              <a:solidFill>
                <a:schemeClr val="accent1"/>
              </a:solidFill>
            </a:ln>
          </c:spPr>
          <c:marker>
            <c:spPr>
              <a:solidFill>
                <a:schemeClr val="accent1"/>
              </a:solidFill>
              <a:ln>
                <a:noFill/>
              </a:ln>
            </c:spPr>
          </c:marker>
          <c:cat>
            <c:strRef>
              <c:f>Sheet1!$B$1:$F$1</c:f>
              <c:strCache>
                <c:ptCount val="5"/>
                <c:pt idx="0">
                  <c:v>Never or hardly ever</c:v>
                </c:pt>
                <c:pt idx="1">
                  <c:v>Once or twice a month</c:v>
                </c:pt>
                <c:pt idx="2">
                  <c:v>Once or twice a week</c:v>
                </c:pt>
                <c:pt idx="3">
                  <c:v>Almost every day</c:v>
                </c:pt>
                <c:pt idx="4">
                  <c:v>Every day</c:v>
                </c:pt>
              </c:strCache>
            </c:strRef>
          </c:cat>
          <c:val>
            <c:numRef>
              <c:f>Sheet1!$B$3:$F$3</c:f>
              <c:numCache>
                <c:formatCode>0</c:formatCode>
                <c:ptCount val="5"/>
                <c:pt idx="0">
                  <c:v>497.27890000000002</c:v>
                </c:pt>
                <c:pt idx="1">
                  <c:v>496.37292000000002</c:v>
                </c:pt>
                <c:pt idx="2">
                  <c:v>490.61671000000001</c:v>
                </c:pt>
                <c:pt idx="3">
                  <c:v>472.01030000000003</c:v>
                </c:pt>
                <c:pt idx="4">
                  <c:v>449.00720000000001</c:v>
                </c:pt>
              </c:numCache>
            </c:numRef>
          </c:val>
          <c:smooth val="0"/>
          <c:extLst>
            <c:ext xmlns:c16="http://schemas.microsoft.com/office/drawing/2014/chart" uri="{C3380CC4-5D6E-409C-BE32-E72D297353CC}">
              <c16:uniqueId val="{00000001-0EDB-4DA5-8C25-436AA280D24E}"/>
            </c:ext>
          </c:extLst>
        </c:ser>
        <c:ser>
          <c:idx val="0"/>
          <c:order val="2"/>
          <c:tx>
            <c:strRef>
              <c:f>Sheet1!$A$2</c:f>
              <c:strCache>
                <c:ptCount val="1"/>
                <c:pt idx="0">
                  <c:v>Chat on line at school</c:v>
                </c:pt>
              </c:strCache>
            </c:strRef>
          </c:tx>
          <c:spPr>
            <a:ln>
              <a:solidFill>
                <a:schemeClr val="accent1">
                  <a:lumMod val="40000"/>
                  <a:lumOff val="60000"/>
                </a:schemeClr>
              </a:solidFill>
            </a:ln>
          </c:spPr>
          <c:marker>
            <c:spPr>
              <a:solidFill>
                <a:schemeClr val="accent1">
                  <a:lumMod val="40000"/>
                  <a:lumOff val="60000"/>
                </a:schemeClr>
              </a:solidFill>
              <a:ln>
                <a:noFill/>
              </a:ln>
            </c:spPr>
          </c:marker>
          <c:cat>
            <c:strRef>
              <c:f>Sheet1!$B$1:$F$1</c:f>
              <c:strCache>
                <c:ptCount val="5"/>
                <c:pt idx="0">
                  <c:v>Never or hardly ever</c:v>
                </c:pt>
                <c:pt idx="1">
                  <c:v>Once or twice a month</c:v>
                </c:pt>
                <c:pt idx="2">
                  <c:v>Once or twice a week</c:v>
                </c:pt>
                <c:pt idx="3">
                  <c:v>Almost every day</c:v>
                </c:pt>
                <c:pt idx="4">
                  <c:v>Every day</c:v>
                </c:pt>
              </c:strCache>
            </c:strRef>
          </c:cat>
          <c:val>
            <c:numRef>
              <c:f>Sheet1!$B$2:$F$2</c:f>
              <c:numCache>
                <c:formatCode>0</c:formatCode>
                <c:ptCount val="5"/>
                <c:pt idx="0">
                  <c:v>502.77769999999998</c:v>
                </c:pt>
                <c:pt idx="1">
                  <c:v>480.30309999999997</c:v>
                </c:pt>
                <c:pt idx="2">
                  <c:v>474.82849999999996</c:v>
                </c:pt>
                <c:pt idx="3">
                  <c:v>463.49689999999998</c:v>
                </c:pt>
                <c:pt idx="4">
                  <c:v>440.9796</c:v>
                </c:pt>
              </c:numCache>
            </c:numRef>
          </c:val>
          <c:smooth val="0"/>
          <c:extLst>
            <c:ext xmlns:c16="http://schemas.microsoft.com/office/drawing/2014/chart" uri="{C3380CC4-5D6E-409C-BE32-E72D297353CC}">
              <c16:uniqueId val="{00000002-0EDB-4DA5-8C25-436AA280D24E}"/>
            </c:ext>
          </c:extLst>
        </c:ser>
        <c:ser>
          <c:idx val="3"/>
          <c:order val="3"/>
          <c:tx>
            <c:strRef>
              <c:f>Sheet1!$A$5</c:f>
              <c:strCache>
                <c:ptCount val="1"/>
                <c:pt idx="0">
                  <c:v>Practice and drill (e.g. for foreign-language learning or mathematics)</c:v>
                </c:pt>
              </c:strCache>
            </c:strRef>
          </c:tx>
          <c:spPr>
            <a:ln>
              <a:solidFill>
                <a:schemeClr val="accent1">
                  <a:lumMod val="20000"/>
                  <a:lumOff val="80000"/>
                </a:schemeClr>
              </a:solidFill>
            </a:ln>
          </c:spPr>
          <c:marker>
            <c:symbol val="circle"/>
            <c:size val="7"/>
            <c:spPr>
              <a:solidFill>
                <a:schemeClr val="accent1">
                  <a:lumMod val="20000"/>
                  <a:lumOff val="80000"/>
                </a:schemeClr>
              </a:solidFill>
              <a:ln>
                <a:noFill/>
              </a:ln>
            </c:spPr>
          </c:marker>
          <c:cat>
            <c:strRef>
              <c:f>Sheet1!$B$1:$F$1</c:f>
              <c:strCache>
                <c:ptCount val="5"/>
                <c:pt idx="0">
                  <c:v>Never or hardly ever</c:v>
                </c:pt>
                <c:pt idx="1">
                  <c:v>Once or twice a month</c:v>
                </c:pt>
                <c:pt idx="2">
                  <c:v>Once or twice a week</c:v>
                </c:pt>
                <c:pt idx="3">
                  <c:v>Almost every day</c:v>
                </c:pt>
                <c:pt idx="4">
                  <c:v>Every day</c:v>
                </c:pt>
              </c:strCache>
            </c:strRef>
          </c:cat>
          <c:val>
            <c:numRef>
              <c:f>Sheet1!$B$5:$F$5</c:f>
              <c:numCache>
                <c:formatCode>0</c:formatCode>
                <c:ptCount val="5"/>
                <c:pt idx="0">
                  <c:v>500.08229999999998</c:v>
                </c:pt>
                <c:pt idx="1">
                  <c:v>495.35204999999996</c:v>
                </c:pt>
                <c:pt idx="2">
                  <c:v>479.1592</c:v>
                </c:pt>
                <c:pt idx="3">
                  <c:v>459.87019999999995</c:v>
                </c:pt>
                <c:pt idx="4">
                  <c:v>439.32649999999995</c:v>
                </c:pt>
              </c:numCache>
            </c:numRef>
          </c:val>
          <c:smooth val="0"/>
          <c:extLst>
            <c:ext xmlns:c16="http://schemas.microsoft.com/office/drawing/2014/chart" uri="{C3380CC4-5D6E-409C-BE32-E72D297353CC}">
              <c16:uniqueId val="{00000003-0EDB-4DA5-8C25-436AA280D24E}"/>
            </c:ext>
          </c:extLst>
        </c:ser>
        <c:dLbls>
          <c:showLegendKey val="0"/>
          <c:showVal val="0"/>
          <c:showCatName val="0"/>
          <c:showSerName val="0"/>
          <c:showPercent val="0"/>
          <c:showBubbleSize val="0"/>
        </c:dLbls>
        <c:marker val="1"/>
        <c:smooth val="0"/>
        <c:axId val="396680176"/>
        <c:axId val="396677824"/>
      </c:lineChart>
      <c:catAx>
        <c:axId val="396680176"/>
        <c:scaling>
          <c:orientation val="minMax"/>
        </c:scaling>
        <c:delete val="0"/>
        <c:axPos val="b"/>
        <c:numFmt formatCode="General" sourceLinked="0"/>
        <c:majorTickMark val="none"/>
        <c:minorTickMark val="none"/>
        <c:tickLblPos val="nextTo"/>
        <c:crossAx val="396677824"/>
        <c:crosses val="autoZero"/>
        <c:auto val="1"/>
        <c:lblAlgn val="ctr"/>
        <c:lblOffset val="100"/>
        <c:noMultiLvlLbl val="0"/>
      </c:catAx>
      <c:valAx>
        <c:axId val="396677824"/>
        <c:scaling>
          <c:orientation val="minMax"/>
          <c:max val="520"/>
          <c:min val="420"/>
        </c:scaling>
        <c:delete val="0"/>
        <c:axPos val="l"/>
        <c:majorGridlines/>
        <c:numFmt formatCode="0" sourceLinked="1"/>
        <c:majorTickMark val="none"/>
        <c:minorTickMark val="none"/>
        <c:tickLblPos val="nextTo"/>
        <c:crossAx val="396680176"/>
        <c:crosses val="autoZero"/>
        <c:crossBetween val="between"/>
      </c:valAx>
      <c:spPr>
        <a:ln>
          <a:solidFill>
            <a:schemeClr val="bg1">
              <a:lumMod val="50000"/>
            </a:schemeClr>
          </a:solidFill>
        </a:ln>
      </c:spPr>
    </c:plotArea>
    <c:legend>
      <c:legendPos val="r"/>
      <c:layout>
        <c:manualLayout>
          <c:xMode val="edge"/>
          <c:yMode val="edge"/>
          <c:x val="0.68882227245434957"/>
          <c:y val="1.6442910708940894E-2"/>
          <c:w val="0.28314290255359731"/>
          <c:h val="0.92034696412284445"/>
        </c:manualLayout>
      </c:layout>
      <c:overlay val="0"/>
    </c:legend>
    <c:plotVisOnly val="1"/>
    <c:dispBlanksAs val="gap"/>
    <c:showDLblsOverMax val="0"/>
  </c:chart>
  <c:txPr>
    <a:bodyPr/>
    <a:lstStyle/>
    <a:p>
      <a:pPr>
        <a:defRPr sz="1400">
          <a:solidFill>
            <a:schemeClr val="bg2">
              <a:lumMod val="10000"/>
            </a:schemeClr>
          </a:solidFill>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hu-HU"/>
              <a:t>Performance in digital reading</a:t>
            </a:r>
            <a:endParaRPr lang="en-GB"/>
          </a:p>
        </c:rich>
      </c:tx>
      <c:layout>
        <c:manualLayout>
          <c:xMode val="edge"/>
          <c:yMode val="edge"/>
          <c:x val="0.25597725928733933"/>
          <c:y val="1.6836330851736844E-2"/>
        </c:manualLayout>
      </c:layout>
      <c:overlay val="0"/>
    </c:title>
    <c:autoTitleDeleted val="0"/>
    <c:plotArea>
      <c:layout>
        <c:manualLayout>
          <c:layoutTarget val="inner"/>
          <c:xMode val="edge"/>
          <c:yMode val="edge"/>
          <c:x val="9.6784442692872244E-2"/>
          <c:y val="7.6993998163563129E-2"/>
          <c:w val="0.57812239007717348"/>
          <c:h val="0.6541035453001629"/>
        </c:manualLayout>
      </c:layout>
      <c:lineChart>
        <c:grouping val="standard"/>
        <c:varyColors val="0"/>
        <c:ser>
          <c:idx val="2"/>
          <c:order val="0"/>
          <c:tx>
            <c:strRef>
              <c:f>Sheet1!$A$4</c:f>
              <c:strCache>
                <c:ptCount val="1"/>
                <c:pt idx="0">
                  <c:v>Do homework on the computer</c:v>
                </c:pt>
              </c:strCache>
            </c:strRef>
          </c:tx>
          <c:spPr>
            <a:ln>
              <a:solidFill>
                <a:schemeClr val="accent1">
                  <a:lumMod val="50000"/>
                </a:schemeClr>
              </a:solidFill>
            </a:ln>
          </c:spPr>
          <c:marker>
            <c:spPr>
              <a:solidFill>
                <a:schemeClr val="accent1">
                  <a:lumMod val="50000"/>
                </a:schemeClr>
              </a:solidFill>
              <a:ln>
                <a:noFill/>
              </a:ln>
            </c:spPr>
          </c:marker>
          <c:cat>
            <c:strRef>
              <c:f>Sheet1!$B$1:$F$1</c:f>
              <c:strCache>
                <c:ptCount val="5"/>
                <c:pt idx="0">
                  <c:v>Never or hardly ever</c:v>
                </c:pt>
                <c:pt idx="1">
                  <c:v>Once or twice a month</c:v>
                </c:pt>
                <c:pt idx="2">
                  <c:v>Once or twice a week</c:v>
                </c:pt>
                <c:pt idx="3">
                  <c:v>Almost every day</c:v>
                </c:pt>
                <c:pt idx="4">
                  <c:v>Every day</c:v>
                </c:pt>
              </c:strCache>
            </c:strRef>
          </c:cat>
          <c:val>
            <c:numRef>
              <c:f>Sheet1!$B$4:$F$4</c:f>
              <c:numCache>
                <c:formatCode>0</c:formatCode>
                <c:ptCount val="5"/>
                <c:pt idx="0">
                  <c:v>484.32213039112031</c:v>
                </c:pt>
                <c:pt idx="1">
                  <c:v>498.52589089777962</c:v>
                </c:pt>
                <c:pt idx="2">
                  <c:v>499.26062737041747</c:v>
                </c:pt>
                <c:pt idx="3">
                  <c:v>491.87787458039048</c:v>
                </c:pt>
                <c:pt idx="4">
                  <c:v>473.19572726173726</c:v>
                </c:pt>
              </c:numCache>
            </c:numRef>
          </c:val>
          <c:smooth val="0"/>
          <c:extLst>
            <c:ext xmlns:c16="http://schemas.microsoft.com/office/drawing/2014/chart" uri="{C3380CC4-5D6E-409C-BE32-E72D297353CC}">
              <c16:uniqueId val="{00000000-48C3-452B-A70C-3830B2477D0E}"/>
            </c:ext>
          </c:extLst>
        </c:ser>
        <c:ser>
          <c:idx val="1"/>
          <c:order val="1"/>
          <c:tx>
            <c:strRef>
              <c:f>Sheet1!$A$3</c:f>
              <c:strCache>
                <c:ptCount val="1"/>
                <c:pt idx="0">
                  <c:v>Use e-mail to communicate with other students about schoolwork</c:v>
                </c:pt>
              </c:strCache>
            </c:strRef>
          </c:tx>
          <c:spPr>
            <a:ln>
              <a:solidFill>
                <a:schemeClr val="accent1"/>
              </a:solidFill>
            </a:ln>
          </c:spPr>
          <c:marker>
            <c:spPr>
              <a:solidFill>
                <a:schemeClr val="accent1"/>
              </a:solidFill>
              <a:ln>
                <a:noFill/>
              </a:ln>
            </c:spPr>
          </c:marker>
          <c:cat>
            <c:strRef>
              <c:f>Sheet1!$B$1:$F$1</c:f>
              <c:strCache>
                <c:ptCount val="5"/>
                <c:pt idx="0">
                  <c:v>Never or hardly ever</c:v>
                </c:pt>
                <c:pt idx="1">
                  <c:v>Once or twice a month</c:v>
                </c:pt>
                <c:pt idx="2">
                  <c:v>Once or twice a week</c:v>
                </c:pt>
                <c:pt idx="3">
                  <c:v>Almost every day</c:v>
                </c:pt>
                <c:pt idx="4">
                  <c:v>Every day</c:v>
                </c:pt>
              </c:strCache>
            </c:strRef>
          </c:cat>
          <c:val>
            <c:numRef>
              <c:f>Sheet1!$B$3:$F$3</c:f>
              <c:numCache>
                <c:formatCode>0</c:formatCode>
                <c:ptCount val="5"/>
                <c:pt idx="0">
                  <c:v>496.57601782990128</c:v>
                </c:pt>
                <c:pt idx="1">
                  <c:v>496.8779376011862</c:v>
                </c:pt>
                <c:pt idx="2">
                  <c:v>495.04862594569153</c:v>
                </c:pt>
                <c:pt idx="3">
                  <c:v>488.47693690685043</c:v>
                </c:pt>
                <c:pt idx="4">
                  <c:v>464.69999268765514</c:v>
                </c:pt>
              </c:numCache>
            </c:numRef>
          </c:val>
          <c:smooth val="0"/>
          <c:extLst>
            <c:ext xmlns:c16="http://schemas.microsoft.com/office/drawing/2014/chart" uri="{C3380CC4-5D6E-409C-BE32-E72D297353CC}">
              <c16:uniqueId val="{00000001-48C3-452B-A70C-3830B2477D0E}"/>
            </c:ext>
          </c:extLst>
        </c:ser>
        <c:ser>
          <c:idx val="0"/>
          <c:order val="2"/>
          <c:tx>
            <c:strRef>
              <c:f>Sheet1!$A$2</c:f>
              <c:strCache>
                <c:ptCount val="1"/>
                <c:pt idx="0">
                  <c:v>Browse the Internet for schoolwork</c:v>
                </c:pt>
              </c:strCache>
            </c:strRef>
          </c:tx>
          <c:spPr>
            <a:ln>
              <a:solidFill>
                <a:schemeClr val="accent1">
                  <a:lumMod val="40000"/>
                  <a:lumOff val="60000"/>
                </a:schemeClr>
              </a:solidFill>
            </a:ln>
          </c:spPr>
          <c:marker>
            <c:spPr>
              <a:solidFill>
                <a:schemeClr val="accent1">
                  <a:lumMod val="40000"/>
                  <a:lumOff val="60000"/>
                </a:schemeClr>
              </a:solidFill>
              <a:ln>
                <a:noFill/>
              </a:ln>
            </c:spPr>
          </c:marker>
          <c:cat>
            <c:strRef>
              <c:f>Sheet1!$B$1:$F$1</c:f>
              <c:strCache>
                <c:ptCount val="5"/>
                <c:pt idx="0">
                  <c:v>Never or hardly ever</c:v>
                </c:pt>
                <c:pt idx="1">
                  <c:v>Once or twice a month</c:v>
                </c:pt>
                <c:pt idx="2">
                  <c:v>Once or twice a week</c:v>
                </c:pt>
                <c:pt idx="3">
                  <c:v>Almost every day</c:v>
                </c:pt>
                <c:pt idx="4">
                  <c:v>Every day</c:v>
                </c:pt>
              </c:strCache>
            </c:strRef>
          </c:cat>
          <c:val>
            <c:numRef>
              <c:f>Sheet1!$B$2:$F$2</c:f>
              <c:numCache>
                <c:formatCode>0</c:formatCode>
                <c:ptCount val="5"/>
                <c:pt idx="0">
                  <c:v>463.23177742080242</c:v>
                </c:pt>
                <c:pt idx="1">
                  <c:v>498.26460308231259</c:v>
                </c:pt>
                <c:pt idx="2">
                  <c:v>504.50188093860606</c:v>
                </c:pt>
                <c:pt idx="3">
                  <c:v>498.99275062466495</c:v>
                </c:pt>
                <c:pt idx="4">
                  <c:v>468.10431936962351</c:v>
                </c:pt>
              </c:numCache>
            </c:numRef>
          </c:val>
          <c:smooth val="0"/>
          <c:extLst>
            <c:ext xmlns:c16="http://schemas.microsoft.com/office/drawing/2014/chart" uri="{C3380CC4-5D6E-409C-BE32-E72D297353CC}">
              <c16:uniqueId val="{00000002-48C3-452B-A70C-3830B2477D0E}"/>
            </c:ext>
          </c:extLst>
        </c:ser>
        <c:ser>
          <c:idx val="3"/>
          <c:order val="3"/>
          <c:tx>
            <c:strRef>
              <c:f>Sheet1!$A$5</c:f>
              <c:strCache>
                <c:ptCount val="1"/>
                <c:pt idx="0">
                  <c:v>Share school-related materials with other students</c:v>
                </c:pt>
              </c:strCache>
            </c:strRef>
          </c:tx>
          <c:spPr>
            <a:ln>
              <a:solidFill>
                <a:schemeClr val="accent1">
                  <a:lumMod val="20000"/>
                  <a:lumOff val="80000"/>
                </a:schemeClr>
              </a:solidFill>
            </a:ln>
          </c:spPr>
          <c:marker>
            <c:symbol val="circle"/>
            <c:size val="7"/>
            <c:spPr>
              <a:solidFill>
                <a:schemeClr val="accent1">
                  <a:lumMod val="20000"/>
                  <a:lumOff val="80000"/>
                </a:schemeClr>
              </a:solidFill>
              <a:ln>
                <a:noFill/>
              </a:ln>
            </c:spPr>
          </c:marker>
          <c:cat>
            <c:strRef>
              <c:f>Sheet1!$B$1:$F$1</c:f>
              <c:strCache>
                <c:ptCount val="5"/>
                <c:pt idx="0">
                  <c:v>Never or hardly ever</c:v>
                </c:pt>
                <c:pt idx="1">
                  <c:v>Once or twice a month</c:v>
                </c:pt>
                <c:pt idx="2">
                  <c:v>Once or twice a week</c:v>
                </c:pt>
                <c:pt idx="3">
                  <c:v>Almost every day</c:v>
                </c:pt>
                <c:pt idx="4">
                  <c:v>Every day</c:v>
                </c:pt>
              </c:strCache>
            </c:strRef>
          </c:cat>
          <c:val>
            <c:numRef>
              <c:f>Sheet1!$B$5:$F$5</c:f>
              <c:numCache>
                <c:formatCode>0</c:formatCode>
                <c:ptCount val="5"/>
                <c:pt idx="0">
                  <c:v>496.90989624783299</c:v>
                </c:pt>
                <c:pt idx="1">
                  <c:v>499.23864096452968</c:v>
                </c:pt>
                <c:pt idx="2">
                  <c:v>493.86624692422754</c:v>
                </c:pt>
                <c:pt idx="3">
                  <c:v>484.93278198067992</c:v>
                </c:pt>
                <c:pt idx="4">
                  <c:v>461.06731061173986</c:v>
                </c:pt>
              </c:numCache>
            </c:numRef>
          </c:val>
          <c:smooth val="0"/>
          <c:extLst>
            <c:ext xmlns:c16="http://schemas.microsoft.com/office/drawing/2014/chart" uri="{C3380CC4-5D6E-409C-BE32-E72D297353CC}">
              <c16:uniqueId val="{00000003-48C3-452B-A70C-3830B2477D0E}"/>
            </c:ext>
          </c:extLst>
        </c:ser>
        <c:dLbls>
          <c:showLegendKey val="0"/>
          <c:showVal val="0"/>
          <c:showCatName val="0"/>
          <c:showSerName val="0"/>
          <c:showPercent val="0"/>
          <c:showBubbleSize val="0"/>
        </c:dLbls>
        <c:marker val="1"/>
        <c:smooth val="0"/>
        <c:axId val="398448112"/>
        <c:axId val="398446936"/>
      </c:lineChart>
      <c:catAx>
        <c:axId val="398448112"/>
        <c:scaling>
          <c:orientation val="minMax"/>
        </c:scaling>
        <c:delete val="0"/>
        <c:axPos val="b"/>
        <c:numFmt formatCode="General" sourceLinked="0"/>
        <c:majorTickMark val="none"/>
        <c:minorTickMark val="none"/>
        <c:tickLblPos val="nextTo"/>
        <c:crossAx val="398446936"/>
        <c:crosses val="autoZero"/>
        <c:auto val="1"/>
        <c:lblAlgn val="ctr"/>
        <c:lblOffset val="100"/>
        <c:noMultiLvlLbl val="0"/>
      </c:catAx>
      <c:valAx>
        <c:axId val="398446936"/>
        <c:scaling>
          <c:orientation val="minMax"/>
          <c:max val="520"/>
          <c:min val="420"/>
        </c:scaling>
        <c:delete val="0"/>
        <c:axPos val="l"/>
        <c:majorGridlines/>
        <c:numFmt formatCode="0" sourceLinked="1"/>
        <c:majorTickMark val="none"/>
        <c:minorTickMark val="none"/>
        <c:tickLblPos val="nextTo"/>
        <c:crossAx val="398448112"/>
        <c:crosses val="autoZero"/>
        <c:crossBetween val="between"/>
      </c:valAx>
      <c:spPr>
        <a:ln>
          <a:solidFill>
            <a:schemeClr val="bg1">
              <a:lumMod val="50000"/>
            </a:schemeClr>
          </a:solidFill>
        </a:ln>
      </c:spPr>
    </c:plotArea>
    <c:legend>
      <c:legendPos val="r"/>
      <c:layout>
        <c:manualLayout>
          <c:xMode val="edge"/>
          <c:yMode val="edge"/>
          <c:x val="0.68443634991439306"/>
          <c:y val="3.4154182859403595E-2"/>
          <c:w val="0.31117768510187088"/>
          <c:h val="0.96158057037979239"/>
        </c:manualLayout>
      </c:layout>
      <c:overlay val="0"/>
    </c:legend>
    <c:plotVisOnly val="1"/>
    <c:dispBlanksAs val="gap"/>
    <c:showDLblsOverMax val="0"/>
  </c:chart>
  <c:txPr>
    <a:bodyPr/>
    <a:lstStyle/>
    <a:p>
      <a:pPr>
        <a:defRPr sz="1400">
          <a:solidFill>
            <a:schemeClr val="bg2">
              <a:lumMod val="10000"/>
            </a:schemeClr>
          </a:solidFill>
        </a:defRPr>
      </a:pPr>
      <a:endParaRPr lang="en-US"/>
    </a:p>
  </c:txPr>
  <c:externalData r:id="rId1">
    <c:autoUpdate val="0"/>
  </c:externalData>
  <c:userShapes r:id="rId2"/>
</c:chartSpace>
</file>

<file path=ppt/comments/comment1.xml><?xml version="1.0" encoding="utf-8"?>
<p:cmLst xmlns:a="http://schemas.openxmlformats.org/drawingml/2006/main" xmlns:r="http://schemas.openxmlformats.org/officeDocument/2006/relationships" xmlns:p="http://schemas.openxmlformats.org/presentationml/2006/main">
  <p:cm authorId="1" dt="2018-11-19T12:39:42.723" idx="2">
    <p:pos x="5568" y="900"/>
    <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7B2EC8-1FB6-4EF6-879A-BA22A85B214A}" type="doc">
      <dgm:prSet loTypeId="urn:microsoft.com/office/officeart/2005/8/layout/venn1" loCatId="relationship" qsTypeId="urn:microsoft.com/office/officeart/2005/8/quickstyle/simple1" qsCatId="simple" csTypeId="urn:microsoft.com/office/officeart/2005/8/colors/accent1_2" csCatId="accent1" phldr="1"/>
      <dgm:spPr/>
    </dgm:pt>
    <dgm:pt modelId="{CFAC8B22-FAE6-4DBA-935D-FEC5E462E8C2}">
      <dgm:prSet phldrT="[Text]" custT="1"/>
      <dgm:spPr>
        <a:solidFill>
          <a:schemeClr val="accent3">
            <a:lumMod val="60000"/>
            <a:lumOff val="40000"/>
            <a:alpha val="50000"/>
          </a:schemeClr>
        </a:solidFill>
      </dgm:spPr>
      <dgm:t>
        <a:bodyPr/>
        <a:lstStyle/>
        <a:p>
          <a:pPr algn="ctr"/>
          <a:r>
            <a:rPr lang="en-GB" sz="1400" dirty="0" smtClean="0">
              <a:solidFill>
                <a:schemeClr val="bg2">
                  <a:lumMod val="10000"/>
                </a:schemeClr>
              </a:solidFill>
              <a:latin typeface="Georgia" panose="02040502050405020303" pitchFamily="18" charset="0"/>
            </a:rPr>
            <a:t>Student cognitive performance</a:t>
          </a:r>
          <a:endParaRPr lang="en-GB" sz="1400" dirty="0">
            <a:solidFill>
              <a:schemeClr val="bg2">
                <a:lumMod val="10000"/>
              </a:schemeClr>
            </a:solidFill>
            <a:latin typeface="Georgia" panose="02040502050405020303" pitchFamily="18" charset="0"/>
          </a:endParaRPr>
        </a:p>
      </dgm:t>
    </dgm:pt>
    <dgm:pt modelId="{539B5D34-C45D-4871-8982-A211B29B2425}" type="parTrans" cxnId="{DDE892F0-7F5D-434F-B489-BFCFCA64C187}">
      <dgm:prSet/>
      <dgm:spPr/>
      <dgm:t>
        <a:bodyPr/>
        <a:lstStyle/>
        <a:p>
          <a:pPr algn="ctr"/>
          <a:endParaRPr lang="en-GB" sz="1400">
            <a:latin typeface="Georgia" panose="02040502050405020303" pitchFamily="18" charset="0"/>
          </a:endParaRPr>
        </a:p>
      </dgm:t>
    </dgm:pt>
    <dgm:pt modelId="{3AC19343-A29E-4AEB-8FEF-2F1713299B0E}" type="sibTrans" cxnId="{DDE892F0-7F5D-434F-B489-BFCFCA64C187}">
      <dgm:prSet/>
      <dgm:spPr/>
      <dgm:t>
        <a:bodyPr/>
        <a:lstStyle/>
        <a:p>
          <a:pPr algn="ctr"/>
          <a:endParaRPr lang="en-GB" sz="1400">
            <a:latin typeface="Georgia" panose="02040502050405020303" pitchFamily="18" charset="0"/>
          </a:endParaRPr>
        </a:p>
      </dgm:t>
    </dgm:pt>
    <dgm:pt modelId="{B341F38B-186D-4EF1-98AF-677880F9D7F8}">
      <dgm:prSet phldrT="[Text]" custT="1"/>
      <dgm:spPr>
        <a:solidFill>
          <a:srgbClr val="92D050">
            <a:alpha val="60000"/>
          </a:srgbClr>
        </a:solidFill>
      </dgm:spPr>
      <dgm:t>
        <a:bodyPr/>
        <a:lstStyle/>
        <a:p>
          <a:pPr algn="ctr"/>
          <a:r>
            <a:rPr lang="en-GB" sz="1400" dirty="0" smtClean="0">
              <a:solidFill>
                <a:schemeClr val="bg2">
                  <a:lumMod val="10000"/>
                </a:schemeClr>
              </a:solidFill>
              <a:latin typeface="Georgia" panose="02040502050405020303" pitchFamily="18" charset="0"/>
            </a:rPr>
            <a:t>Student well-being</a:t>
          </a:r>
          <a:endParaRPr lang="en-GB" sz="1400" dirty="0">
            <a:solidFill>
              <a:schemeClr val="bg2">
                <a:lumMod val="10000"/>
              </a:schemeClr>
            </a:solidFill>
            <a:latin typeface="Georgia" panose="02040502050405020303" pitchFamily="18" charset="0"/>
          </a:endParaRPr>
        </a:p>
      </dgm:t>
    </dgm:pt>
    <dgm:pt modelId="{EC3CD187-95E1-491E-AE5F-FDFB97134995}" type="parTrans" cxnId="{F491E372-A77C-41C5-968B-3CA3EEC61B02}">
      <dgm:prSet/>
      <dgm:spPr/>
      <dgm:t>
        <a:bodyPr/>
        <a:lstStyle/>
        <a:p>
          <a:pPr algn="ctr"/>
          <a:endParaRPr lang="en-GB" sz="1400">
            <a:latin typeface="Georgia" panose="02040502050405020303" pitchFamily="18" charset="0"/>
          </a:endParaRPr>
        </a:p>
      </dgm:t>
    </dgm:pt>
    <dgm:pt modelId="{32F2B999-2A8F-4763-BDB2-8DF3D4CCBC1C}" type="sibTrans" cxnId="{F491E372-A77C-41C5-968B-3CA3EEC61B02}">
      <dgm:prSet/>
      <dgm:spPr/>
      <dgm:t>
        <a:bodyPr/>
        <a:lstStyle/>
        <a:p>
          <a:pPr algn="ctr"/>
          <a:endParaRPr lang="en-GB" sz="1400">
            <a:latin typeface="Georgia" panose="02040502050405020303" pitchFamily="18" charset="0"/>
          </a:endParaRPr>
        </a:p>
      </dgm:t>
    </dgm:pt>
    <dgm:pt modelId="{FFAA62AE-BEF1-4CC1-9DAB-E556D4BD0043}">
      <dgm:prSet phldrT="[Text]" custT="1"/>
      <dgm:spPr>
        <a:solidFill>
          <a:srgbClr val="00B050">
            <a:alpha val="40000"/>
          </a:srgbClr>
        </a:solidFill>
      </dgm:spPr>
      <dgm:t>
        <a:bodyPr/>
        <a:lstStyle/>
        <a:p>
          <a:pPr algn="ctr"/>
          <a:r>
            <a:rPr lang="en-GB" sz="1400" dirty="0" smtClean="0">
              <a:solidFill>
                <a:schemeClr val="bg2">
                  <a:lumMod val="10000"/>
                </a:schemeClr>
              </a:solidFill>
              <a:latin typeface="Georgia" panose="02040502050405020303" pitchFamily="18" charset="0"/>
            </a:rPr>
            <a:t>Student digital skills</a:t>
          </a:r>
          <a:endParaRPr lang="en-GB" sz="1400" dirty="0">
            <a:solidFill>
              <a:schemeClr val="bg2">
                <a:lumMod val="10000"/>
              </a:schemeClr>
            </a:solidFill>
            <a:latin typeface="Georgia" panose="02040502050405020303" pitchFamily="18" charset="0"/>
          </a:endParaRPr>
        </a:p>
      </dgm:t>
    </dgm:pt>
    <dgm:pt modelId="{52EF2285-7100-4965-B632-8871A3751A6F}" type="parTrans" cxnId="{08CEF21A-FF6B-45A4-B0A8-10E8C50B70CD}">
      <dgm:prSet/>
      <dgm:spPr/>
      <dgm:t>
        <a:bodyPr/>
        <a:lstStyle/>
        <a:p>
          <a:pPr algn="ctr"/>
          <a:endParaRPr lang="en-GB" sz="1400">
            <a:latin typeface="Georgia" panose="02040502050405020303" pitchFamily="18" charset="0"/>
          </a:endParaRPr>
        </a:p>
      </dgm:t>
    </dgm:pt>
    <dgm:pt modelId="{257A4B2E-E14F-4C62-8470-C83A8C1A9F59}" type="sibTrans" cxnId="{08CEF21A-FF6B-45A4-B0A8-10E8C50B70CD}">
      <dgm:prSet/>
      <dgm:spPr/>
      <dgm:t>
        <a:bodyPr/>
        <a:lstStyle/>
        <a:p>
          <a:pPr algn="ctr"/>
          <a:endParaRPr lang="en-GB" sz="1400">
            <a:latin typeface="Georgia" panose="02040502050405020303" pitchFamily="18" charset="0"/>
          </a:endParaRPr>
        </a:p>
      </dgm:t>
    </dgm:pt>
    <dgm:pt modelId="{6144B96E-6E1F-44C8-B4EB-DE0906235C26}" type="pres">
      <dgm:prSet presAssocID="{DC7B2EC8-1FB6-4EF6-879A-BA22A85B214A}" presName="compositeShape" presStyleCnt="0">
        <dgm:presLayoutVars>
          <dgm:chMax val="7"/>
          <dgm:dir/>
          <dgm:resizeHandles val="exact"/>
        </dgm:presLayoutVars>
      </dgm:prSet>
      <dgm:spPr/>
    </dgm:pt>
    <dgm:pt modelId="{E4D2042B-84D4-4AD7-94EE-8F6CCE383591}" type="pres">
      <dgm:prSet presAssocID="{CFAC8B22-FAE6-4DBA-935D-FEC5E462E8C2}" presName="circ1" presStyleLbl="vennNode1" presStyleIdx="0" presStyleCnt="3"/>
      <dgm:spPr/>
      <dgm:t>
        <a:bodyPr/>
        <a:lstStyle/>
        <a:p>
          <a:endParaRPr lang="en-GB"/>
        </a:p>
      </dgm:t>
    </dgm:pt>
    <dgm:pt modelId="{3AB23D60-F0A8-462F-858E-DA0F3DDE5FD6}" type="pres">
      <dgm:prSet presAssocID="{CFAC8B22-FAE6-4DBA-935D-FEC5E462E8C2}" presName="circ1Tx" presStyleLbl="revTx" presStyleIdx="0" presStyleCnt="0">
        <dgm:presLayoutVars>
          <dgm:chMax val="0"/>
          <dgm:chPref val="0"/>
          <dgm:bulletEnabled val="1"/>
        </dgm:presLayoutVars>
      </dgm:prSet>
      <dgm:spPr/>
      <dgm:t>
        <a:bodyPr/>
        <a:lstStyle/>
        <a:p>
          <a:endParaRPr lang="en-GB"/>
        </a:p>
      </dgm:t>
    </dgm:pt>
    <dgm:pt modelId="{B6BBE36A-7368-450C-8E2A-31ED6C3C8AF6}" type="pres">
      <dgm:prSet presAssocID="{B341F38B-186D-4EF1-98AF-677880F9D7F8}" presName="circ2" presStyleLbl="vennNode1" presStyleIdx="1" presStyleCnt="3"/>
      <dgm:spPr/>
      <dgm:t>
        <a:bodyPr/>
        <a:lstStyle/>
        <a:p>
          <a:endParaRPr lang="en-GB"/>
        </a:p>
      </dgm:t>
    </dgm:pt>
    <dgm:pt modelId="{AF2A0183-9E0C-4BB9-A2B9-A26E03E0C999}" type="pres">
      <dgm:prSet presAssocID="{B341F38B-186D-4EF1-98AF-677880F9D7F8}" presName="circ2Tx" presStyleLbl="revTx" presStyleIdx="0" presStyleCnt="0">
        <dgm:presLayoutVars>
          <dgm:chMax val="0"/>
          <dgm:chPref val="0"/>
          <dgm:bulletEnabled val="1"/>
        </dgm:presLayoutVars>
      </dgm:prSet>
      <dgm:spPr/>
      <dgm:t>
        <a:bodyPr/>
        <a:lstStyle/>
        <a:p>
          <a:endParaRPr lang="en-GB"/>
        </a:p>
      </dgm:t>
    </dgm:pt>
    <dgm:pt modelId="{D2E88BFE-DC0B-4628-906D-2A287EAD2A2F}" type="pres">
      <dgm:prSet presAssocID="{FFAA62AE-BEF1-4CC1-9DAB-E556D4BD0043}" presName="circ3" presStyleLbl="vennNode1" presStyleIdx="2" presStyleCnt="3"/>
      <dgm:spPr/>
      <dgm:t>
        <a:bodyPr/>
        <a:lstStyle/>
        <a:p>
          <a:endParaRPr lang="en-GB"/>
        </a:p>
      </dgm:t>
    </dgm:pt>
    <dgm:pt modelId="{840B46D9-2E90-449B-B043-82695A4AE80A}" type="pres">
      <dgm:prSet presAssocID="{FFAA62AE-BEF1-4CC1-9DAB-E556D4BD0043}" presName="circ3Tx" presStyleLbl="revTx" presStyleIdx="0" presStyleCnt="0">
        <dgm:presLayoutVars>
          <dgm:chMax val="0"/>
          <dgm:chPref val="0"/>
          <dgm:bulletEnabled val="1"/>
        </dgm:presLayoutVars>
      </dgm:prSet>
      <dgm:spPr/>
      <dgm:t>
        <a:bodyPr/>
        <a:lstStyle/>
        <a:p>
          <a:endParaRPr lang="en-GB"/>
        </a:p>
      </dgm:t>
    </dgm:pt>
  </dgm:ptLst>
  <dgm:cxnLst>
    <dgm:cxn modelId="{08CEF21A-FF6B-45A4-B0A8-10E8C50B70CD}" srcId="{DC7B2EC8-1FB6-4EF6-879A-BA22A85B214A}" destId="{FFAA62AE-BEF1-4CC1-9DAB-E556D4BD0043}" srcOrd="2" destOrd="0" parTransId="{52EF2285-7100-4965-B632-8871A3751A6F}" sibTransId="{257A4B2E-E14F-4C62-8470-C83A8C1A9F59}"/>
    <dgm:cxn modelId="{F491E372-A77C-41C5-968B-3CA3EEC61B02}" srcId="{DC7B2EC8-1FB6-4EF6-879A-BA22A85B214A}" destId="{B341F38B-186D-4EF1-98AF-677880F9D7F8}" srcOrd="1" destOrd="0" parTransId="{EC3CD187-95E1-491E-AE5F-FDFB97134995}" sibTransId="{32F2B999-2A8F-4763-BDB2-8DF3D4CCBC1C}"/>
    <dgm:cxn modelId="{6BF263E2-25E5-4439-8524-02DCAEF55BBD}" type="presOf" srcId="{FFAA62AE-BEF1-4CC1-9DAB-E556D4BD0043}" destId="{D2E88BFE-DC0B-4628-906D-2A287EAD2A2F}" srcOrd="0" destOrd="0" presId="urn:microsoft.com/office/officeart/2005/8/layout/venn1"/>
    <dgm:cxn modelId="{DDE892F0-7F5D-434F-B489-BFCFCA64C187}" srcId="{DC7B2EC8-1FB6-4EF6-879A-BA22A85B214A}" destId="{CFAC8B22-FAE6-4DBA-935D-FEC5E462E8C2}" srcOrd="0" destOrd="0" parTransId="{539B5D34-C45D-4871-8982-A211B29B2425}" sibTransId="{3AC19343-A29E-4AEB-8FEF-2F1713299B0E}"/>
    <dgm:cxn modelId="{AE304817-6829-49C1-AD51-9124D3FF0414}" type="presOf" srcId="{DC7B2EC8-1FB6-4EF6-879A-BA22A85B214A}" destId="{6144B96E-6E1F-44C8-B4EB-DE0906235C26}" srcOrd="0" destOrd="0" presId="urn:microsoft.com/office/officeart/2005/8/layout/venn1"/>
    <dgm:cxn modelId="{6042AC01-A8D2-4658-B1B1-DF12DB5A071F}" type="presOf" srcId="{CFAC8B22-FAE6-4DBA-935D-FEC5E462E8C2}" destId="{E4D2042B-84D4-4AD7-94EE-8F6CCE383591}" srcOrd="0" destOrd="0" presId="urn:microsoft.com/office/officeart/2005/8/layout/venn1"/>
    <dgm:cxn modelId="{B94F7430-CC6C-4B64-8B6D-41EA211F9075}" type="presOf" srcId="{B341F38B-186D-4EF1-98AF-677880F9D7F8}" destId="{AF2A0183-9E0C-4BB9-A2B9-A26E03E0C999}" srcOrd="1" destOrd="0" presId="urn:microsoft.com/office/officeart/2005/8/layout/venn1"/>
    <dgm:cxn modelId="{C600C141-65D3-4C18-82D4-5FAEDEB26427}" type="presOf" srcId="{FFAA62AE-BEF1-4CC1-9DAB-E556D4BD0043}" destId="{840B46D9-2E90-449B-B043-82695A4AE80A}" srcOrd="1" destOrd="0" presId="urn:microsoft.com/office/officeart/2005/8/layout/venn1"/>
    <dgm:cxn modelId="{B843F3AD-315D-42F4-9240-78F7C8A9EEDA}" type="presOf" srcId="{B341F38B-186D-4EF1-98AF-677880F9D7F8}" destId="{B6BBE36A-7368-450C-8E2A-31ED6C3C8AF6}" srcOrd="0" destOrd="0" presId="urn:microsoft.com/office/officeart/2005/8/layout/venn1"/>
    <dgm:cxn modelId="{14A23225-9571-41BB-95C9-A4FDD7A6EE88}" type="presOf" srcId="{CFAC8B22-FAE6-4DBA-935D-FEC5E462E8C2}" destId="{3AB23D60-F0A8-462F-858E-DA0F3DDE5FD6}" srcOrd="1" destOrd="0" presId="urn:microsoft.com/office/officeart/2005/8/layout/venn1"/>
    <dgm:cxn modelId="{12194E11-DE2E-4904-A800-8277E810ADD7}" type="presParOf" srcId="{6144B96E-6E1F-44C8-B4EB-DE0906235C26}" destId="{E4D2042B-84D4-4AD7-94EE-8F6CCE383591}" srcOrd="0" destOrd="0" presId="urn:microsoft.com/office/officeart/2005/8/layout/venn1"/>
    <dgm:cxn modelId="{2BFF0D51-31D3-482D-BC5E-B2346683E6F2}" type="presParOf" srcId="{6144B96E-6E1F-44C8-B4EB-DE0906235C26}" destId="{3AB23D60-F0A8-462F-858E-DA0F3DDE5FD6}" srcOrd="1" destOrd="0" presId="urn:microsoft.com/office/officeart/2005/8/layout/venn1"/>
    <dgm:cxn modelId="{3F47CCA4-7150-49C2-8BF0-6972615769F0}" type="presParOf" srcId="{6144B96E-6E1F-44C8-B4EB-DE0906235C26}" destId="{B6BBE36A-7368-450C-8E2A-31ED6C3C8AF6}" srcOrd="2" destOrd="0" presId="urn:microsoft.com/office/officeart/2005/8/layout/venn1"/>
    <dgm:cxn modelId="{C54C96E5-5E4F-4C78-96B8-C252BF78A863}" type="presParOf" srcId="{6144B96E-6E1F-44C8-B4EB-DE0906235C26}" destId="{AF2A0183-9E0C-4BB9-A2B9-A26E03E0C999}" srcOrd="3" destOrd="0" presId="urn:microsoft.com/office/officeart/2005/8/layout/venn1"/>
    <dgm:cxn modelId="{4607F5D7-0DFD-4A70-99AF-8BAC56D0ABE0}" type="presParOf" srcId="{6144B96E-6E1F-44C8-B4EB-DE0906235C26}" destId="{D2E88BFE-DC0B-4628-906D-2A287EAD2A2F}" srcOrd="4" destOrd="0" presId="urn:microsoft.com/office/officeart/2005/8/layout/venn1"/>
    <dgm:cxn modelId="{D597F804-1055-40E5-B112-F23B7B201147}" type="presParOf" srcId="{6144B96E-6E1F-44C8-B4EB-DE0906235C26}" destId="{840B46D9-2E90-449B-B043-82695A4AE80A}" srcOrd="5" destOrd="0" presId="urn:microsoft.com/office/officeart/2005/8/layout/venn1"/>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D2042B-84D4-4AD7-94EE-8F6CCE383591}">
      <dsp:nvSpPr>
        <dsp:cNvPr id="0" name=""/>
        <dsp:cNvSpPr/>
      </dsp:nvSpPr>
      <dsp:spPr>
        <a:xfrm>
          <a:off x="1372232" y="30571"/>
          <a:ext cx="1467415" cy="1467415"/>
        </a:xfrm>
        <a:prstGeom prst="ellipse">
          <a:avLst/>
        </a:prstGeom>
        <a:solidFill>
          <a:schemeClr val="accent3">
            <a:lumMod val="60000"/>
            <a:lumOff val="40000"/>
            <a:alpha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bg2">
                  <a:lumMod val="10000"/>
                </a:schemeClr>
              </a:solidFill>
              <a:latin typeface="Georgia" panose="02040502050405020303" pitchFamily="18" charset="0"/>
            </a:rPr>
            <a:t>Student cognitive performance</a:t>
          </a:r>
          <a:endParaRPr lang="en-GB" sz="1400" kern="1200" dirty="0">
            <a:solidFill>
              <a:schemeClr val="bg2">
                <a:lumMod val="10000"/>
              </a:schemeClr>
            </a:solidFill>
            <a:latin typeface="Georgia" panose="02040502050405020303" pitchFamily="18" charset="0"/>
          </a:endParaRPr>
        </a:p>
      </dsp:txBody>
      <dsp:txXfrm>
        <a:off x="1567888" y="287368"/>
        <a:ext cx="1076104" cy="660336"/>
      </dsp:txXfrm>
    </dsp:sp>
    <dsp:sp modelId="{B6BBE36A-7368-450C-8E2A-31ED6C3C8AF6}">
      <dsp:nvSpPr>
        <dsp:cNvPr id="0" name=""/>
        <dsp:cNvSpPr/>
      </dsp:nvSpPr>
      <dsp:spPr>
        <a:xfrm>
          <a:off x="1901725" y="947705"/>
          <a:ext cx="1467415" cy="1467415"/>
        </a:xfrm>
        <a:prstGeom prst="ellipse">
          <a:avLst/>
        </a:prstGeom>
        <a:solidFill>
          <a:srgbClr val="92D050">
            <a:alpha val="60000"/>
          </a:srgb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bg2">
                  <a:lumMod val="10000"/>
                </a:schemeClr>
              </a:solidFill>
              <a:latin typeface="Georgia" panose="02040502050405020303" pitchFamily="18" charset="0"/>
            </a:rPr>
            <a:t>Student well-being</a:t>
          </a:r>
          <a:endParaRPr lang="en-GB" sz="1400" kern="1200" dirty="0">
            <a:solidFill>
              <a:schemeClr val="bg2">
                <a:lumMod val="10000"/>
              </a:schemeClr>
            </a:solidFill>
            <a:latin typeface="Georgia" panose="02040502050405020303" pitchFamily="18" charset="0"/>
          </a:endParaRPr>
        </a:p>
      </dsp:txBody>
      <dsp:txXfrm>
        <a:off x="2350509" y="1326787"/>
        <a:ext cx="880449" cy="807078"/>
      </dsp:txXfrm>
    </dsp:sp>
    <dsp:sp modelId="{D2E88BFE-DC0B-4628-906D-2A287EAD2A2F}">
      <dsp:nvSpPr>
        <dsp:cNvPr id="0" name=""/>
        <dsp:cNvSpPr/>
      </dsp:nvSpPr>
      <dsp:spPr>
        <a:xfrm>
          <a:off x="842740" y="947705"/>
          <a:ext cx="1467415" cy="1467415"/>
        </a:xfrm>
        <a:prstGeom prst="ellipse">
          <a:avLst/>
        </a:prstGeom>
        <a:solidFill>
          <a:srgbClr val="00B050">
            <a:alpha val="40000"/>
          </a:srgb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bg2">
                  <a:lumMod val="10000"/>
                </a:schemeClr>
              </a:solidFill>
              <a:latin typeface="Georgia" panose="02040502050405020303" pitchFamily="18" charset="0"/>
            </a:rPr>
            <a:t>Student digital skills</a:t>
          </a:r>
          <a:endParaRPr lang="en-GB" sz="1400" kern="1200" dirty="0">
            <a:solidFill>
              <a:schemeClr val="bg2">
                <a:lumMod val="10000"/>
              </a:schemeClr>
            </a:solidFill>
            <a:latin typeface="Georgia" panose="02040502050405020303" pitchFamily="18" charset="0"/>
          </a:endParaRPr>
        </a:p>
      </dsp:txBody>
      <dsp:txXfrm>
        <a:off x="980922" y="1326787"/>
        <a:ext cx="880449" cy="80707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0.05175</cdr:x>
      <cdr:y>0.02732</cdr:y>
    </cdr:from>
    <cdr:to>
      <cdr:x>0.99629</cdr:x>
      <cdr:y>0.14836</cdr:y>
    </cdr:to>
    <cdr:grpSp>
      <cdr:nvGrpSpPr>
        <cdr:cNvPr id="38" name="xlamLegendGroup0"/>
        <cdr:cNvGrpSpPr/>
      </cdr:nvGrpSpPr>
      <cdr:grpSpPr>
        <a:xfrm xmlns:a="http://schemas.openxmlformats.org/drawingml/2006/main">
          <a:off x="469259" y="105557"/>
          <a:ext cx="8564900" cy="467667"/>
          <a:chOff x="0" y="-60075"/>
          <a:chExt cx="5487111" cy="462093"/>
        </a:xfrm>
      </cdr:grpSpPr>
      <cdr:sp macro="" textlink="">
        <cdr:nvSpPr>
          <cdr:cNvPr id="39" name="xlamLegend0"/>
          <cdr:cNvSpPr/>
        </cdr:nvSpPr>
        <cdr:spPr>
          <a:xfrm xmlns:a="http://schemas.openxmlformats.org/drawingml/2006/main">
            <a:off x="0" y="-11613"/>
            <a:ext cx="5487111" cy="401740"/>
          </a:xfrm>
          <a:prstGeom xmlns:a="http://schemas.openxmlformats.org/drawingml/2006/main" prst="rect">
            <a:avLst/>
          </a:prstGeom>
          <a:solidFill xmlns:a="http://schemas.openxmlformats.org/drawingml/2006/main">
            <a:srgbClr val="EAEAEA"/>
          </a:solidFill>
          <a:ln xmlns:a="http://schemas.openxmlformats.org/drawingml/2006/main" w="0" cap="flat" cmpd="sng" algn="ctr">
            <a:noFill/>
            <a:prstDash val="solid"/>
            <a:miter lim="800000"/>
          </a:ln>
          <a:effectLst xmlns:a="http://schemas.openxmlformats.org/drawingml/2006/main"/>
          <a:extLst xmlns:a="http://schemas.openxmlformats.org/drawingml/2006/main">
            <a:ext uri="{91240B29-F687-4F45-9708-019B960494DF}">
              <a14:hiddenLine xmlns:a14="http://schemas.microsoft.com/office/drawing/2010/main" w="0" cap="flat" cmpd="sng" algn="ctr">
                <a:solidFill>
                  <a:schemeClr val="accent1">
                    <a:shade val="50000"/>
                  </a:schemeClr>
                </a:solidFill>
                <a:prstDash val="solid"/>
                <a:miter lim="800000"/>
              </a14:hiddenLine>
            </a:ext>
          </a:extLst>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GB" sz="1300"/>
          </a:p>
        </cdr:txBody>
      </cdr:sp>
      <cdr:grpSp>
        <cdr:nvGrpSpPr>
          <cdr:cNvPr id="40" name="xlamLegendEntry10"/>
          <cdr:cNvGrpSpPr/>
        </cdr:nvGrpSpPr>
        <cdr:grpSpPr>
          <a:xfrm xmlns:a="http://schemas.openxmlformats.org/drawingml/2006/main">
            <a:off x="437825" y="-60074"/>
            <a:ext cx="762955" cy="237622"/>
            <a:chOff x="437825" y="-60076"/>
            <a:chExt cx="762955" cy="237622"/>
          </a:xfrm>
        </cdr:grpSpPr>
        <cdr:sp macro="" textlink="">
          <cdr:nvSpPr>
            <cdr:cNvPr id="56" name="xlamLegendSymbol10"/>
            <cdr:cNvSpPr/>
          </cdr:nvSpPr>
          <cdr:spPr>
            <a:xfrm xmlns:a="http://schemas.openxmlformats.org/drawingml/2006/main">
              <a:off x="437825" y="7237"/>
              <a:ext cx="144000" cy="102996"/>
            </a:xfrm>
            <a:prstGeom xmlns:a="http://schemas.openxmlformats.org/drawingml/2006/main" prst="rect">
              <a:avLst/>
            </a:prstGeom>
            <a:solidFill xmlns:a="http://schemas.openxmlformats.org/drawingml/2006/main">
              <a:srgbClr val="4F81BD"/>
            </a:solidFill>
            <a:ln xmlns:a="http://schemas.openxmlformats.org/drawingml/2006/main" w="6350">
              <a:solidFill>
                <a:srgbClr val="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GB" sz="1300"/>
            </a:p>
          </cdr:txBody>
        </cdr:sp>
        <cdr:sp macro="" textlink="">
          <cdr:nvSpPr>
            <cdr:cNvPr id="57" name="xlamLegendText10"/>
            <cdr:cNvSpPr txBox="1"/>
          </cdr:nvSpPr>
          <cdr:spPr>
            <a:xfrm xmlns:a="http://schemas.openxmlformats.org/drawingml/2006/main">
              <a:off x="683981" y="-60076"/>
              <a:ext cx="516799" cy="237622"/>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a:extLst xmlns:a="http://schemas.openxmlformats.org/drawingml/2006/main">
              <a:ext uri="{909E8E84-426E-40DD-AFC4-6F175D3DCCD1}">
                <a14:hiddenFill xmlns:a14="http://schemas.microsoft.com/office/drawing/2010/main">
                  <a:solidFill>
                    <a:schemeClr val="lt1"/>
                  </a:solidFill>
                </a14:hiddenFill>
              </a:ext>
              <a:ext uri="{91240B29-F687-4F45-9708-019B960494DF}">
                <a14:hiddenLine xmlns:a14="http://schemas.microsoft.com/office/drawing/2010/main" w="9525" cmpd="sng">
                  <a:solidFill>
                    <a:schemeClr val="lt1">
                      <a:shade val="50000"/>
                    </a:schemeClr>
                  </a:solidFill>
                </a14:hiddenLine>
              </a:ext>
            </a:extLst>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vert="horz" wrap="none" lIns="0" tIns="0" rIns="0" bIns="0" rtlCol="0" anchor="t">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r>
                <a:rPr lang="en-GB" sz="1300" b="0" i="0" dirty="0">
                  <a:solidFill>
                    <a:srgbClr val="000000"/>
                  </a:solidFill>
                  <a:latin typeface="Arial Narrow" panose="020B0606020202030204" pitchFamily="34" charset="0"/>
                </a:rPr>
                <a:t>Korea (-0.95)</a:t>
              </a:r>
            </a:p>
          </cdr:txBody>
        </cdr:sp>
      </cdr:grpSp>
      <cdr:grpSp>
        <cdr:nvGrpSpPr>
          <cdr:cNvPr id="41" name="xlamLegendEntry20"/>
          <cdr:cNvGrpSpPr/>
        </cdr:nvGrpSpPr>
        <cdr:grpSpPr>
          <a:xfrm xmlns:a="http://schemas.openxmlformats.org/drawingml/2006/main">
            <a:off x="2259383" y="-60075"/>
            <a:ext cx="890343" cy="237621"/>
            <a:chOff x="2259383" y="-60075"/>
            <a:chExt cx="890343" cy="237621"/>
          </a:xfrm>
        </cdr:grpSpPr>
        <cdr:sp macro="" textlink="">
          <cdr:nvSpPr>
            <cdr:cNvPr id="54" name="xlamLegendSymbol20"/>
            <cdr:cNvSpPr/>
          </cdr:nvSpPr>
          <cdr:spPr>
            <a:xfrm xmlns:a="http://schemas.openxmlformats.org/drawingml/2006/main">
              <a:off x="2259383" y="7237"/>
              <a:ext cx="144000" cy="102996"/>
            </a:xfrm>
            <a:prstGeom xmlns:a="http://schemas.openxmlformats.org/drawingml/2006/main" prst="rect">
              <a:avLst/>
            </a:prstGeom>
            <a:solidFill xmlns:a="http://schemas.openxmlformats.org/drawingml/2006/main">
              <a:srgbClr val="CCCCCC"/>
            </a:solidFill>
            <a:ln xmlns:a="http://schemas.openxmlformats.org/drawingml/2006/main" w="6350">
              <a:solidFill>
                <a:srgbClr val="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GB" sz="1300"/>
            </a:p>
          </cdr:txBody>
        </cdr:sp>
        <cdr:sp macro="" textlink="">
          <cdr:nvSpPr>
            <cdr:cNvPr id="55" name="xlamLegendText20"/>
            <cdr:cNvSpPr txBox="1"/>
          </cdr:nvSpPr>
          <cdr:spPr>
            <a:xfrm xmlns:a="http://schemas.openxmlformats.org/drawingml/2006/main">
              <a:off x="2505540" y="-60075"/>
              <a:ext cx="644186" cy="237621"/>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a:extLst xmlns:a="http://schemas.openxmlformats.org/drawingml/2006/main">
              <a:ext uri="{909E8E84-426E-40DD-AFC4-6F175D3DCCD1}">
                <a14:hiddenFill xmlns:a14="http://schemas.microsoft.com/office/drawing/2010/main">
                  <a:solidFill>
                    <a:schemeClr val="lt1"/>
                  </a:solidFill>
                </a14:hiddenFill>
              </a:ext>
              <a:ext uri="{91240B29-F687-4F45-9708-019B960494DF}">
                <a14:hiddenLine xmlns:a14="http://schemas.microsoft.com/office/drawing/2010/main" w="9525" cmpd="sng">
                  <a:solidFill>
                    <a:schemeClr val="lt1">
                      <a:shade val="50000"/>
                    </a:schemeClr>
                  </a:solidFill>
                </a14:hiddenLine>
              </a:ext>
            </a:extLst>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vert="horz" wrap="none" lIns="0" tIns="0" rIns="0" bIns="0" rtlCol="0" anchor="t">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r>
                <a:rPr lang="en-GB" sz="1300" b="0" i="0" dirty="0">
                  <a:solidFill>
                    <a:srgbClr val="000000"/>
                  </a:solidFill>
                  <a:latin typeface="Arial Narrow" panose="020B0606020202030204" pitchFamily="34" charset="0"/>
                </a:rPr>
                <a:t>Germany (-0.42)</a:t>
              </a:r>
            </a:p>
          </cdr:txBody>
        </cdr:sp>
      </cdr:grpSp>
      <cdr:grpSp>
        <cdr:nvGrpSpPr>
          <cdr:cNvPr id="42" name="xlamLegendEntry30"/>
          <cdr:cNvGrpSpPr/>
        </cdr:nvGrpSpPr>
        <cdr:grpSpPr>
          <a:xfrm xmlns:a="http://schemas.openxmlformats.org/drawingml/2006/main">
            <a:off x="4179404" y="-60075"/>
            <a:ext cx="1097475" cy="237621"/>
            <a:chOff x="4179404" y="-60075"/>
            <a:chExt cx="1097475" cy="237621"/>
          </a:xfrm>
        </cdr:grpSpPr>
        <cdr:sp macro="" textlink="">
          <cdr:nvSpPr>
            <cdr:cNvPr id="52" name="xlamLegendSymbol30"/>
            <cdr:cNvSpPr/>
          </cdr:nvSpPr>
          <cdr:spPr>
            <a:xfrm xmlns:a="http://schemas.openxmlformats.org/drawingml/2006/main">
              <a:off x="4179404" y="7237"/>
              <a:ext cx="144000" cy="102996"/>
            </a:xfrm>
            <a:prstGeom xmlns:a="http://schemas.openxmlformats.org/drawingml/2006/main" prst="rect">
              <a:avLst/>
            </a:prstGeom>
            <a:solidFill xmlns:a="http://schemas.openxmlformats.org/drawingml/2006/main">
              <a:srgbClr val="A7B9E3"/>
            </a:solidFill>
            <a:ln xmlns:a="http://schemas.openxmlformats.org/drawingml/2006/main" w="6350">
              <a:solidFill>
                <a:srgbClr val="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GB" sz="1300"/>
            </a:p>
          </cdr:txBody>
        </cdr:sp>
        <cdr:sp macro="" textlink="">
          <cdr:nvSpPr>
            <cdr:cNvPr id="53" name="xlamLegendText30"/>
            <cdr:cNvSpPr txBox="1"/>
          </cdr:nvSpPr>
          <cdr:spPr>
            <a:xfrm xmlns:a="http://schemas.openxmlformats.org/drawingml/2006/main">
              <a:off x="4425560" y="-60075"/>
              <a:ext cx="851319" cy="237621"/>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a:extLst xmlns:a="http://schemas.openxmlformats.org/drawingml/2006/main">
              <a:ext uri="{909E8E84-426E-40DD-AFC4-6F175D3DCCD1}">
                <a14:hiddenFill xmlns:a14="http://schemas.microsoft.com/office/drawing/2010/main">
                  <a:solidFill>
                    <a:schemeClr val="lt1"/>
                  </a:solidFill>
                </a14:hiddenFill>
              </a:ext>
              <a:ext uri="{91240B29-F687-4F45-9708-019B960494DF}">
                <a14:hiddenLine xmlns:a14="http://schemas.microsoft.com/office/drawing/2010/main" w="9525" cmpd="sng">
                  <a:solidFill>
                    <a:schemeClr val="lt1">
                      <a:shade val="50000"/>
                    </a:schemeClr>
                  </a:solidFill>
                </a14:hiddenLine>
              </a:ext>
            </a:extLst>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vert="horz" wrap="none" lIns="0" tIns="0" rIns="0" bIns="0" rtlCol="0" anchor="t">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r>
                <a:rPr lang="en-GB" sz="1300" b="0" i="0">
                  <a:solidFill>
                    <a:srgbClr val="000000"/>
                  </a:solidFill>
                  <a:latin typeface="Arial Narrow" panose="020B0606020202030204" pitchFamily="34" charset="0"/>
                </a:rPr>
                <a:t>OECD average (0.01)</a:t>
              </a:r>
            </a:p>
          </cdr:txBody>
        </cdr:sp>
      </cdr:grpSp>
      <cdr:grpSp>
        <cdr:nvGrpSpPr>
          <cdr:cNvPr id="43" name="xlamLegendEntry40"/>
          <cdr:cNvGrpSpPr/>
        </cdr:nvGrpSpPr>
        <cdr:grpSpPr>
          <a:xfrm xmlns:a="http://schemas.openxmlformats.org/drawingml/2006/main">
            <a:off x="437825" y="164397"/>
            <a:ext cx="787811" cy="237620"/>
            <a:chOff x="437825" y="164396"/>
            <a:chExt cx="787811" cy="237621"/>
          </a:xfrm>
        </cdr:grpSpPr>
        <cdr:sp macro="" textlink="">
          <cdr:nvSpPr>
            <cdr:cNvPr id="50" name="xlamLegendSymbol40"/>
            <cdr:cNvSpPr/>
          </cdr:nvSpPr>
          <cdr:spPr>
            <a:xfrm xmlns:a="http://schemas.openxmlformats.org/drawingml/2006/main">
              <a:off x="437825" y="164396"/>
              <a:ext cx="144000" cy="164395"/>
            </a:xfrm>
            <a:prstGeom xmlns:a="http://schemas.openxmlformats.org/drawingml/2006/main" prst="rect">
              <a:avLst/>
            </a:prstGeom>
            <a:solidFill xmlns:a="http://schemas.openxmlformats.org/drawingml/2006/main">
              <a:srgbClr val="929292"/>
            </a:solidFill>
            <a:ln xmlns:a="http://schemas.openxmlformats.org/drawingml/2006/main" w="6350">
              <a:solidFill>
                <a:srgbClr val="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GB" sz="1300"/>
            </a:p>
          </cdr:txBody>
        </cdr:sp>
        <cdr:sp macro="" textlink="">
          <cdr:nvSpPr>
            <cdr:cNvPr id="51" name="xlamLegendText40"/>
            <cdr:cNvSpPr txBox="1"/>
          </cdr:nvSpPr>
          <cdr:spPr>
            <a:xfrm xmlns:a="http://schemas.openxmlformats.org/drawingml/2006/main">
              <a:off x="683981" y="164396"/>
              <a:ext cx="541655" cy="237621"/>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a:extLst xmlns:a="http://schemas.openxmlformats.org/drawingml/2006/main">
              <a:ext uri="{909E8E84-426E-40DD-AFC4-6F175D3DCCD1}">
                <a14:hiddenFill xmlns:a14="http://schemas.microsoft.com/office/drawing/2010/main">
                  <a:solidFill>
                    <a:schemeClr val="lt1"/>
                  </a:solidFill>
                </a14:hiddenFill>
              </a:ext>
              <a:ext uri="{91240B29-F687-4F45-9708-019B960494DF}">
                <a14:hiddenLine xmlns:a14="http://schemas.microsoft.com/office/drawing/2010/main" w="9525" cmpd="sng">
                  <a:solidFill>
                    <a:schemeClr val="lt1">
                      <a:shade val="50000"/>
                    </a:schemeClr>
                  </a:solidFill>
                </a14:hiddenLine>
              </a:ext>
            </a:extLst>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vert="horz" wrap="none" lIns="0" tIns="0" rIns="0" bIns="0" rtlCol="0" anchor="t">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r>
                <a:rPr lang="en-GB" sz="1300" b="0" i="0" dirty="0">
                  <a:solidFill>
                    <a:srgbClr val="000000"/>
                  </a:solidFill>
                  <a:latin typeface="Arial Narrow" panose="020B0606020202030204" pitchFamily="34" charset="0"/>
                </a:rPr>
                <a:t>Finland (0.11)</a:t>
              </a:r>
            </a:p>
          </cdr:txBody>
        </cdr:sp>
      </cdr:grpSp>
      <cdr:grpSp>
        <cdr:nvGrpSpPr>
          <cdr:cNvPr id="44" name="xlamLegendEntry50"/>
          <cdr:cNvGrpSpPr/>
        </cdr:nvGrpSpPr>
        <cdr:grpSpPr>
          <a:xfrm xmlns:a="http://schemas.openxmlformats.org/drawingml/2006/main">
            <a:off x="2259383" y="164396"/>
            <a:ext cx="774347" cy="237622"/>
            <a:chOff x="2259383" y="164396"/>
            <a:chExt cx="774347" cy="237622"/>
          </a:xfrm>
        </cdr:grpSpPr>
        <cdr:sp macro="" textlink="">
          <cdr:nvSpPr>
            <cdr:cNvPr id="48" name="xlamLegendSymbol50"/>
            <cdr:cNvSpPr/>
          </cdr:nvSpPr>
          <cdr:spPr>
            <a:xfrm xmlns:a="http://schemas.openxmlformats.org/drawingml/2006/main">
              <a:off x="2259383" y="164396"/>
              <a:ext cx="144000" cy="141392"/>
            </a:xfrm>
            <a:prstGeom xmlns:a="http://schemas.openxmlformats.org/drawingml/2006/main" prst="rect">
              <a:avLst/>
            </a:prstGeom>
            <a:solidFill xmlns:a="http://schemas.openxmlformats.org/drawingml/2006/main">
              <a:srgbClr val="FF0000"/>
            </a:solidFill>
            <a:ln xmlns:a="http://schemas.openxmlformats.org/drawingml/2006/main" w="6350">
              <a:solidFill>
                <a:srgbClr val="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GB" sz="1300"/>
            </a:p>
          </cdr:txBody>
        </cdr:sp>
        <cdr:sp macro="" textlink="">
          <cdr:nvSpPr>
            <cdr:cNvPr id="49" name="xlamLegendText50"/>
            <cdr:cNvSpPr txBox="1"/>
          </cdr:nvSpPr>
          <cdr:spPr>
            <a:xfrm xmlns:a="http://schemas.openxmlformats.org/drawingml/2006/main">
              <a:off x="2505540" y="164396"/>
              <a:ext cx="528190" cy="237622"/>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a:extLst xmlns:a="http://schemas.openxmlformats.org/drawingml/2006/main">
              <a:ext uri="{909E8E84-426E-40DD-AFC4-6F175D3DCCD1}">
                <a14:hiddenFill xmlns:a14="http://schemas.microsoft.com/office/drawing/2010/main">
                  <a:solidFill>
                    <a:schemeClr val="lt1"/>
                  </a:solidFill>
                </a14:hiddenFill>
              </a:ext>
              <a:ext uri="{91240B29-F687-4F45-9708-019B960494DF}">
                <a14:hiddenLine xmlns:a14="http://schemas.microsoft.com/office/drawing/2010/main" w="9525" cmpd="sng">
                  <a:solidFill>
                    <a:schemeClr val="lt1">
                      <a:shade val="50000"/>
                    </a:schemeClr>
                  </a:solidFill>
                </a14:hiddenLine>
              </a:ext>
            </a:extLst>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vert="horz" wrap="none" lIns="0" tIns="0" rIns="0" bIns="0" rtlCol="0" anchor="t">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r>
                <a:rPr lang="en-GB" sz="1300" b="0" i="0" dirty="0">
                  <a:solidFill>
                    <a:srgbClr val="000000"/>
                  </a:solidFill>
                  <a:latin typeface="Arial Narrow" panose="020B0606020202030204" pitchFamily="34" charset="0"/>
                </a:rPr>
                <a:t>Austria (0.11)</a:t>
              </a:r>
            </a:p>
          </cdr:txBody>
        </cdr:sp>
      </cdr:grpSp>
      <cdr:grpSp>
        <cdr:nvGrpSpPr>
          <cdr:cNvPr id="45" name="xlamLegendEntry60"/>
          <cdr:cNvGrpSpPr/>
        </cdr:nvGrpSpPr>
        <cdr:grpSpPr>
          <a:xfrm xmlns:a="http://schemas.openxmlformats.org/drawingml/2006/main">
            <a:off x="4179404" y="164396"/>
            <a:ext cx="906432" cy="237620"/>
            <a:chOff x="4179404" y="164396"/>
            <a:chExt cx="906432" cy="237620"/>
          </a:xfrm>
        </cdr:grpSpPr>
        <cdr:sp macro="" textlink="">
          <cdr:nvSpPr>
            <cdr:cNvPr id="46" name="xlamLegendSymbol60"/>
            <cdr:cNvSpPr/>
          </cdr:nvSpPr>
          <cdr:spPr>
            <a:xfrm xmlns:a="http://schemas.openxmlformats.org/drawingml/2006/main">
              <a:off x="4179404" y="164396"/>
              <a:ext cx="144000" cy="141392"/>
            </a:xfrm>
            <a:prstGeom xmlns:a="http://schemas.openxmlformats.org/drawingml/2006/main" prst="rect">
              <a:avLst/>
            </a:prstGeom>
            <a:solidFill xmlns:a="http://schemas.openxmlformats.org/drawingml/2006/main">
              <a:schemeClr val="bg1"/>
            </a:solidFill>
            <a:ln xmlns:a="http://schemas.openxmlformats.org/drawingml/2006/main" w="6350">
              <a:solidFill>
                <a:srgbClr val="0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GB" sz="1300"/>
            </a:p>
          </cdr:txBody>
        </cdr:sp>
        <cdr:sp macro="" textlink="">
          <cdr:nvSpPr>
            <cdr:cNvPr id="47" name="xlamLegendText60"/>
            <cdr:cNvSpPr txBox="1"/>
          </cdr:nvSpPr>
          <cdr:spPr>
            <a:xfrm xmlns:a="http://schemas.openxmlformats.org/drawingml/2006/main">
              <a:off x="4474792" y="164396"/>
              <a:ext cx="611044" cy="237620"/>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a:extLst xmlns:a="http://schemas.openxmlformats.org/drawingml/2006/main">
              <a:ext uri="{909E8E84-426E-40DD-AFC4-6F175D3DCCD1}">
                <a14:hiddenFill xmlns:a14="http://schemas.microsoft.com/office/drawing/2010/main">
                  <a:solidFill>
                    <a:schemeClr val="lt1"/>
                  </a:solidFill>
                </a14:hiddenFill>
              </a:ext>
              <a:ext uri="{91240B29-F687-4F45-9708-019B960494DF}">
                <a14:hiddenLine xmlns:a14="http://schemas.microsoft.com/office/drawing/2010/main" w="9525" cmpd="sng">
                  <a:solidFill>
                    <a:schemeClr val="lt1">
                      <a:shade val="50000"/>
                    </a:schemeClr>
                  </a:solidFill>
                </a14:hiddenLine>
              </a:ext>
            </a:extLst>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vert="horz" wrap="none" lIns="0" tIns="0" rIns="0" bIns="0" rtlCol="0" anchor="t">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r>
                <a:rPr lang="en-GB" sz="1300" b="0" i="0" dirty="0">
                  <a:solidFill>
                    <a:srgbClr val="000000"/>
                  </a:solidFill>
                  <a:latin typeface="Arial Narrow" panose="020B0606020202030204" pitchFamily="34" charset="0"/>
                </a:rPr>
                <a:t>Denmark (0.74)</a:t>
              </a:r>
            </a:p>
          </cdr:txBody>
        </cdr:sp>
      </cdr:grpSp>
    </cdr:grpSp>
  </cdr:relSizeAnchor>
  <cdr:relSizeAnchor xmlns:cdr="http://schemas.openxmlformats.org/drawingml/2006/chartDrawing">
    <cdr:from>
      <cdr:x>0.48305</cdr:x>
      <cdr:y>0.23838</cdr:y>
    </cdr:from>
    <cdr:to>
      <cdr:x>0.81356</cdr:x>
      <cdr:y>0.33516</cdr:y>
    </cdr:to>
    <cdr:sp macro="" textlink="">
      <cdr:nvSpPr>
        <cdr:cNvPr id="2" name="TextBox 1"/>
        <cdr:cNvSpPr txBox="1"/>
      </cdr:nvSpPr>
      <cdr:spPr>
        <a:xfrm xmlns:a="http://schemas.openxmlformats.org/drawingml/2006/main">
          <a:off x="4343401" y="875478"/>
          <a:ext cx="2971800" cy="355448"/>
        </a:xfrm>
        <a:prstGeom xmlns:a="http://schemas.openxmlformats.org/drawingml/2006/main" prst="rect">
          <a:avLst/>
        </a:prstGeom>
        <a:noFill xmlns:a="http://schemas.openxmlformats.org/drawingml/2006/main"/>
        <a:ln xmlns:a="http://schemas.openxmlformats.org/drawingml/2006/main">
          <a:solidFill>
            <a:schemeClr val="bg2">
              <a:lumMod val="10000"/>
            </a:schemeClr>
          </a:solidFill>
        </a:l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vertOverflow="clip" wrap="none" rtlCol="0"/>
        <a:lstStyle xmlns:a="http://schemas.openxmlformats.org/drawingml/2006/main"/>
        <a:p xmlns:a="http://schemas.openxmlformats.org/drawingml/2006/main">
          <a:r>
            <a:rPr lang="en-GB" sz="1600" b="1" dirty="0" smtClean="0"/>
            <a:t>Index of ICT use (</a:t>
          </a:r>
          <a:r>
            <a:rPr lang="en-GB" sz="1600" dirty="0" smtClean="0"/>
            <a:t>in parenthesis)</a:t>
          </a:r>
          <a:endParaRPr lang="en-GB" sz="1600" dirty="0"/>
        </a:p>
      </cdr:txBody>
    </cdr:sp>
  </cdr:relSizeAnchor>
  <cdr:relSizeAnchor xmlns:cdr="http://schemas.openxmlformats.org/drawingml/2006/chartDrawing">
    <cdr:from>
      <cdr:x>0.55834</cdr:x>
      <cdr:y>0.14354</cdr:y>
    </cdr:from>
    <cdr:to>
      <cdr:x>0.59647</cdr:x>
      <cdr:y>0.23992</cdr:y>
    </cdr:to>
    <cdr:cxnSp macro="">
      <cdr:nvCxnSpPr>
        <cdr:cNvPr id="4" name="Straight Arrow Connector 3"/>
        <cdr:cNvCxnSpPr/>
      </cdr:nvCxnSpPr>
      <cdr:spPr>
        <a:xfrm xmlns:a="http://schemas.openxmlformats.org/drawingml/2006/main" flipH="1" flipV="1">
          <a:off x="5020353" y="527159"/>
          <a:ext cx="342900" cy="353982"/>
        </a:xfrm>
        <a:prstGeom xmlns:a="http://schemas.openxmlformats.org/drawingml/2006/main" prst="straightConnector1">
          <a:avLst/>
        </a:prstGeom>
        <a:ln xmlns:a="http://schemas.openxmlformats.org/drawingml/2006/main">
          <a:solidFill>
            <a:srgbClr val="FF0000"/>
          </a:solidFill>
          <a:tailEnd type="triangle"/>
        </a:l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0.11637</cdr:x>
      <cdr:y>0.53499</cdr:y>
    </cdr:from>
    <cdr:to>
      <cdr:x>0.43794</cdr:x>
      <cdr:y>0.59857</cdr:y>
    </cdr:to>
    <cdr:sp macro="" textlink="">
      <cdr:nvSpPr>
        <cdr:cNvPr id="8" name="TextBox 5"/>
        <cdr:cNvSpPr txBox="1"/>
      </cdr:nvSpPr>
      <cdr:spPr>
        <a:xfrm xmlns:a="http://schemas.openxmlformats.org/drawingml/2006/main">
          <a:off x="1046360" y="2037455"/>
          <a:ext cx="2891414" cy="24213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ctr" anchorCtr="0"/>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GB" sz="1400" b="0" dirty="0"/>
            <a:t>Students who use the Internet more</a:t>
          </a:r>
          <a:r>
            <a:rPr lang="en-GB" sz="1400" b="0" baseline="0" dirty="0"/>
            <a:t> frequently </a:t>
          </a:r>
          <a:r>
            <a:rPr lang="en-GB" sz="1400" b="0" dirty="0"/>
            <a:t>score </a:t>
          </a:r>
          <a:r>
            <a:rPr lang="en-GB" sz="1400" b="1" dirty="0"/>
            <a:t>lower</a:t>
          </a:r>
          <a:r>
            <a:rPr lang="en-GB" sz="1400" b="0" dirty="0"/>
            <a:t> in science</a:t>
          </a:r>
        </a:p>
      </cdr:txBody>
    </cdr:sp>
  </cdr:relSizeAnchor>
  <cdr:relSizeAnchor xmlns:cdr="http://schemas.openxmlformats.org/drawingml/2006/chartDrawing">
    <cdr:from>
      <cdr:x>0.45177</cdr:x>
      <cdr:y>0.08521</cdr:y>
    </cdr:from>
    <cdr:to>
      <cdr:x>0.47685</cdr:x>
      <cdr:y>1</cdr:y>
    </cdr:to>
    <cdr:sp macro="" textlink="">
      <cdr:nvSpPr>
        <cdr:cNvPr id="11" name="Rectangle 10"/>
        <cdr:cNvSpPr/>
      </cdr:nvSpPr>
      <cdr:spPr>
        <a:xfrm xmlns:a="http://schemas.openxmlformats.org/drawingml/2006/main">
          <a:off x="4062153" y="324498"/>
          <a:ext cx="225501" cy="3483914"/>
        </a:xfrm>
        <a:prstGeom xmlns:a="http://schemas.openxmlformats.org/drawingml/2006/main" prst="rect">
          <a:avLst/>
        </a:prstGeom>
        <a:solidFill xmlns:a="http://schemas.openxmlformats.org/drawingml/2006/main">
          <a:srgbClr val="4F81BD">
            <a:alpha val="30196"/>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GB" sz="1100"/>
        </a:p>
      </cdr:txBody>
    </cdr:sp>
  </cdr:relSizeAnchor>
</c:userShapes>
</file>

<file path=ppt/drawings/drawing3.xml><?xml version="1.0" encoding="utf-8"?>
<c:userShapes xmlns:c="http://schemas.openxmlformats.org/drawingml/2006/chart">
  <cdr:relSizeAnchor xmlns:cdr="http://schemas.openxmlformats.org/drawingml/2006/chartDrawing">
    <cdr:from>
      <cdr:x>0.06096</cdr:x>
      <cdr:y>0</cdr:y>
    </cdr:from>
    <cdr:to>
      <cdr:x>0.92035</cdr:x>
      <cdr:y>0.07338</cdr:y>
    </cdr:to>
    <cdr:sp macro="" textlink="">
      <cdr:nvSpPr>
        <cdr:cNvPr id="3" name="Rectangle 2"/>
        <cdr:cNvSpPr/>
      </cdr:nvSpPr>
      <cdr:spPr>
        <a:xfrm xmlns:a="http://schemas.openxmlformats.org/drawingml/2006/main">
          <a:off x="524878" y="0"/>
          <a:ext cx="7399921" cy="27740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lIns="36000" tIns="0" bIns="0"/>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hu-HU" sz="1600" dirty="0" smtClean="0">
              <a:solidFill>
                <a:schemeClr val="bg2">
                  <a:lumMod val="10000"/>
                </a:schemeClr>
              </a:solidFill>
            </a:rPr>
            <a:t>%</a:t>
          </a:r>
          <a:r>
            <a:rPr lang="fr-FR" sz="1600" dirty="0" smtClean="0">
              <a:solidFill>
                <a:schemeClr val="bg2">
                  <a:lumMod val="10000"/>
                </a:schemeClr>
              </a:solidFill>
            </a:rPr>
            <a:t> of </a:t>
          </a:r>
          <a:r>
            <a:rPr lang="fr-FR" sz="1600" dirty="0" err="1" smtClean="0">
              <a:solidFill>
                <a:schemeClr val="bg2">
                  <a:lumMod val="10000"/>
                </a:schemeClr>
              </a:solidFill>
            </a:rPr>
            <a:t>students</a:t>
          </a:r>
          <a:r>
            <a:rPr lang="fr-FR" sz="1600" dirty="0" smtClean="0">
              <a:solidFill>
                <a:schemeClr val="bg2">
                  <a:lumMod val="10000"/>
                </a:schemeClr>
              </a:solidFill>
            </a:rPr>
            <a:t> </a:t>
          </a:r>
          <a:r>
            <a:rPr lang="fr-FR" sz="1600" dirty="0" err="1" smtClean="0">
              <a:solidFill>
                <a:schemeClr val="bg2">
                  <a:lumMod val="10000"/>
                </a:schemeClr>
              </a:solidFill>
            </a:rPr>
            <a:t>who</a:t>
          </a:r>
          <a:r>
            <a:rPr lang="fr-FR" sz="1600" dirty="0" smtClean="0">
              <a:solidFill>
                <a:schemeClr val="bg2">
                  <a:lumMod val="10000"/>
                </a:schemeClr>
              </a:solidFill>
            </a:rPr>
            <a:t> </a:t>
          </a:r>
          <a:r>
            <a:rPr lang="fr-FR" sz="1600" dirty="0" err="1" smtClean="0">
              <a:solidFill>
                <a:schemeClr val="bg2">
                  <a:lumMod val="10000"/>
                </a:schemeClr>
              </a:solidFill>
            </a:rPr>
            <a:t>agree</a:t>
          </a:r>
          <a:r>
            <a:rPr lang="fr-FR" sz="1600" dirty="0" smtClean="0">
              <a:solidFill>
                <a:schemeClr val="bg2">
                  <a:lumMod val="10000"/>
                </a:schemeClr>
              </a:solidFill>
            </a:rPr>
            <a:t> </a:t>
          </a:r>
          <a:r>
            <a:rPr lang="fr-FR" sz="1600" dirty="0" err="1" smtClean="0">
              <a:solidFill>
                <a:schemeClr val="bg2">
                  <a:lumMod val="10000"/>
                </a:schemeClr>
              </a:solidFill>
            </a:rPr>
            <a:t>with</a:t>
          </a:r>
          <a:r>
            <a:rPr lang="fr-FR" sz="1600" dirty="0" smtClean="0">
              <a:solidFill>
                <a:schemeClr val="bg2">
                  <a:lumMod val="10000"/>
                </a:schemeClr>
              </a:solidFill>
            </a:rPr>
            <a:t> the </a:t>
          </a:r>
          <a:r>
            <a:rPr lang="fr-FR" sz="1600" dirty="0" err="1" smtClean="0">
              <a:solidFill>
                <a:schemeClr val="bg2">
                  <a:lumMod val="10000"/>
                </a:schemeClr>
              </a:solidFill>
            </a:rPr>
            <a:t>statement</a:t>
          </a:r>
          <a:r>
            <a:rPr lang="fr-FR" sz="1600" dirty="0" smtClean="0">
              <a:solidFill>
                <a:schemeClr val="bg2">
                  <a:lumMod val="10000"/>
                </a:schemeClr>
              </a:solidFill>
            </a:rPr>
            <a:t> « I </a:t>
          </a:r>
          <a:r>
            <a:rPr lang="fr-FR" sz="1600" dirty="0" err="1" smtClean="0">
              <a:solidFill>
                <a:schemeClr val="bg2">
                  <a:lumMod val="10000"/>
                </a:schemeClr>
              </a:solidFill>
            </a:rPr>
            <a:t>feel</a:t>
          </a:r>
          <a:r>
            <a:rPr lang="fr-FR" sz="1600" dirty="0" smtClean="0">
              <a:solidFill>
                <a:schemeClr val="bg2">
                  <a:lumMod val="10000"/>
                </a:schemeClr>
              </a:solidFill>
            </a:rPr>
            <a:t> </a:t>
          </a:r>
          <a:r>
            <a:rPr lang="fr-FR" sz="1600" dirty="0" err="1" smtClean="0">
              <a:solidFill>
                <a:schemeClr val="bg2">
                  <a:lumMod val="10000"/>
                </a:schemeClr>
              </a:solidFill>
            </a:rPr>
            <a:t>lonely</a:t>
          </a:r>
          <a:r>
            <a:rPr lang="fr-FR" sz="1600" dirty="0" smtClean="0">
              <a:solidFill>
                <a:schemeClr val="bg2">
                  <a:lumMod val="10000"/>
                </a:schemeClr>
              </a:solidFill>
            </a:rPr>
            <a:t> at </a:t>
          </a:r>
          <a:r>
            <a:rPr lang="fr-FR" sz="1600" dirty="0" err="1" smtClean="0">
              <a:solidFill>
                <a:schemeClr val="bg2">
                  <a:lumMod val="10000"/>
                </a:schemeClr>
              </a:solidFill>
            </a:rPr>
            <a:t>school</a:t>
          </a:r>
          <a:r>
            <a:rPr lang="fr-FR" sz="1600" dirty="0" smtClean="0">
              <a:solidFill>
                <a:schemeClr val="bg2">
                  <a:lumMod val="10000"/>
                </a:schemeClr>
              </a:solidFill>
            </a:rPr>
            <a:t> »</a:t>
          </a:r>
          <a:endParaRPr lang="en-US" sz="1600" dirty="0">
            <a:solidFill>
              <a:schemeClr val="bg2">
                <a:lumMod val="10000"/>
              </a:schemeClr>
            </a:solidFill>
          </a:endParaRPr>
        </a:p>
      </cdr:txBody>
    </cdr:sp>
  </cdr:relSizeAnchor>
  <cdr:relSizeAnchor xmlns:cdr="http://schemas.openxmlformats.org/drawingml/2006/chartDrawing">
    <cdr:from>
      <cdr:x>0.38053</cdr:x>
      <cdr:y>0.05147</cdr:y>
    </cdr:from>
    <cdr:to>
      <cdr:x>0.48673</cdr:x>
      <cdr:y>0.29335</cdr:y>
    </cdr:to>
    <cdr:sp macro="" textlink="">
      <cdr:nvSpPr>
        <cdr:cNvPr id="2" name="TextBox 1"/>
        <cdr:cNvSpPr txBox="1"/>
      </cdr:nvSpPr>
      <cdr:spPr>
        <a:xfrm xmlns:a="http://schemas.openxmlformats.org/drawingml/2006/main">
          <a:off x="3276600" y="19457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GB" sz="1100" dirty="0"/>
        </a:p>
      </cdr:txBody>
    </cdr:sp>
  </cdr:relSizeAnchor>
</c:userShapes>
</file>

<file path=ppt/drawings/drawing4.xml><?xml version="1.0" encoding="utf-8"?>
<c:userShapes xmlns:c="http://schemas.openxmlformats.org/drawingml/2006/chart">
  <cdr:relSizeAnchor xmlns:cdr="http://schemas.openxmlformats.org/drawingml/2006/chartDrawing">
    <cdr:from>
      <cdr:x>0</cdr:x>
      <cdr:y>0.04773</cdr:y>
    </cdr:from>
    <cdr:to>
      <cdr:x>0.0411</cdr:x>
      <cdr:y>0.3182</cdr:y>
    </cdr:to>
    <cdr:sp macro="" textlink="">
      <cdr:nvSpPr>
        <cdr:cNvPr id="2" name="Rectangle 1"/>
        <cdr:cNvSpPr/>
      </cdr:nvSpPr>
      <cdr:spPr>
        <a:xfrm xmlns:a="http://schemas.openxmlformats.org/drawingml/2006/main">
          <a:off x="-179513" y="216024"/>
          <a:ext cx="216023" cy="1224136"/>
        </a:xfrm>
        <a:prstGeom xmlns:a="http://schemas.openxmlformats.org/drawingml/2006/main" prst="rect">
          <a:avLst/>
        </a:prstGeom>
        <a:ln xmlns:a="http://schemas.openxmlformats.org/drawingml/2006/main">
          <a:noFill/>
        </a:l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vert="vert270"/>
        <a:lstStyle xmlns:a="http://schemas.openxmlformats.org/drawingml/2006/main">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xmlns:a="http://schemas.openxmlformats.org/drawingml/2006/main">
          <a:pPr algn="ctr"/>
          <a:r>
            <a:rPr lang="hu-HU" sz="1200" b="1" dirty="0" err="1" smtClean="0"/>
            <a:t>Score</a:t>
          </a:r>
          <a:r>
            <a:rPr lang="fr-FR" sz="1200" b="1" dirty="0" smtClean="0"/>
            <a:t> </a:t>
          </a:r>
          <a:r>
            <a:rPr lang="hu-HU" sz="1200" b="1" dirty="0" err="1" smtClean="0"/>
            <a:t>points</a:t>
          </a:r>
          <a:endParaRPr lang="en-US" sz="1200" b="1" dirty="0"/>
        </a:p>
      </cdr:txBody>
    </cdr:sp>
  </cdr:relSizeAnchor>
</c:userShapes>
</file>

<file path=ppt/drawings/drawing5.xml><?xml version="1.0" encoding="utf-8"?>
<c:userShapes xmlns:c="http://schemas.openxmlformats.org/drawingml/2006/chart">
  <cdr:relSizeAnchor xmlns:cdr="http://schemas.openxmlformats.org/drawingml/2006/chartDrawing">
    <cdr:from>
      <cdr:x>0</cdr:x>
      <cdr:y>0.0556</cdr:y>
    </cdr:from>
    <cdr:to>
      <cdr:x>0.0411</cdr:x>
      <cdr:y>0.4442</cdr:y>
    </cdr:to>
    <cdr:sp macro="" textlink="">
      <cdr:nvSpPr>
        <cdr:cNvPr id="2" name="Rectangle 1"/>
        <cdr:cNvSpPr/>
      </cdr:nvSpPr>
      <cdr:spPr>
        <a:xfrm xmlns:a="http://schemas.openxmlformats.org/drawingml/2006/main">
          <a:off x="0" y="207151"/>
          <a:ext cx="357027" cy="1447800"/>
        </a:xfrm>
        <a:prstGeom xmlns:a="http://schemas.openxmlformats.org/drawingml/2006/main" prst="rect">
          <a:avLst/>
        </a:prstGeom>
        <a:ln xmlns:a="http://schemas.openxmlformats.org/drawingml/2006/main">
          <a:noFill/>
        </a:l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vert="vert270"/>
        <a:lstStyle xmlns:a="http://schemas.openxmlformats.org/drawingml/2006/main">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xmlns:a="http://schemas.openxmlformats.org/drawingml/2006/main">
          <a:pPr algn="ctr"/>
          <a:r>
            <a:rPr lang="hu-HU" sz="1200" b="1" dirty="0" err="1" smtClean="0"/>
            <a:t>Score</a:t>
          </a:r>
          <a:r>
            <a:rPr lang="fr-FR" sz="1200" b="1" dirty="0" smtClean="0"/>
            <a:t> </a:t>
          </a:r>
          <a:r>
            <a:rPr lang="hu-HU" sz="1200" b="1" dirty="0" err="1" smtClean="0"/>
            <a:t>points</a:t>
          </a:r>
          <a:endParaRPr lang="en-US" sz="12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DE458CB1-083C-42CA-978C-AE24657324EF}" type="datetimeFigureOut">
              <a:rPr lang="en-GB" smtClean="0"/>
              <a:t>19/11/2018</a:t>
            </a:fld>
            <a:endParaRPr lang="en-GB"/>
          </a:p>
        </p:txBody>
      </p:sp>
      <p:sp>
        <p:nvSpPr>
          <p:cNvPr id="4" name="Slide Image Placeholder 3"/>
          <p:cNvSpPr>
            <a:spLocks noGrp="1" noRot="1" noChangeAspect="1"/>
          </p:cNvSpPr>
          <p:nvPr>
            <p:ph type="sldImg" idx="2"/>
          </p:nvPr>
        </p:nvSpPr>
        <p:spPr>
          <a:xfrm>
            <a:off x="88900" y="746125"/>
            <a:ext cx="6627813" cy="37290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3EA0881F-F6A5-4FBB-82FF-CEFD5BA9CAE9}" type="slidenum">
              <a:rPr lang="en-GB" smtClean="0"/>
              <a:t>‹#›</a:t>
            </a:fld>
            <a:endParaRPr lang="en-GB"/>
          </a:p>
        </p:txBody>
      </p:sp>
    </p:spTree>
    <p:extLst>
      <p:ext uri="{BB962C8B-B14F-4D97-AF65-F5344CB8AC3E}">
        <p14:creationId xmlns:p14="http://schemas.microsoft.com/office/powerpoint/2010/main" val="2757178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A0881F-F6A5-4FBB-82FF-CEFD5BA9CAE9}" type="slidenum">
              <a:rPr lang="en-GB" smtClean="0"/>
              <a:t>1</a:t>
            </a:fld>
            <a:endParaRPr lang="en-GB"/>
          </a:p>
        </p:txBody>
      </p:sp>
    </p:spTree>
    <p:extLst>
      <p:ext uri="{BB962C8B-B14F-4D97-AF65-F5344CB8AC3E}">
        <p14:creationId xmlns:p14="http://schemas.microsoft.com/office/powerpoint/2010/main" val="1510952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Learning</a:t>
            </a:r>
            <a:r>
              <a:rPr lang="en-GB" baseline="0" dirty="0" smtClean="0"/>
              <a:t> with ICT: </a:t>
            </a:r>
          </a:p>
          <a:p>
            <a:r>
              <a:rPr lang="en-GB" baseline="0" dirty="0" smtClean="0"/>
              <a:t>1. </a:t>
            </a:r>
            <a:r>
              <a:rPr lang="en-GB" dirty="0" smtClean="0"/>
              <a:t>Interaction with teaching strategies: teacher- vs. student-centred,</a:t>
            </a:r>
            <a:r>
              <a:rPr lang="en-GB" baseline="0" dirty="0" smtClean="0"/>
              <a:t> lecture- vs. inquiry-based, feedback and formative assessment, personalised, etc.</a:t>
            </a:r>
          </a:p>
          <a:p>
            <a:pPr marL="228600" indent="-228600">
              <a:buAutoNum type="arabicPeriod" startAt="2"/>
            </a:pPr>
            <a:r>
              <a:rPr lang="en-GB" baseline="0" dirty="0" smtClean="0"/>
              <a:t>Students’ engagement in learning: studying time and intensity (attention, effort but also distractions and classroom climate)</a:t>
            </a:r>
          </a:p>
          <a:p>
            <a:pPr marL="228600" indent="-228600">
              <a:buAutoNum type="arabicPeriod" startAt="2"/>
            </a:pPr>
            <a:r>
              <a:rPr lang="en-GB" baseline="0" dirty="0" smtClean="0"/>
              <a:t>Supporting teaching with ICT: communication and information sharing (parents and students), professional collaboration and development, educational data</a:t>
            </a:r>
            <a:endParaRPr lang="en-GB" dirty="0"/>
          </a:p>
        </p:txBody>
      </p:sp>
      <p:sp>
        <p:nvSpPr>
          <p:cNvPr id="4" name="Slide Number Placeholder 3"/>
          <p:cNvSpPr>
            <a:spLocks noGrp="1"/>
          </p:cNvSpPr>
          <p:nvPr>
            <p:ph type="sldNum" sz="quarter" idx="10"/>
          </p:nvPr>
        </p:nvSpPr>
        <p:spPr/>
        <p:txBody>
          <a:bodyPr/>
          <a:lstStyle/>
          <a:p>
            <a:fld id="{3EA0881F-F6A5-4FBB-82FF-CEFD5BA9CAE9}" type="slidenum">
              <a:rPr lang="en-GB" smtClean="0"/>
              <a:t>10</a:t>
            </a:fld>
            <a:endParaRPr lang="en-GB"/>
          </a:p>
        </p:txBody>
      </p:sp>
    </p:spTree>
    <p:extLst>
      <p:ext uri="{BB962C8B-B14F-4D97-AF65-F5344CB8AC3E}">
        <p14:creationId xmlns:p14="http://schemas.microsoft.com/office/powerpoint/2010/main" val="7850260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A0881F-F6A5-4FBB-82FF-CEFD5BA9CAE9}" type="slidenum">
              <a:rPr lang="en-GB" smtClean="0"/>
              <a:t>11</a:t>
            </a:fld>
            <a:endParaRPr lang="en-GB"/>
          </a:p>
        </p:txBody>
      </p:sp>
    </p:spTree>
    <p:extLst>
      <p:ext uri="{BB962C8B-B14F-4D97-AF65-F5344CB8AC3E}">
        <p14:creationId xmlns:p14="http://schemas.microsoft.com/office/powerpoint/2010/main" val="1250881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u-HU" dirty="0" smtClean="0"/>
              <a:t>*</a:t>
            </a:r>
          </a:p>
          <a:p>
            <a:r>
              <a:rPr lang="en-US" sz="1200" b="0" i="0" u="none" strike="noStrike" kern="1200" dirty="0" smtClean="0">
                <a:solidFill>
                  <a:schemeClr val="tx1"/>
                </a:solidFill>
                <a:effectLst/>
                <a:latin typeface="+mn-lt"/>
                <a:ea typeface="+mn-ea"/>
                <a:cs typeface="+mn-cs"/>
              </a:rPr>
              <a:t>Note: All differences between students who reported using computers during mathematics lessons and students who reported computers are not used are statistically significant.</a:t>
            </a:r>
            <a:r>
              <a:rPr lang="en-US" dirty="0" smtClean="0"/>
              <a:t> </a:t>
            </a:r>
            <a:endParaRPr lang="hu-HU" dirty="0" smtClean="0"/>
          </a:p>
        </p:txBody>
      </p:sp>
      <p:sp>
        <p:nvSpPr>
          <p:cNvPr id="4" name="Slide Number Placeholder 3"/>
          <p:cNvSpPr>
            <a:spLocks noGrp="1"/>
          </p:cNvSpPr>
          <p:nvPr>
            <p:ph type="sldNum" sz="quarter" idx="10"/>
          </p:nvPr>
        </p:nvSpPr>
        <p:spPr/>
        <p:txBody>
          <a:bodyPr/>
          <a:lstStyle/>
          <a:p>
            <a:fld id="{70B8E301-3150-40B1-8A27-D15EBCCA08C6}" type="slidenum">
              <a:rPr lang="en-GB" smtClean="0"/>
              <a:t>12</a:t>
            </a:fld>
            <a:endParaRPr lang="en-GB"/>
          </a:p>
        </p:txBody>
      </p:sp>
    </p:spTree>
    <p:extLst>
      <p:ext uri="{BB962C8B-B14F-4D97-AF65-F5344CB8AC3E}">
        <p14:creationId xmlns:p14="http://schemas.microsoft.com/office/powerpoint/2010/main" val="2955683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A0881F-F6A5-4FBB-82FF-CEFD5BA9CAE9}" type="slidenum">
              <a:rPr lang="en-GB" smtClean="0"/>
              <a:t>13</a:t>
            </a:fld>
            <a:endParaRPr lang="en-GB"/>
          </a:p>
        </p:txBody>
      </p:sp>
    </p:spTree>
    <p:extLst>
      <p:ext uri="{BB962C8B-B14F-4D97-AF65-F5344CB8AC3E}">
        <p14:creationId xmlns:p14="http://schemas.microsoft.com/office/powerpoint/2010/main" val="33721661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u-HU" dirty="0" smtClean="0"/>
              <a:t>*</a:t>
            </a:r>
            <a:endParaRPr lang="fr-FR" dirty="0" smtClean="0"/>
          </a:p>
          <a:p>
            <a:r>
              <a:rPr lang="fr-FR" dirty="0" smtClean="0"/>
              <a:t>The index of ICT use at </a:t>
            </a:r>
            <a:r>
              <a:rPr lang="fr-FR" dirty="0" err="1" smtClean="0"/>
              <a:t>school</a:t>
            </a:r>
            <a:r>
              <a:rPr lang="fr-FR" dirty="0" smtClean="0"/>
              <a:t> </a:t>
            </a:r>
            <a:r>
              <a:rPr lang="fr-FR" dirty="0" err="1" smtClean="0"/>
              <a:t>is</a:t>
            </a:r>
            <a:r>
              <a:rPr lang="fr-FR" baseline="0" dirty="0" smtClean="0"/>
              <a:t> based on the </a:t>
            </a:r>
            <a:r>
              <a:rPr lang="fr-FR" baseline="0" dirty="0" err="1" smtClean="0"/>
              <a:t>frequency</a:t>
            </a:r>
            <a:r>
              <a:rPr lang="fr-FR" baseline="0" dirty="0" smtClean="0"/>
              <a:t> and </a:t>
            </a:r>
            <a:r>
              <a:rPr lang="fr-FR" baseline="0" dirty="0" err="1" smtClean="0"/>
              <a:t>variety</a:t>
            </a:r>
            <a:r>
              <a:rPr lang="fr-FR" baseline="0" dirty="0" smtClean="0"/>
              <a:t> of </a:t>
            </a:r>
            <a:r>
              <a:rPr lang="fr-FR" baseline="0" dirty="0" err="1" smtClean="0"/>
              <a:t>activities</a:t>
            </a:r>
            <a:r>
              <a:rPr lang="fr-FR" baseline="0" dirty="0" smtClean="0"/>
              <a:t> </a:t>
            </a:r>
            <a:r>
              <a:rPr lang="fr-FR" baseline="0" dirty="0" err="1" smtClean="0"/>
              <a:t>performed</a:t>
            </a:r>
            <a:r>
              <a:rPr lang="fr-FR" baseline="0" dirty="0" smtClean="0"/>
              <a:t> by </a:t>
            </a:r>
            <a:r>
              <a:rPr lang="fr-FR" baseline="0" dirty="0" err="1" smtClean="0"/>
              <a:t>students</a:t>
            </a:r>
            <a:r>
              <a:rPr lang="fr-FR" baseline="0" dirty="0" smtClean="0"/>
              <a:t> </a:t>
            </a:r>
            <a:r>
              <a:rPr lang="fr-FR" baseline="0" dirty="0" err="1" smtClean="0"/>
              <a:t>with</a:t>
            </a:r>
            <a:r>
              <a:rPr lang="fr-FR" baseline="0" dirty="0" smtClean="0"/>
              <a:t> ICT at </a:t>
            </a:r>
            <a:r>
              <a:rPr lang="fr-FR" baseline="0" dirty="0" err="1" smtClean="0"/>
              <a:t>school</a:t>
            </a:r>
            <a:r>
              <a:rPr lang="fr-FR" baseline="0" dirty="0" smtClean="0"/>
              <a:t>. The questions </a:t>
            </a:r>
            <a:r>
              <a:rPr lang="fr-FR" baseline="0" dirty="0" err="1" smtClean="0"/>
              <a:t>underlying</a:t>
            </a:r>
            <a:r>
              <a:rPr lang="fr-FR" baseline="0" dirty="0" smtClean="0"/>
              <a:t> </a:t>
            </a:r>
            <a:r>
              <a:rPr lang="fr-FR" baseline="0" dirty="0" err="1" smtClean="0"/>
              <a:t>this</a:t>
            </a:r>
            <a:r>
              <a:rPr lang="fr-FR" baseline="0" dirty="0" smtClean="0"/>
              <a:t> index are: How </a:t>
            </a:r>
            <a:r>
              <a:rPr lang="fr-FR" baseline="0" dirty="0" err="1" smtClean="0"/>
              <a:t>frequently</a:t>
            </a:r>
            <a:r>
              <a:rPr lang="fr-FR" baseline="0" dirty="0" smtClean="0"/>
              <a:t> do </a:t>
            </a:r>
            <a:r>
              <a:rPr lang="fr-FR" baseline="0" dirty="0" err="1" smtClean="0"/>
              <a:t>you</a:t>
            </a:r>
            <a:r>
              <a:rPr lang="fr-FR" baseline="0" dirty="0" smtClean="0"/>
              <a:t> do the </a:t>
            </a:r>
            <a:r>
              <a:rPr lang="fr-FR" baseline="0" dirty="0" err="1" smtClean="0"/>
              <a:t>following</a:t>
            </a:r>
            <a:r>
              <a:rPr lang="fr-FR" baseline="0" dirty="0" smtClean="0"/>
              <a:t> </a:t>
            </a:r>
            <a:r>
              <a:rPr lang="fr-FR" baseline="0" dirty="0" err="1" smtClean="0"/>
              <a:t>activities</a:t>
            </a:r>
            <a:r>
              <a:rPr lang="fr-FR" baseline="0" dirty="0" smtClean="0"/>
              <a:t> at </a:t>
            </a:r>
            <a:r>
              <a:rPr lang="fr-FR" baseline="0" dirty="0" err="1" smtClean="0"/>
              <a:t>school</a:t>
            </a:r>
            <a:r>
              <a:rPr lang="fr-FR" baseline="0" dirty="0" smtClean="0"/>
              <a:t>?</a:t>
            </a:r>
          </a:p>
          <a:p>
            <a:pPr marL="171450" indent="-171450">
              <a:buFont typeface="Arial" panose="020B0604020202020204" pitchFamily="34" charset="0"/>
              <a:buChar char="•"/>
            </a:pPr>
            <a:r>
              <a:rPr lang="en-US" sz="1200" b="0" i="0" u="none" strike="noStrike" kern="1200" dirty="0" smtClean="0">
                <a:solidFill>
                  <a:schemeClr val="tx1"/>
                </a:solidFill>
                <a:effectLst/>
                <a:latin typeface="+mn-lt"/>
                <a:ea typeface="+mn-ea"/>
                <a:cs typeface="+mn-cs"/>
              </a:rPr>
              <a:t>Browse the Internet for schoolwork</a:t>
            </a:r>
            <a:r>
              <a:rPr lang="en-US" dirty="0" smtClean="0"/>
              <a:t> </a:t>
            </a:r>
          </a:p>
          <a:p>
            <a:pPr marL="171450" indent="-171450">
              <a:buFont typeface="Arial" panose="020B0604020202020204" pitchFamily="34" charset="0"/>
              <a:buChar char="•"/>
            </a:pPr>
            <a:r>
              <a:rPr lang="en-US" sz="1200" b="0" i="0" u="none" strike="noStrike" kern="1200" dirty="0" smtClean="0">
                <a:solidFill>
                  <a:schemeClr val="tx1"/>
                </a:solidFill>
                <a:effectLst/>
                <a:latin typeface="+mn-lt"/>
                <a:ea typeface="+mn-ea"/>
                <a:cs typeface="+mn-cs"/>
              </a:rPr>
              <a:t>Use school computers for group work and communication with other students</a:t>
            </a:r>
            <a:r>
              <a:rPr lang="en-US" dirty="0" smtClean="0"/>
              <a:t> </a:t>
            </a:r>
          </a:p>
          <a:p>
            <a:pPr marL="171450" indent="-171450">
              <a:buFont typeface="Arial" panose="020B0604020202020204" pitchFamily="34" charset="0"/>
              <a:buChar char="•"/>
            </a:pPr>
            <a:r>
              <a:rPr lang="en-US" sz="1200" b="0" i="0" u="none" strike="noStrike" kern="1200" dirty="0" smtClean="0">
                <a:solidFill>
                  <a:schemeClr val="tx1"/>
                </a:solidFill>
                <a:effectLst/>
                <a:latin typeface="+mn-lt"/>
                <a:ea typeface="+mn-ea"/>
                <a:cs typeface="+mn-cs"/>
              </a:rPr>
              <a:t>Do individual homework on a school  computer</a:t>
            </a:r>
            <a:r>
              <a:rPr lang="en-US" dirty="0" smtClean="0"/>
              <a:t> </a:t>
            </a:r>
          </a:p>
          <a:p>
            <a:pPr marL="171450" indent="-171450">
              <a:buFont typeface="Arial" panose="020B0604020202020204" pitchFamily="34" charset="0"/>
              <a:buChar char="•"/>
            </a:pPr>
            <a:r>
              <a:rPr lang="en-US" sz="1200" b="0" i="0" u="none" strike="noStrike" kern="1200" dirty="0" smtClean="0">
                <a:solidFill>
                  <a:schemeClr val="tx1"/>
                </a:solidFill>
                <a:effectLst/>
                <a:latin typeface="+mn-lt"/>
                <a:ea typeface="+mn-ea"/>
                <a:cs typeface="+mn-cs"/>
              </a:rPr>
              <a:t>Use e-mail at school</a:t>
            </a:r>
            <a:r>
              <a:rPr lang="en-US" dirty="0" smtClean="0"/>
              <a:t> </a:t>
            </a:r>
          </a:p>
          <a:p>
            <a:pPr marL="171450" indent="-171450">
              <a:buFont typeface="Arial" panose="020B0604020202020204" pitchFamily="34" charset="0"/>
              <a:buChar char="•"/>
            </a:pPr>
            <a:r>
              <a:rPr lang="en-US" sz="1200" b="0" i="0" u="none" strike="noStrike" kern="1200" dirty="0" smtClean="0">
                <a:solidFill>
                  <a:schemeClr val="tx1"/>
                </a:solidFill>
                <a:effectLst/>
                <a:latin typeface="+mn-lt"/>
                <a:ea typeface="+mn-ea"/>
                <a:cs typeface="+mn-cs"/>
              </a:rPr>
              <a:t>Download, upload or browse material from the school's website</a:t>
            </a:r>
            <a:r>
              <a:rPr lang="en-US" dirty="0" smtClean="0"/>
              <a:t> </a:t>
            </a:r>
          </a:p>
          <a:p>
            <a:pPr marL="171450" indent="-171450">
              <a:buFont typeface="Arial" panose="020B0604020202020204" pitchFamily="34" charset="0"/>
              <a:buChar char="•"/>
            </a:pPr>
            <a:r>
              <a:rPr lang="en-US" sz="1200" b="0" i="0" u="none" strike="noStrike" kern="1200" dirty="0" smtClean="0">
                <a:solidFill>
                  <a:schemeClr val="tx1"/>
                </a:solidFill>
                <a:effectLst/>
                <a:latin typeface="+mn-lt"/>
                <a:ea typeface="+mn-ea"/>
                <a:cs typeface="+mn-cs"/>
              </a:rPr>
              <a:t>Chat on line at school</a:t>
            </a:r>
            <a:r>
              <a:rPr lang="en-US" dirty="0" smtClean="0"/>
              <a:t> </a:t>
            </a:r>
          </a:p>
          <a:p>
            <a:pPr marL="171450" indent="-171450">
              <a:buFont typeface="Arial" panose="020B0604020202020204" pitchFamily="34" charset="0"/>
              <a:buChar char="•"/>
            </a:pPr>
            <a:r>
              <a:rPr lang="en-US" sz="1200" b="0" i="0" u="none" strike="noStrike" kern="1200" dirty="0" smtClean="0">
                <a:solidFill>
                  <a:schemeClr val="tx1"/>
                </a:solidFill>
                <a:effectLst/>
                <a:latin typeface="+mn-lt"/>
                <a:ea typeface="+mn-ea"/>
                <a:cs typeface="+mn-cs"/>
              </a:rPr>
              <a:t>Practice and drilling, such as for foreign-language learning or mathematics</a:t>
            </a:r>
            <a:r>
              <a:rPr lang="en-US" dirty="0" smtClean="0"/>
              <a:t> </a:t>
            </a:r>
          </a:p>
          <a:p>
            <a:pPr marL="171450" indent="-171450">
              <a:buFont typeface="Arial" panose="020B0604020202020204" pitchFamily="34" charset="0"/>
              <a:buChar char="•"/>
            </a:pPr>
            <a:r>
              <a:rPr lang="en-US" sz="1200" b="0" i="0" u="none" strike="noStrike" kern="1200" dirty="0" smtClean="0">
                <a:solidFill>
                  <a:schemeClr val="tx1"/>
                </a:solidFill>
                <a:effectLst/>
                <a:latin typeface="+mn-lt"/>
                <a:ea typeface="+mn-ea"/>
                <a:cs typeface="+mn-cs"/>
              </a:rPr>
              <a:t>Post work on the school's website</a:t>
            </a:r>
            <a:r>
              <a:rPr lang="en-US" dirty="0" smtClean="0"/>
              <a:t> </a:t>
            </a:r>
          </a:p>
          <a:p>
            <a:pPr marL="171450" indent="-171450">
              <a:buFont typeface="Arial" panose="020B0604020202020204" pitchFamily="34" charset="0"/>
              <a:buChar char="•"/>
            </a:pPr>
            <a:r>
              <a:rPr lang="en-US" sz="1200" b="0" i="0" u="none" strike="noStrike" kern="1200" dirty="0" smtClean="0">
                <a:solidFill>
                  <a:schemeClr val="tx1"/>
                </a:solidFill>
                <a:effectLst/>
                <a:latin typeface="+mn-lt"/>
                <a:ea typeface="+mn-ea"/>
                <a:cs typeface="+mn-cs"/>
              </a:rPr>
              <a:t>Play simulations at school</a:t>
            </a:r>
            <a:r>
              <a:rPr lang="en-US" dirty="0" smtClean="0"/>
              <a:t> </a:t>
            </a:r>
            <a:endParaRPr lang="en-GB" dirty="0"/>
          </a:p>
        </p:txBody>
      </p:sp>
      <p:sp>
        <p:nvSpPr>
          <p:cNvPr id="4" name="Slide Number Placeholder 3"/>
          <p:cNvSpPr>
            <a:spLocks noGrp="1"/>
          </p:cNvSpPr>
          <p:nvPr>
            <p:ph type="sldNum" sz="quarter" idx="10"/>
          </p:nvPr>
        </p:nvSpPr>
        <p:spPr/>
        <p:txBody>
          <a:bodyPr/>
          <a:lstStyle/>
          <a:p>
            <a:fld id="{70B8E301-3150-40B1-8A27-D15EBCCA08C6}" type="slidenum">
              <a:rPr lang="en-GB" smtClean="0"/>
              <a:t>14</a:t>
            </a:fld>
            <a:endParaRPr lang="en-GB"/>
          </a:p>
        </p:txBody>
      </p:sp>
    </p:spTree>
    <p:extLst>
      <p:ext uri="{BB962C8B-B14F-4D97-AF65-F5344CB8AC3E}">
        <p14:creationId xmlns:p14="http://schemas.microsoft.com/office/powerpoint/2010/main" val="6720122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A0881F-F6A5-4FBB-82FF-CEFD5BA9CAE9}" type="slidenum">
              <a:rPr lang="en-GB" smtClean="0"/>
              <a:t>15</a:t>
            </a:fld>
            <a:endParaRPr lang="en-GB"/>
          </a:p>
        </p:txBody>
      </p:sp>
    </p:spTree>
    <p:extLst>
      <p:ext uri="{BB962C8B-B14F-4D97-AF65-F5344CB8AC3E}">
        <p14:creationId xmlns:p14="http://schemas.microsoft.com/office/powerpoint/2010/main" val="2765795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In every school system, students who reported using the Internet more frequently scored lower in science than students who reported using the Internet less frequently. However, on average across OECD countries, 15-year-olds who used the Internet moderately scored above students who never used the Internet or who used it more intensively</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3EA0881F-F6A5-4FBB-82FF-CEFD5BA9CAE9}" type="slidenum">
              <a:rPr lang="en-GB" smtClean="0"/>
              <a:t>16</a:t>
            </a:fld>
            <a:endParaRPr lang="en-GB"/>
          </a:p>
        </p:txBody>
      </p:sp>
    </p:spTree>
    <p:extLst>
      <p:ext uri="{BB962C8B-B14F-4D97-AF65-F5344CB8AC3E}">
        <p14:creationId xmlns:p14="http://schemas.microsoft.com/office/powerpoint/2010/main" val="14086689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hu-HU" sz="1200" b="0" i="0" u="none" strike="noStrike" kern="1200" dirty="0" smtClean="0">
                <a:solidFill>
                  <a:schemeClr val="tx1"/>
                </a:solidFill>
                <a:effectLst/>
                <a:latin typeface="+mn-lt"/>
                <a:ea typeface="+mn-ea"/>
                <a:cs typeface="+mn-cs"/>
              </a:rPr>
              <a:t>*</a:t>
            </a:r>
          </a:p>
          <a:p>
            <a:pPr marL="0" indent="0">
              <a:buNone/>
            </a:pPr>
            <a:r>
              <a:rPr lang="hu-HU" sz="1200" b="0" i="0" u="none" strike="noStrike" kern="1200" dirty="0" err="1" smtClean="0">
                <a:solidFill>
                  <a:schemeClr val="tx1"/>
                </a:solidFill>
                <a:effectLst/>
                <a:latin typeface="+mn-lt"/>
                <a:ea typeface="+mn-ea"/>
                <a:cs typeface="+mn-cs"/>
              </a:rPr>
              <a:t>Note</a:t>
            </a:r>
            <a:r>
              <a:rPr lang="hu-HU" sz="1200" b="0" i="0" u="none" strike="noStrike"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In Liechtenstein, the sample size for extreme</a:t>
            </a:r>
            <a:r>
              <a:rPr lang="hu-HU" sz="1200" b="0" i="0" u="none" strike="noStrike" kern="1200" baseline="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Internet users is too small to report.</a:t>
            </a:r>
            <a:r>
              <a:rPr lang="en-US" dirty="0" smtClean="0"/>
              <a:t> </a:t>
            </a:r>
            <a:endParaRPr lang="hu-HU" dirty="0" smtClean="0"/>
          </a:p>
          <a:p>
            <a:pPr marL="0" indent="0">
              <a:buNone/>
            </a:pPr>
            <a:endParaRPr lang="en-GB" dirty="0"/>
          </a:p>
        </p:txBody>
      </p:sp>
      <p:sp>
        <p:nvSpPr>
          <p:cNvPr id="4" name="Slide Number Placeholder 3"/>
          <p:cNvSpPr>
            <a:spLocks noGrp="1"/>
          </p:cNvSpPr>
          <p:nvPr>
            <p:ph type="sldNum" sz="quarter" idx="10"/>
          </p:nvPr>
        </p:nvSpPr>
        <p:spPr/>
        <p:txBody>
          <a:bodyPr/>
          <a:lstStyle/>
          <a:p>
            <a:fld id="{70B8E301-3150-40B1-8A27-D15EBCCA08C6}" type="slidenum">
              <a:rPr lang="en-GB" smtClean="0"/>
              <a:t>17</a:t>
            </a:fld>
            <a:endParaRPr lang="en-GB"/>
          </a:p>
        </p:txBody>
      </p:sp>
    </p:spTree>
    <p:extLst>
      <p:ext uri="{BB962C8B-B14F-4D97-AF65-F5344CB8AC3E}">
        <p14:creationId xmlns:p14="http://schemas.microsoft.com/office/powerpoint/2010/main" val="35050164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A0881F-F6A5-4FBB-82FF-CEFD5BA9CAE9}" type="slidenum">
              <a:rPr lang="en-GB" smtClean="0"/>
              <a:t>18</a:t>
            </a:fld>
            <a:endParaRPr lang="en-GB"/>
          </a:p>
        </p:txBody>
      </p:sp>
    </p:spTree>
    <p:extLst>
      <p:ext uri="{BB962C8B-B14F-4D97-AF65-F5344CB8AC3E}">
        <p14:creationId xmlns:p14="http://schemas.microsoft.com/office/powerpoint/2010/main" val="32329099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A0881F-F6A5-4FBB-82FF-CEFD5BA9CAE9}" type="slidenum">
              <a:rPr lang="en-GB" smtClean="0"/>
              <a:t>19</a:t>
            </a:fld>
            <a:endParaRPr lang="en-GB"/>
          </a:p>
        </p:txBody>
      </p:sp>
    </p:spTree>
    <p:extLst>
      <p:ext uri="{BB962C8B-B14F-4D97-AF65-F5344CB8AC3E}">
        <p14:creationId xmlns:p14="http://schemas.microsoft.com/office/powerpoint/2010/main" val="3529557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000" dirty="0" smtClean="0"/>
              <a:t>Which digital resources are relevant for teaching and to whom?</a:t>
            </a:r>
          </a:p>
          <a:p>
            <a:pPr lvl="1"/>
            <a:r>
              <a:rPr lang="en-US" sz="2000" dirty="0" smtClean="0"/>
              <a:t>How to adjust teaching practices and pedagogy to make the most of available digital resources? </a:t>
            </a:r>
          </a:p>
          <a:p>
            <a:pPr lvl="1"/>
            <a:r>
              <a:rPr lang="en-US" sz="2000" dirty="0" smtClean="0"/>
              <a:t>What are the implications for the organization and management of school-related activities? </a:t>
            </a:r>
          </a:p>
          <a:p>
            <a:pPr lvl="1"/>
            <a:r>
              <a:rPr lang="en-US" sz="2000" dirty="0" smtClean="0"/>
              <a:t>How to deal with “digital risks”: classroom management</a:t>
            </a:r>
            <a:endParaRPr lang="en-GB" dirty="0"/>
          </a:p>
        </p:txBody>
      </p:sp>
      <p:sp>
        <p:nvSpPr>
          <p:cNvPr id="4" name="Slide Number Placeholder 3"/>
          <p:cNvSpPr>
            <a:spLocks noGrp="1"/>
          </p:cNvSpPr>
          <p:nvPr>
            <p:ph type="sldNum" sz="quarter" idx="10"/>
          </p:nvPr>
        </p:nvSpPr>
        <p:spPr/>
        <p:txBody>
          <a:bodyPr/>
          <a:lstStyle/>
          <a:p>
            <a:fld id="{3EA0881F-F6A5-4FBB-82FF-CEFD5BA9CAE9}" type="slidenum">
              <a:rPr lang="en-GB" smtClean="0"/>
              <a:t>2</a:t>
            </a:fld>
            <a:endParaRPr lang="en-GB"/>
          </a:p>
        </p:txBody>
      </p:sp>
    </p:spTree>
    <p:extLst>
      <p:ext uri="{BB962C8B-B14F-4D97-AF65-F5344CB8AC3E}">
        <p14:creationId xmlns:p14="http://schemas.microsoft.com/office/powerpoint/2010/main" val="26726988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xfrm>
            <a:off x="901011" y="5135019"/>
            <a:ext cx="4951607" cy="4868126"/>
          </a:xfrm>
          <a:noFill/>
          <a:ln w="9525"/>
        </p:spPr>
        <p:txBody>
          <a:bodyPr/>
          <a:lstStyle/>
          <a:p>
            <a:r>
              <a:rPr lang="fr-FR" sz="1200" kern="1200" dirty="0" smtClean="0">
                <a:solidFill>
                  <a:schemeClr val="tx1"/>
                </a:solidFill>
                <a:latin typeface="+mn-lt"/>
                <a:ea typeface="+mn-ea"/>
                <a:cs typeface="+mn-cs"/>
              </a:rPr>
              <a:t>14 EU Countries</a:t>
            </a:r>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This chart illustrates </a:t>
            </a:r>
            <a:r>
              <a:rPr lang="hu-HU" sz="1200" kern="1200" dirty="0" err="1" smtClean="0">
                <a:solidFill>
                  <a:schemeClr val="tx1"/>
                </a:solidFill>
                <a:latin typeface="+mn-lt"/>
                <a:ea typeface="+mn-ea"/>
                <a:cs typeface="+mn-cs"/>
              </a:rPr>
              <a:t>digital</a:t>
            </a:r>
            <a:r>
              <a:rPr lang="hu-HU"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literacy </a:t>
            </a:r>
            <a:r>
              <a:rPr lang="hu-HU" sz="1200" kern="1200" dirty="0" err="1" smtClean="0">
                <a:solidFill>
                  <a:schemeClr val="tx1"/>
                </a:solidFill>
                <a:latin typeface="+mn-lt"/>
                <a:ea typeface="+mn-ea"/>
                <a:cs typeface="+mn-cs"/>
              </a:rPr>
              <a:t>reading</a:t>
            </a:r>
            <a:r>
              <a:rPr lang="hu-HU"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scale</a:t>
            </a:r>
            <a:r>
              <a:rPr lang="hu-HU" sz="1200" kern="1200" dirty="0" smtClean="0">
                <a:solidFill>
                  <a:schemeClr val="tx1"/>
                </a:solidFill>
                <a:latin typeface="+mn-lt"/>
                <a:ea typeface="+mn-ea"/>
                <a:cs typeface="+mn-cs"/>
              </a:rPr>
              <a:t>.</a:t>
            </a:r>
            <a:endParaRPr lang="hu-HU" sz="1200" kern="1200" baseline="0" dirty="0" smtClean="0">
              <a:solidFill>
                <a:schemeClr val="tx1"/>
              </a:solidFill>
              <a:latin typeface="+mn-lt"/>
              <a:ea typeface="+mn-ea"/>
              <a:cs typeface="+mn-cs"/>
            </a:endParaRPr>
          </a:p>
        </p:txBody>
      </p:sp>
    </p:spTree>
    <p:extLst>
      <p:ext uri="{BB962C8B-B14F-4D97-AF65-F5344CB8AC3E}">
        <p14:creationId xmlns:p14="http://schemas.microsoft.com/office/powerpoint/2010/main" val="18611142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u-HU" dirty="0" smtClean="0"/>
              <a:t>*</a:t>
            </a:r>
            <a:endParaRPr lang="en-GB" dirty="0"/>
          </a:p>
        </p:txBody>
      </p:sp>
      <p:sp>
        <p:nvSpPr>
          <p:cNvPr id="4" name="Slide Number Placeholder 3"/>
          <p:cNvSpPr>
            <a:spLocks noGrp="1"/>
          </p:cNvSpPr>
          <p:nvPr>
            <p:ph type="sldNum" sz="quarter" idx="10"/>
          </p:nvPr>
        </p:nvSpPr>
        <p:spPr/>
        <p:txBody>
          <a:bodyPr/>
          <a:lstStyle/>
          <a:p>
            <a:fld id="{70B8E301-3150-40B1-8A27-D15EBCCA08C6}" type="slidenum">
              <a:rPr lang="en-GB" smtClean="0"/>
              <a:t>21</a:t>
            </a:fld>
            <a:endParaRPr lang="en-GB"/>
          </a:p>
        </p:txBody>
      </p:sp>
    </p:spTree>
    <p:extLst>
      <p:ext uri="{BB962C8B-B14F-4D97-AF65-F5344CB8AC3E}">
        <p14:creationId xmlns:p14="http://schemas.microsoft.com/office/powerpoint/2010/main" val="26615498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0B8E301-3150-40B1-8A27-D15EBCCA08C6}" type="slidenum">
              <a:rPr lang="en-GB" smtClean="0"/>
              <a:t>22</a:t>
            </a:fld>
            <a:endParaRPr lang="en-GB"/>
          </a:p>
        </p:txBody>
      </p:sp>
    </p:spTree>
    <p:extLst>
      <p:ext uri="{BB962C8B-B14F-4D97-AF65-F5344CB8AC3E}">
        <p14:creationId xmlns:p14="http://schemas.microsoft.com/office/powerpoint/2010/main" val="2075161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A0881F-F6A5-4FBB-82FF-CEFD5BA9CAE9}" type="slidenum">
              <a:rPr lang="en-GB" smtClean="0"/>
              <a:t>23</a:t>
            </a:fld>
            <a:endParaRPr lang="en-GB"/>
          </a:p>
        </p:txBody>
      </p:sp>
    </p:spTree>
    <p:extLst>
      <p:ext uri="{BB962C8B-B14F-4D97-AF65-F5344CB8AC3E}">
        <p14:creationId xmlns:p14="http://schemas.microsoft.com/office/powerpoint/2010/main" val="9626816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A0881F-F6A5-4FBB-82FF-CEFD5BA9CAE9}" type="slidenum">
              <a:rPr lang="en-GB" smtClean="0"/>
              <a:t>24</a:t>
            </a:fld>
            <a:endParaRPr lang="en-GB"/>
          </a:p>
        </p:txBody>
      </p:sp>
    </p:spTree>
    <p:extLst>
      <p:ext uri="{BB962C8B-B14F-4D97-AF65-F5344CB8AC3E}">
        <p14:creationId xmlns:p14="http://schemas.microsoft.com/office/powerpoint/2010/main" val="13627577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A0881F-F6A5-4FBB-82FF-CEFD5BA9CAE9}" type="slidenum">
              <a:rPr lang="en-GB" smtClean="0"/>
              <a:t>25</a:t>
            </a:fld>
            <a:endParaRPr lang="en-GB"/>
          </a:p>
        </p:txBody>
      </p:sp>
    </p:spTree>
    <p:extLst>
      <p:ext uri="{BB962C8B-B14F-4D97-AF65-F5344CB8AC3E}">
        <p14:creationId xmlns:p14="http://schemas.microsoft.com/office/powerpoint/2010/main" val="2964882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smtClean="0"/>
              <a:t>This presentation builds on the work of the recent development in PISA to provide</a:t>
            </a:r>
            <a:r>
              <a:rPr lang="en-US" sz="2400" dirty="0" smtClean="0"/>
              <a:t>:</a:t>
            </a:r>
          </a:p>
          <a:p>
            <a:r>
              <a:rPr lang="en-US" sz="2400" dirty="0" smtClean="0"/>
              <a:t> </a:t>
            </a:r>
            <a:endParaRPr lang="en-US" sz="2400" dirty="0" smtClean="0"/>
          </a:p>
          <a:p>
            <a:pPr marL="742950" lvl="1" indent="-285750">
              <a:buFont typeface="Arial" panose="020B0604020202020204" pitchFamily="34" charset="0"/>
              <a:buChar char="•"/>
            </a:pPr>
            <a:r>
              <a:rPr lang="en-US" sz="1600" dirty="0" smtClean="0"/>
              <a:t>An overview on the many ways in which ICT can affect the provision of education and students’ cognitive performance and well-being; </a:t>
            </a:r>
          </a:p>
          <a:p>
            <a:pPr lvl="1"/>
            <a:r>
              <a:rPr lang="en-US" sz="1600" dirty="0" smtClean="0"/>
              <a:t> </a:t>
            </a:r>
            <a:endParaRPr lang="en-US" sz="1600" dirty="0" smtClean="0"/>
          </a:p>
          <a:p>
            <a:pPr marL="742950" lvl="1" indent="-285750">
              <a:buFont typeface="Arial" panose="020B0604020202020204" pitchFamily="34" charset="0"/>
              <a:buChar char="•"/>
            </a:pPr>
            <a:r>
              <a:rPr lang="en-US" sz="1600" dirty="0" smtClean="0"/>
              <a:t>An </a:t>
            </a:r>
            <a:r>
              <a:rPr lang="en-US" sz="1600" dirty="0" smtClean="0"/>
              <a:t>account of the current situation in terms of access to and use of digital resources at </a:t>
            </a:r>
            <a:r>
              <a:rPr lang="en-US" sz="1600" dirty="0" smtClean="0"/>
              <a:t>school</a:t>
            </a:r>
          </a:p>
          <a:p>
            <a:pPr marL="742950" lvl="1" indent="-285750">
              <a:buFont typeface="Arial" panose="020B0604020202020204" pitchFamily="34" charset="0"/>
              <a:buChar char="•"/>
            </a:pPr>
            <a:endParaRPr lang="en-US" sz="1600" dirty="0" smtClean="0"/>
          </a:p>
          <a:p>
            <a:pPr marL="742950" lvl="1" indent="-285750">
              <a:buFont typeface="Arial" panose="020B0604020202020204" pitchFamily="34" charset="0"/>
              <a:buChar char="•"/>
            </a:pPr>
            <a:r>
              <a:rPr lang="en-US" sz="1600" dirty="0" smtClean="0"/>
              <a:t>A description of the scope of digital competencies and how students perform</a:t>
            </a:r>
            <a:endParaRPr lang="en-US" dirty="0" smtClean="0"/>
          </a:p>
          <a:p>
            <a:endParaRPr lang="en-GB" dirty="0"/>
          </a:p>
        </p:txBody>
      </p:sp>
      <p:sp>
        <p:nvSpPr>
          <p:cNvPr id="4" name="Slide Number Placeholder 3"/>
          <p:cNvSpPr>
            <a:spLocks noGrp="1"/>
          </p:cNvSpPr>
          <p:nvPr>
            <p:ph type="sldNum" sz="quarter" idx="10"/>
          </p:nvPr>
        </p:nvSpPr>
        <p:spPr/>
        <p:txBody>
          <a:bodyPr/>
          <a:lstStyle/>
          <a:p>
            <a:fld id="{3EA0881F-F6A5-4FBB-82FF-CEFD5BA9CAE9}" type="slidenum">
              <a:rPr lang="en-GB" smtClean="0"/>
              <a:t>3</a:t>
            </a:fld>
            <a:endParaRPr lang="en-GB"/>
          </a:p>
        </p:txBody>
      </p:sp>
    </p:spTree>
    <p:extLst>
      <p:ext uri="{BB962C8B-B14F-4D97-AF65-F5344CB8AC3E}">
        <p14:creationId xmlns:p14="http://schemas.microsoft.com/office/powerpoint/2010/main" val="1217538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A0881F-F6A5-4FBB-82FF-CEFD5BA9CAE9}" type="slidenum">
              <a:rPr lang="en-GB" smtClean="0"/>
              <a:t>4</a:t>
            </a:fld>
            <a:endParaRPr lang="en-GB"/>
          </a:p>
        </p:txBody>
      </p:sp>
    </p:spTree>
    <p:extLst>
      <p:ext uri="{BB962C8B-B14F-4D97-AF65-F5344CB8AC3E}">
        <p14:creationId xmlns:p14="http://schemas.microsoft.com/office/powerpoint/2010/main" val="2600802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A0881F-F6A5-4FBB-82FF-CEFD5BA9CAE9}" type="slidenum">
              <a:rPr lang="en-GB" smtClean="0"/>
              <a:t>5</a:t>
            </a:fld>
            <a:endParaRPr lang="en-GB"/>
          </a:p>
        </p:txBody>
      </p:sp>
    </p:spTree>
    <p:extLst>
      <p:ext uri="{BB962C8B-B14F-4D97-AF65-F5344CB8AC3E}">
        <p14:creationId xmlns:p14="http://schemas.microsoft.com/office/powerpoint/2010/main" val="1816910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This framework provides a comprehensive strategy to document how students access and use ICT resources in and outside of school, and to identify how teachers, schools and education systems integrate ICT into pedagogical practices and learning environments.</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Objective of the framework: </a:t>
            </a:r>
          </a:p>
          <a:p>
            <a:r>
              <a:rPr lang="en-US" dirty="0" smtClean="0"/>
              <a:t>- Provides a strategy to document how students access and use ICTs in and outside of school</a:t>
            </a:r>
          </a:p>
          <a:p>
            <a:r>
              <a:rPr lang="en-US" dirty="0" smtClean="0"/>
              <a:t>- Identify how teachers, schools and education systems integrate ICTs into pedagogical practices</a:t>
            </a:r>
          </a:p>
          <a:p>
            <a:r>
              <a:rPr lang="en-US" dirty="0" smtClean="0"/>
              <a:t>- To a lesser extent assess digital competencies</a:t>
            </a:r>
            <a:endParaRPr lang="en-GB" dirty="0" smtClean="0"/>
          </a:p>
          <a:p>
            <a:endParaRPr lang="en-GB" dirty="0"/>
          </a:p>
        </p:txBody>
      </p:sp>
      <p:sp>
        <p:nvSpPr>
          <p:cNvPr id="4" name="Slide Number Placeholder 3"/>
          <p:cNvSpPr>
            <a:spLocks noGrp="1"/>
          </p:cNvSpPr>
          <p:nvPr>
            <p:ph type="sldNum" sz="quarter" idx="10"/>
          </p:nvPr>
        </p:nvSpPr>
        <p:spPr/>
        <p:txBody>
          <a:bodyPr/>
          <a:lstStyle/>
          <a:p>
            <a:fld id="{3EA0881F-F6A5-4FBB-82FF-CEFD5BA9CAE9}" type="slidenum">
              <a:rPr lang="en-GB" smtClean="0"/>
              <a:t>6</a:t>
            </a:fld>
            <a:endParaRPr lang="en-GB"/>
          </a:p>
        </p:txBody>
      </p:sp>
    </p:spTree>
    <p:extLst>
      <p:ext uri="{BB962C8B-B14F-4D97-AF65-F5344CB8AC3E}">
        <p14:creationId xmlns:p14="http://schemas.microsoft.com/office/powerpoint/2010/main" val="2232855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A0881F-F6A5-4FBB-82FF-CEFD5BA9CAE9}" type="slidenum">
              <a:rPr lang="en-GB" smtClean="0"/>
              <a:t>7</a:t>
            </a:fld>
            <a:endParaRPr lang="en-GB"/>
          </a:p>
        </p:txBody>
      </p:sp>
    </p:spTree>
    <p:extLst>
      <p:ext uri="{BB962C8B-B14F-4D97-AF65-F5344CB8AC3E}">
        <p14:creationId xmlns:p14="http://schemas.microsoft.com/office/powerpoint/2010/main" val="3775341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A0881F-F6A5-4FBB-82FF-CEFD5BA9CAE9}" type="slidenum">
              <a:rPr lang="en-GB" smtClean="0"/>
              <a:t>8</a:t>
            </a:fld>
            <a:endParaRPr lang="en-GB"/>
          </a:p>
        </p:txBody>
      </p:sp>
    </p:spTree>
    <p:extLst>
      <p:ext uri="{BB962C8B-B14F-4D97-AF65-F5344CB8AC3E}">
        <p14:creationId xmlns:p14="http://schemas.microsoft.com/office/powerpoint/2010/main" val="590297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EA0881F-F6A5-4FBB-82FF-CEFD5BA9CAE9}" type="slidenum">
              <a:rPr lang="en-GB" smtClean="0"/>
              <a:t>9</a:t>
            </a:fld>
            <a:endParaRPr lang="en-GB"/>
          </a:p>
        </p:txBody>
      </p:sp>
    </p:spTree>
    <p:extLst>
      <p:ext uri="{BB962C8B-B14F-4D97-AF65-F5344CB8AC3E}">
        <p14:creationId xmlns:p14="http://schemas.microsoft.com/office/powerpoint/2010/main" val="2855034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e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1971381"/>
            <a:ext cx="2628000" cy="3172223"/>
          </a:xfrm>
          <a:prstGeom prst="rect">
            <a:avLst/>
          </a:prstGeom>
        </p:spPr>
      </p:pic>
      <p:pic>
        <p:nvPicPr>
          <p:cNvPr id="39"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000" y="4500900"/>
            <a:ext cx="1742400" cy="514260"/>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381"/>
            <a:ext cx="2628000" cy="3172223"/>
          </a:xfrm>
          <a:prstGeom prst="rect">
            <a:avLst/>
          </a:prstGeom>
        </p:spPr>
      </p:pic>
      <p:sp>
        <p:nvSpPr>
          <p:cNvPr id="8" name="Title 7"/>
          <p:cNvSpPr>
            <a:spLocks noGrp="1"/>
          </p:cNvSpPr>
          <p:nvPr>
            <p:ph type="ctrTitle" hasCustomPrompt="1"/>
          </p:nvPr>
        </p:nvSpPr>
        <p:spPr>
          <a:xfrm>
            <a:off x="1368000" y="1564205"/>
            <a:ext cx="6300000" cy="1246495"/>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fr-FR" dirty="0"/>
              <a:t>CLIQUEZ POUR MODIFIER LE TITRE</a:t>
            </a:r>
            <a:endParaRPr kumimoji="0" lang="en-US" dirty="0"/>
          </a:p>
        </p:txBody>
      </p:sp>
      <p:sp>
        <p:nvSpPr>
          <p:cNvPr id="9" name="Subtitle 8"/>
          <p:cNvSpPr>
            <a:spLocks noGrp="1"/>
          </p:cNvSpPr>
          <p:nvPr>
            <p:ph type="subTitle" idx="1" hasCustomPrompt="1"/>
          </p:nvPr>
        </p:nvSpPr>
        <p:spPr>
          <a:xfrm>
            <a:off x="1368000" y="2853902"/>
            <a:ext cx="6300000" cy="348813"/>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a:t>Cliquez pour modifier les sous-titres</a:t>
            </a:r>
            <a:endParaRPr kumimoji="0" lang="en-US" dirty="0"/>
          </a:p>
        </p:txBody>
      </p:sp>
      <p:pic>
        <p:nvPicPr>
          <p:cNvPr id="37" name="Image 11"/>
          <p:cNvPicPr>
            <a:picLocks noChangeAspect="1"/>
          </p:cNvPicPr>
          <p:nvPr/>
        </p:nvPicPr>
        <p:blipFill>
          <a:blip r:embed="rId4" cstate="print"/>
          <a:stretch>
            <a:fillRect/>
          </a:stretch>
        </p:blipFill>
        <p:spPr>
          <a:xfrm>
            <a:off x="511200" y="324000"/>
            <a:ext cx="692307" cy="1080000"/>
          </a:xfrm>
          <a:prstGeom prst="rect">
            <a:avLst/>
          </a:prstGeom>
        </p:spPr>
      </p:pic>
      <p:sp>
        <p:nvSpPr>
          <p:cNvPr id="12" name="Date Placeholder 3"/>
          <p:cNvSpPr>
            <a:spLocks noGrp="1"/>
          </p:cNvSpPr>
          <p:nvPr>
            <p:ph type="dt" sz="half" idx="2"/>
          </p:nvPr>
        </p:nvSpPr>
        <p:spPr>
          <a:xfrm>
            <a:off x="403200" y="4808700"/>
            <a:ext cx="900000" cy="1836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9E07FC3D-B670-4522-92E2-386C72DDD55C}" type="datetimeFigureOut">
              <a:rPr lang="en-GB" smtClean="0">
                <a:solidFill>
                  <a:prstClr val="white"/>
                </a:solidFill>
              </a:rPr>
              <a:pPr/>
              <a:t>19/11/2018</a:t>
            </a:fld>
            <a:endParaRPr lang="en-GB">
              <a:solidFill>
                <a:prstClr val="white"/>
              </a:solidFill>
            </a:endParaRPr>
          </a:p>
        </p:txBody>
      </p:sp>
      <p:sp>
        <p:nvSpPr>
          <p:cNvPr id="13" name="Footer Placeholder 4"/>
          <p:cNvSpPr>
            <a:spLocks noGrp="1"/>
          </p:cNvSpPr>
          <p:nvPr>
            <p:ph type="ftr" sz="quarter" idx="3"/>
          </p:nvPr>
        </p:nvSpPr>
        <p:spPr>
          <a:xfrm>
            <a:off x="1368000" y="4808700"/>
            <a:ext cx="4680000" cy="1836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solidFill>
                <a:prstClr val="white"/>
              </a:solidFill>
            </a:endParaRPr>
          </a:p>
        </p:txBody>
      </p:sp>
    </p:spTree>
    <p:extLst>
      <p:ext uri="{BB962C8B-B14F-4D97-AF65-F5344CB8AC3E}">
        <p14:creationId xmlns:p14="http://schemas.microsoft.com/office/powerpoint/2010/main" val="553975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a:t>Cliquez pour modifier les styles du texte du masque</a:t>
            </a:r>
            <a:endParaRPr lang="en-US" dirty="0"/>
          </a:p>
          <a:p>
            <a:pPr lvl="1" eaLnBrk="1" latinLnBrk="0" hangingPunct="1"/>
            <a:r>
              <a:rPr lang="en-US" dirty="0" err="1"/>
              <a:t>Deuxième</a:t>
            </a:r>
            <a:r>
              <a:rPr lang="en-US" dirty="0"/>
              <a:t> </a:t>
            </a:r>
            <a:r>
              <a:rPr lang="en-US" dirty="0" err="1"/>
              <a:t>niveau</a:t>
            </a:r>
            <a:endParaRPr lang="en-US" dirty="0"/>
          </a:p>
          <a:p>
            <a:pPr lvl="2" eaLnBrk="1" latinLnBrk="0" hangingPunct="1"/>
            <a:r>
              <a:rPr lang="en-US" dirty="0" err="1"/>
              <a:t>Troisième</a:t>
            </a:r>
            <a:r>
              <a:rPr lang="en-US" dirty="0"/>
              <a:t> </a:t>
            </a:r>
            <a:r>
              <a:rPr lang="en-US" dirty="0" err="1"/>
              <a:t>niveau</a:t>
            </a:r>
            <a:endParaRPr lang="en-US" dirty="0"/>
          </a:p>
          <a:p>
            <a:pPr lvl="3" eaLnBrk="1" latinLnBrk="0" hangingPunct="1"/>
            <a:r>
              <a:rPr lang="en-US" dirty="0" err="1"/>
              <a:t>Quatrième</a:t>
            </a:r>
            <a:r>
              <a:rPr lang="en-US" dirty="0"/>
              <a:t> </a:t>
            </a:r>
            <a:r>
              <a:rPr lang="en-US" dirty="0" err="1"/>
              <a:t>niveau</a:t>
            </a:r>
            <a:endParaRPr lang="en-US" dirty="0"/>
          </a:p>
          <a:p>
            <a:pPr lvl="4" eaLnBrk="1" latinLnBrk="0" hangingPunct="1"/>
            <a:r>
              <a:rPr lang="en-US" dirty="0" err="1"/>
              <a:t>Cinquième</a:t>
            </a:r>
            <a:r>
              <a:rPr lang="en-US" dirty="0"/>
              <a:t> </a:t>
            </a:r>
            <a:r>
              <a:rPr lang="en-US" dirty="0" err="1"/>
              <a:t>niveau</a:t>
            </a:r>
            <a:endParaRPr kumimoji="0" lang="en-US" dirty="0"/>
          </a:p>
        </p:txBody>
      </p:sp>
      <p:sp>
        <p:nvSpPr>
          <p:cNvPr id="8" name="Date Placeholder 3"/>
          <p:cNvSpPr>
            <a:spLocks noGrp="1"/>
          </p:cNvSpPr>
          <p:nvPr>
            <p:ph type="dt" sz="half" idx="2"/>
          </p:nvPr>
        </p:nvSpPr>
        <p:spPr>
          <a:xfrm>
            <a:off x="403200" y="4808700"/>
            <a:ext cx="900000" cy="1836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9E07FC3D-B670-4522-92E2-386C72DDD55C}" type="datetimeFigureOut">
              <a:rPr lang="en-GB" smtClean="0"/>
              <a:pPr/>
              <a:t>19/11/2018</a:t>
            </a:fld>
            <a:endParaRPr lang="en-GB"/>
          </a:p>
        </p:txBody>
      </p:sp>
      <p:sp>
        <p:nvSpPr>
          <p:cNvPr id="9" name="Footer Placeholder 4"/>
          <p:cNvSpPr>
            <a:spLocks noGrp="1"/>
          </p:cNvSpPr>
          <p:nvPr>
            <p:ph type="ftr" sz="quarter" idx="3"/>
          </p:nvPr>
        </p:nvSpPr>
        <p:spPr>
          <a:xfrm>
            <a:off x="1368000" y="4808700"/>
            <a:ext cx="4680000" cy="1836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8640000" y="4808700"/>
            <a:ext cx="342000" cy="1836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A196A1AB-35ED-4E8E-AC41-652F18174A49}" type="slidenum">
              <a:rPr lang="en-GB" smtClean="0">
                <a:solidFill>
                  <a:prstClr val="white"/>
                </a:solidFill>
              </a:rPr>
              <a:pPr/>
              <a:t>‹#›</a:t>
            </a:fld>
            <a:endParaRPr lang="en-GB">
              <a:solidFill>
                <a:prstClr val="white"/>
              </a:solidFill>
            </a:endParaRPr>
          </a:p>
        </p:txBody>
      </p:sp>
      <p:sp>
        <p:nvSpPr>
          <p:cNvPr id="11" name="Title Placeholder 1"/>
          <p:cNvSpPr>
            <a:spLocks noGrp="1"/>
          </p:cNvSpPr>
          <p:nvPr>
            <p:ph type="title" hasCustomPrompt="1"/>
          </p:nvPr>
        </p:nvSpPr>
        <p:spPr>
          <a:xfrm>
            <a:off x="1080000" y="178200"/>
            <a:ext cx="7416000" cy="7668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Tree>
    <p:extLst>
      <p:ext uri="{BB962C8B-B14F-4D97-AF65-F5344CB8AC3E}">
        <p14:creationId xmlns:p14="http://schemas.microsoft.com/office/powerpoint/2010/main" val="1171944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En-tête de section">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5" y="3996000"/>
            <a:ext cx="950407" cy="1147500"/>
          </a:xfrm>
          <a:prstGeom prst="rect">
            <a:avLst/>
          </a:prstGeom>
        </p:spPr>
      </p:pic>
      <p:pic>
        <p:nvPicPr>
          <p:cNvPr id="8" name="Image 7"/>
          <p:cNvPicPr>
            <a:picLocks noChangeAspect="1"/>
          </p:cNvPicPr>
          <p:nvPr/>
        </p:nvPicPr>
        <p:blipFill>
          <a:blip r:embed="rId3" cstate="print"/>
          <a:stretch>
            <a:fillRect/>
          </a:stretch>
        </p:blipFill>
        <p:spPr>
          <a:xfrm>
            <a:off x="579600" y="351000"/>
            <a:ext cx="692308" cy="1080000"/>
          </a:xfrm>
          <a:prstGeom prst="rect">
            <a:avLst/>
          </a:prstGeom>
        </p:spPr>
      </p:pic>
      <p:sp>
        <p:nvSpPr>
          <p:cNvPr id="9" name="Title 1"/>
          <p:cNvSpPr>
            <a:spLocks noGrp="1"/>
          </p:cNvSpPr>
          <p:nvPr>
            <p:ph type="title" hasCustomPrompt="1"/>
          </p:nvPr>
        </p:nvSpPr>
        <p:spPr>
          <a:xfrm>
            <a:off x="1260000" y="1828699"/>
            <a:ext cx="6624000" cy="1515800"/>
          </a:xfrm>
        </p:spPr>
        <p:txBody>
          <a:bodyPr anchor="ctr" anchorCtr="0">
            <a:spAutoFit/>
          </a:bodyPr>
          <a:lstStyle>
            <a:lvl1pPr algn="ctr">
              <a:lnSpc>
                <a:spcPts val="3700"/>
              </a:lnSpc>
              <a:defRPr sz="3700" b="0" i="0" cap="all" baseline="0">
                <a:solidFill>
                  <a:schemeClr val="bg1"/>
                </a:solidFill>
              </a:defRPr>
            </a:lvl1pPr>
          </a:lstStyle>
          <a:p>
            <a:r>
              <a:rPr lang="fr-FR" dirty="0"/>
              <a:t>Cliquez pour modifier</a:t>
            </a:r>
            <a:br>
              <a:rPr lang="fr-FR" dirty="0"/>
            </a:br>
            <a:r>
              <a:rPr lang="fr-FR" dirty="0"/>
              <a:t>le titre de l'en-tête de section</a:t>
            </a:r>
            <a:endParaRPr lang="en-US" dirty="0"/>
          </a:p>
        </p:txBody>
      </p:sp>
      <p:sp>
        <p:nvSpPr>
          <p:cNvPr id="10" name="Date Placeholder 3"/>
          <p:cNvSpPr>
            <a:spLocks noGrp="1"/>
          </p:cNvSpPr>
          <p:nvPr>
            <p:ph type="dt" sz="half" idx="2"/>
          </p:nvPr>
        </p:nvSpPr>
        <p:spPr>
          <a:xfrm>
            <a:off x="403200" y="4808700"/>
            <a:ext cx="900000" cy="1836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9E07FC3D-B670-4522-92E2-386C72DDD55C}" type="datetimeFigureOut">
              <a:rPr lang="en-GB" smtClean="0">
                <a:solidFill>
                  <a:prstClr val="white"/>
                </a:solidFill>
              </a:rPr>
              <a:pPr/>
              <a:t>19/11/2018</a:t>
            </a:fld>
            <a:endParaRPr lang="en-GB">
              <a:solidFill>
                <a:prstClr val="white"/>
              </a:solidFill>
            </a:endParaRPr>
          </a:p>
        </p:txBody>
      </p:sp>
      <p:sp>
        <p:nvSpPr>
          <p:cNvPr id="11" name="Footer Placeholder 4"/>
          <p:cNvSpPr>
            <a:spLocks noGrp="1"/>
          </p:cNvSpPr>
          <p:nvPr>
            <p:ph type="ftr" sz="quarter" idx="3"/>
          </p:nvPr>
        </p:nvSpPr>
        <p:spPr>
          <a:xfrm>
            <a:off x="1368000" y="4808700"/>
            <a:ext cx="4680000" cy="1836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solidFill>
                <a:prstClr val="white"/>
              </a:solidFill>
            </a:endParaRPr>
          </a:p>
        </p:txBody>
      </p:sp>
      <p:sp>
        <p:nvSpPr>
          <p:cNvPr id="12" name="Slide Number Placeholder 5"/>
          <p:cNvSpPr>
            <a:spLocks noGrp="1"/>
          </p:cNvSpPr>
          <p:nvPr>
            <p:ph type="sldNum" sz="quarter" idx="4"/>
          </p:nvPr>
        </p:nvSpPr>
        <p:spPr>
          <a:xfrm>
            <a:off x="8640000" y="4808700"/>
            <a:ext cx="342000" cy="1836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A196A1AB-35ED-4E8E-AC41-652F18174A49}" type="slidenum">
              <a:rPr lang="en-GB" smtClean="0">
                <a:solidFill>
                  <a:srgbClr val="006299"/>
                </a:solidFill>
              </a:rPr>
              <a:pPr/>
              <a:t>‹#›</a:t>
            </a:fld>
            <a:endParaRPr lang="en-GB">
              <a:solidFill>
                <a:srgbClr val="006299"/>
              </a:solidFill>
            </a:endParaRPr>
          </a:p>
        </p:txBody>
      </p:sp>
    </p:spTree>
    <p:extLst>
      <p:ext uri="{BB962C8B-B14F-4D97-AF65-F5344CB8AC3E}">
        <p14:creationId xmlns:p14="http://schemas.microsoft.com/office/powerpoint/2010/main" val="122268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F171A7-7B97-42C6-8E52-C4EE2DC437B0}" type="datetimeFigureOut">
              <a:rPr lang="en-GB" smtClean="0"/>
              <a:pPr/>
              <a:t>19/11/2018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A43155-D7DE-42DF-A242-D81A64EE1BC9}"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454959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4808700"/>
            <a:ext cx="900000" cy="183600"/>
          </a:xfrm>
          <a:prstGeom prst="rect">
            <a:avLst/>
          </a:prstGeom>
        </p:spPr>
        <p:txBody>
          <a:bodyPr vert="horz" lIns="91440" tIns="45720" rIns="91440" bIns="45720" rtlCol="0" anchor="t" anchorCtr="0"/>
          <a:lstStyle>
            <a:lvl1pPr algn="l">
              <a:defRPr sz="750" baseline="0">
                <a:solidFill>
                  <a:srgbClr val="727272"/>
                </a:solidFill>
                <a:latin typeface="Arial"/>
              </a:defRPr>
            </a:lvl1pPr>
          </a:lstStyle>
          <a:p>
            <a:fld id="{27B2F93B-6343-4C17-83A6-41F6D7E4934B}" type="datetimeFigureOut">
              <a:rPr lang="en-GB" smtClean="0"/>
              <a:t>19/11/2018</a:t>
            </a:fld>
            <a:endParaRPr lang="en-GB" dirty="0"/>
          </a:p>
        </p:txBody>
      </p:sp>
      <p:sp>
        <p:nvSpPr>
          <p:cNvPr id="9" name="Footer Placeholder 4"/>
          <p:cNvSpPr>
            <a:spLocks noGrp="1"/>
          </p:cNvSpPr>
          <p:nvPr>
            <p:ph type="ftr" sz="quarter" idx="3"/>
          </p:nvPr>
        </p:nvSpPr>
        <p:spPr>
          <a:xfrm>
            <a:off x="1368000" y="4808700"/>
            <a:ext cx="4680000" cy="183600"/>
          </a:xfrm>
          <a:prstGeom prst="rect">
            <a:avLst/>
          </a:prstGeom>
        </p:spPr>
        <p:txBody>
          <a:bodyPr vert="horz" lIns="91440" tIns="45720" rIns="91440" bIns="45720" rtlCol="0" anchor="t" anchorCtr="0"/>
          <a:lstStyle>
            <a:lvl1pPr algn="l">
              <a:defRPr sz="750" kern="1200" baseline="0">
                <a:solidFill>
                  <a:srgbClr val="727272"/>
                </a:solidFill>
                <a:latin typeface="Arial"/>
              </a:defRPr>
            </a:lvl1pPr>
          </a:lstStyle>
          <a:p>
            <a:endParaRPr lang="en-GB" dirty="0"/>
          </a:p>
        </p:txBody>
      </p:sp>
      <p:sp>
        <p:nvSpPr>
          <p:cNvPr id="10" name="Slide Number Placeholder 5"/>
          <p:cNvSpPr>
            <a:spLocks noGrp="1"/>
          </p:cNvSpPr>
          <p:nvPr>
            <p:ph type="sldNum" sz="quarter" idx="4"/>
          </p:nvPr>
        </p:nvSpPr>
        <p:spPr>
          <a:xfrm>
            <a:off x="8640000" y="4808700"/>
            <a:ext cx="342000" cy="183600"/>
          </a:xfrm>
          <a:prstGeom prst="rect">
            <a:avLst/>
          </a:prstGeom>
        </p:spPr>
        <p:txBody>
          <a:bodyPr vert="horz" wrap="none" lIns="91440" tIns="45720" rIns="91440" bIns="45720" rtlCol="0" anchor="t" anchorCtr="0"/>
          <a:lstStyle>
            <a:lvl1pPr algn="r">
              <a:defRPr sz="750" baseline="0">
                <a:solidFill>
                  <a:schemeClr val="bg1"/>
                </a:solidFill>
                <a:latin typeface="Arial"/>
              </a:defRPr>
            </a:lvl1pPr>
          </a:lstStyle>
          <a:p>
            <a:fld id="{76888B80-F1B7-4349-9226-47D30622797E}" type="slidenum">
              <a:rPr lang="en-GB" smtClean="0"/>
              <a:t>‹#›</a:t>
            </a:fld>
            <a:endParaRPr lang="en-GB" dirty="0"/>
          </a:p>
        </p:txBody>
      </p:sp>
      <p:sp>
        <p:nvSpPr>
          <p:cNvPr id="11" name="Title Placeholder 1"/>
          <p:cNvSpPr>
            <a:spLocks noGrp="1"/>
          </p:cNvSpPr>
          <p:nvPr>
            <p:ph type="title" hasCustomPrompt="1"/>
          </p:nvPr>
        </p:nvSpPr>
        <p:spPr>
          <a:xfrm>
            <a:off x="1080000" y="178200"/>
            <a:ext cx="7416000" cy="7668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Tree>
    <p:extLst>
      <p:ext uri="{BB962C8B-B14F-4D97-AF65-F5344CB8AC3E}">
        <p14:creationId xmlns:p14="http://schemas.microsoft.com/office/powerpoint/2010/main" val="2238163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cSld name="1_Section Header">
    <p:bg>
      <p:bgPr>
        <a:solidFill>
          <a:schemeClr val="tx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260000" y="2181362"/>
            <a:ext cx="6624000" cy="810478"/>
          </a:xfrm>
        </p:spPr>
        <p:txBody>
          <a:bodyPr anchor="ctr" anchorCtr="0">
            <a:spAutoFit/>
          </a:bodyPr>
          <a:lstStyle>
            <a:lvl1pPr algn="ctr">
              <a:lnSpc>
                <a:spcPts val="2775"/>
              </a:lnSpc>
              <a:defRPr sz="2775" b="0" i="0" cap="all" baseline="0">
                <a:solidFill>
                  <a:schemeClr val="bg1"/>
                </a:solidFill>
              </a:defRPr>
            </a:lvl1pPr>
          </a:lstStyle>
          <a:p>
            <a:r>
              <a:rPr lang="en-US" dirty="0" smtClean="0"/>
              <a:t>Click to edit Section Header title</a:t>
            </a:r>
            <a:endParaRPr lang="en-US" dirty="0"/>
          </a:p>
        </p:txBody>
      </p:sp>
      <p:sp>
        <p:nvSpPr>
          <p:cNvPr id="10" name="Date Placeholder 3"/>
          <p:cNvSpPr>
            <a:spLocks noGrp="1"/>
          </p:cNvSpPr>
          <p:nvPr>
            <p:ph type="dt" sz="half" idx="2"/>
          </p:nvPr>
        </p:nvSpPr>
        <p:spPr>
          <a:xfrm>
            <a:off x="403200" y="4808700"/>
            <a:ext cx="900000" cy="183600"/>
          </a:xfrm>
          <a:prstGeom prst="rect">
            <a:avLst/>
          </a:prstGeom>
        </p:spPr>
        <p:txBody>
          <a:bodyPr vert="horz" lIns="91440" tIns="45720" rIns="91440" bIns="45720" rtlCol="0" anchor="t" anchorCtr="0"/>
          <a:lstStyle>
            <a:lvl1pPr algn="l">
              <a:defRPr sz="750" baseline="0">
                <a:solidFill>
                  <a:schemeClr val="bg1"/>
                </a:solidFill>
                <a:latin typeface="Arial"/>
              </a:defRPr>
            </a:lvl1pPr>
          </a:lstStyle>
          <a:p>
            <a:fld id="{27B2F93B-6343-4C17-83A6-41F6D7E4934B}" type="datetimeFigureOut">
              <a:rPr lang="en-GB" smtClean="0"/>
              <a:t>19/11/2018</a:t>
            </a:fld>
            <a:endParaRPr lang="en-GB" dirty="0"/>
          </a:p>
        </p:txBody>
      </p:sp>
      <p:sp>
        <p:nvSpPr>
          <p:cNvPr id="11" name="Footer Placeholder 4"/>
          <p:cNvSpPr>
            <a:spLocks noGrp="1"/>
          </p:cNvSpPr>
          <p:nvPr>
            <p:ph type="ftr" sz="quarter" idx="3"/>
          </p:nvPr>
        </p:nvSpPr>
        <p:spPr>
          <a:xfrm>
            <a:off x="1368000" y="4808700"/>
            <a:ext cx="4680000" cy="183600"/>
          </a:xfrm>
          <a:prstGeom prst="rect">
            <a:avLst/>
          </a:prstGeom>
        </p:spPr>
        <p:txBody>
          <a:bodyPr vert="horz" lIns="91440" tIns="45720" rIns="91440" bIns="45720" rtlCol="0" anchor="t" anchorCtr="0"/>
          <a:lstStyle>
            <a:lvl1pPr algn="l">
              <a:defRPr sz="750" kern="1200" baseline="0">
                <a:solidFill>
                  <a:schemeClr val="bg1"/>
                </a:solidFill>
                <a:latin typeface="Arial"/>
              </a:defRPr>
            </a:lvl1pPr>
          </a:lstStyle>
          <a:p>
            <a:endParaRPr lang="en-GB" dirty="0"/>
          </a:p>
        </p:txBody>
      </p:sp>
      <p:sp>
        <p:nvSpPr>
          <p:cNvPr id="12" name="Slide Number Placeholder 5"/>
          <p:cNvSpPr>
            <a:spLocks noGrp="1"/>
          </p:cNvSpPr>
          <p:nvPr>
            <p:ph type="sldNum" sz="quarter" idx="4"/>
          </p:nvPr>
        </p:nvSpPr>
        <p:spPr>
          <a:xfrm>
            <a:off x="8640000" y="4808700"/>
            <a:ext cx="342000" cy="183600"/>
          </a:xfrm>
          <a:prstGeom prst="rect">
            <a:avLst/>
          </a:prstGeom>
        </p:spPr>
        <p:txBody>
          <a:bodyPr vert="horz" wrap="none" lIns="91440" tIns="45720" rIns="91440" bIns="45720" rtlCol="0" anchor="t" anchorCtr="0"/>
          <a:lstStyle>
            <a:lvl1pPr algn="r">
              <a:defRPr sz="750" baseline="0">
                <a:solidFill>
                  <a:schemeClr val="tx2"/>
                </a:solidFill>
                <a:latin typeface="Arial"/>
              </a:defRPr>
            </a:lvl1pPr>
          </a:lstStyle>
          <a:p>
            <a:fld id="{76888B80-F1B7-4349-9226-47D30622797E}" type="slidenum">
              <a:rPr lang="en-GB" smtClean="0"/>
              <a:t>‹#›</a:t>
            </a:fld>
            <a:endParaRPr lang="en-GB" dirty="0"/>
          </a:p>
        </p:txBody>
      </p:sp>
    </p:spTree>
    <p:extLst>
      <p:ext uri="{BB962C8B-B14F-4D97-AF65-F5344CB8AC3E}">
        <p14:creationId xmlns:p14="http://schemas.microsoft.com/office/powerpoint/2010/main" val="3594297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1971381"/>
            <a:ext cx="2628000" cy="3172223"/>
          </a:xfrm>
          <a:prstGeom prst="rect">
            <a:avLst/>
          </a:prstGeom>
        </p:spPr>
      </p:pic>
      <p:pic>
        <p:nvPicPr>
          <p:cNvPr id="39"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000" y="4500900"/>
            <a:ext cx="1742400" cy="514260"/>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381"/>
            <a:ext cx="2628000" cy="3172223"/>
          </a:xfrm>
          <a:prstGeom prst="rect">
            <a:avLst/>
          </a:prstGeom>
        </p:spPr>
      </p:pic>
      <p:sp>
        <p:nvSpPr>
          <p:cNvPr id="8" name="Title 7"/>
          <p:cNvSpPr>
            <a:spLocks noGrp="1"/>
          </p:cNvSpPr>
          <p:nvPr>
            <p:ph type="ctrTitle" hasCustomPrompt="1"/>
          </p:nvPr>
        </p:nvSpPr>
        <p:spPr>
          <a:xfrm>
            <a:off x="1368000" y="1564205"/>
            <a:ext cx="6300000" cy="1246495"/>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fr-FR" dirty="0"/>
              <a:t>CLIQUEZ POUR MODIFIER LE TITRE</a:t>
            </a:r>
            <a:endParaRPr kumimoji="0" lang="en-US" dirty="0"/>
          </a:p>
        </p:txBody>
      </p:sp>
      <p:sp>
        <p:nvSpPr>
          <p:cNvPr id="9" name="Subtitle 8"/>
          <p:cNvSpPr>
            <a:spLocks noGrp="1"/>
          </p:cNvSpPr>
          <p:nvPr>
            <p:ph type="subTitle" idx="1" hasCustomPrompt="1"/>
          </p:nvPr>
        </p:nvSpPr>
        <p:spPr>
          <a:xfrm>
            <a:off x="1368000" y="2853902"/>
            <a:ext cx="6300000" cy="348813"/>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a:t>Cliquez pour modifier les sous-titres</a:t>
            </a:r>
            <a:endParaRPr kumimoji="0" lang="en-US" dirty="0"/>
          </a:p>
        </p:txBody>
      </p:sp>
      <p:pic>
        <p:nvPicPr>
          <p:cNvPr id="37" name="Image 11"/>
          <p:cNvPicPr>
            <a:picLocks noChangeAspect="1"/>
          </p:cNvPicPr>
          <p:nvPr/>
        </p:nvPicPr>
        <p:blipFill>
          <a:blip r:embed="rId4" cstate="print"/>
          <a:stretch>
            <a:fillRect/>
          </a:stretch>
        </p:blipFill>
        <p:spPr>
          <a:xfrm>
            <a:off x="511200" y="324000"/>
            <a:ext cx="692307" cy="1080000"/>
          </a:xfrm>
          <a:prstGeom prst="rect">
            <a:avLst/>
          </a:prstGeom>
        </p:spPr>
      </p:pic>
      <p:sp>
        <p:nvSpPr>
          <p:cNvPr id="12" name="Date Placeholder 3"/>
          <p:cNvSpPr>
            <a:spLocks noGrp="1"/>
          </p:cNvSpPr>
          <p:nvPr>
            <p:ph type="dt" sz="half" idx="2"/>
          </p:nvPr>
        </p:nvSpPr>
        <p:spPr>
          <a:xfrm>
            <a:off x="403200" y="4808700"/>
            <a:ext cx="900000" cy="1836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9E07FC3D-B670-4522-92E2-386C72DDD55C}" type="datetimeFigureOut">
              <a:rPr lang="en-GB" smtClean="0">
                <a:solidFill>
                  <a:prstClr val="white"/>
                </a:solidFill>
              </a:rPr>
              <a:pPr/>
              <a:t>19/11/2018</a:t>
            </a:fld>
            <a:endParaRPr lang="en-GB">
              <a:solidFill>
                <a:prstClr val="white"/>
              </a:solidFill>
            </a:endParaRPr>
          </a:p>
        </p:txBody>
      </p:sp>
      <p:sp>
        <p:nvSpPr>
          <p:cNvPr id="13" name="Footer Placeholder 4"/>
          <p:cNvSpPr>
            <a:spLocks noGrp="1"/>
          </p:cNvSpPr>
          <p:nvPr>
            <p:ph type="ftr" sz="quarter" idx="3"/>
          </p:nvPr>
        </p:nvSpPr>
        <p:spPr>
          <a:xfrm>
            <a:off x="1368000" y="4808700"/>
            <a:ext cx="4680000" cy="1836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solidFill>
                <a:prstClr val="white"/>
              </a:solidFill>
            </a:endParaRPr>
          </a:p>
        </p:txBody>
      </p:sp>
    </p:spTree>
    <p:extLst>
      <p:ext uri="{BB962C8B-B14F-4D97-AF65-F5344CB8AC3E}">
        <p14:creationId xmlns:p14="http://schemas.microsoft.com/office/powerpoint/2010/main" val="4110140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a:t>Cliquez pour modifier les styles du texte du masque</a:t>
            </a:r>
            <a:endParaRPr lang="en-US" dirty="0"/>
          </a:p>
          <a:p>
            <a:pPr lvl="1" eaLnBrk="1" latinLnBrk="0" hangingPunct="1"/>
            <a:r>
              <a:rPr lang="en-US" dirty="0" err="1"/>
              <a:t>Deuxième</a:t>
            </a:r>
            <a:r>
              <a:rPr lang="en-US" dirty="0"/>
              <a:t> </a:t>
            </a:r>
            <a:r>
              <a:rPr lang="en-US" dirty="0" err="1"/>
              <a:t>niveau</a:t>
            </a:r>
            <a:endParaRPr lang="en-US" dirty="0"/>
          </a:p>
          <a:p>
            <a:pPr lvl="2" eaLnBrk="1" latinLnBrk="0" hangingPunct="1"/>
            <a:r>
              <a:rPr lang="en-US" dirty="0" err="1"/>
              <a:t>Troisième</a:t>
            </a:r>
            <a:r>
              <a:rPr lang="en-US" dirty="0"/>
              <a:t> </a:t>
            </a:r>
            <a:r>
              <a:rPr lang="en-US" dirty="0" err="1"/>
              <a:t>niveau</a:t>
            </a:r>
            <a:endParaRPr lang="en-US" dirty="0"/>
          </a:p>
          <a:p>
            <a:pPr lvl="3" eaLnBrk="1" latinLnBrk="0" hangingPunct="1"/>
            <a:r>
              <a:rPr lang="en-US" dirty="0" err="1"/>
              <a:t>Quatrième</a:t>
            </a:r>
            <a:r>
              <a:rPr lang="en-US" dirty="0"/>
              <a:t> </a:t>
            </a:r>
            <a:r>
              <a:rPr lang="en-US" dirty="0" err="1"/>
              <a:t>niveau</a:t>
            </a:r>
            <a:endParaRPr lang="en-US" dirty="0"/>
          </a:p>
          <a:p>
            <a:pPr lvl="4" eaLnBrk="1" latinLnBrk="0" hangingPunct="1"/>
            <a:r>
              <a:rPr lang="en-US" dirty="0" err="1"/>
              <a:t>Cinquième</a:t>
            </a:r>
            <a:r>
              <a:rPr lang="en-US" dirty="0"/>
              <a:t> </a:t>
            </a:r>
            <a:r>
              <a:rPr lang="en-US" dirty="0" err="1"/>
              <a:t>niveau</a:t>
            </a:r>
            <a:endParaRPr kumimoji="0" lang="en-US" dirty="0"/>
          </a:p>
        </p:txBody>
      </p:sp>
      <p:sp>
        <p:nvSpPr>
          <p:cNvPr id="8" name="Date Placeholder 3"/>
          <p:cNvSpPr>
            <a:spLocks noGrp="1"/>
          </p:cNvSpPr>
          <p:nvPr>
            <p:ph type="dt" sz="half" idx="2"/>
          </p:nvPr>
        </p:nvSpPr>
        <p:spPr>
          <a:xfrm>
            <a:off x="403200" y="4808700"/>
            <a:ext cx="900000" cy="1836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9E07FC3D-B670-4522-92E2-386C72DDD55C}" type="datetimeFigureOut">
              <a:rPr lang="en-GB" smtClean="0"/>
              <a:pPr/>
              <a:t>19/11/2018</a:t>
            </a:fld>
            <a:endParaRPr lang="en-GB"/>
          </a:p>
        </p:txBody>
      </p:sp>
      <p:sp>
        <p:nvSpPr>
          <p:cNvPr id="9" name="Footer Placeholder 4"/>
          <p:cNvSpPr>
            <a:spLocks noGrp="1"/>
          </p:cNvSpPr>
          <p:nvPr>
            <p:ph type="ftr" sz="quarter" idx="3"/>
          </p:nvPr>
        </p:nvSpPr>
        <p:spPr>
          <a:xfrm>
            <a:off x="1368000" y="4808700"/>
            <a:ext cx="4680000" cy="1836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8640000" y="4808700"/>
            <a:ext cx="342000" cy="1836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A196A1AB-35ED-4E8E-AC41-652F18174A49}" type="slidenum">
              <a:rPr lang="en-GB" smtClean="0">
                <a:solidFill>
                  <a:prstClr val="white"/>
                </a:solidFill>
              </a:rPr>
              <a:pPr/>
              <a:t>‹#›</a:t>
            </a:fld>
            <a:endParaRPr lang="en-GB">
              <a:solidFill>
                <a:prstClr val="white"/>
              </a:solidFill>
            </a:endParaRPr>
          </a:p>
        </p:txBody>
      </p:sp>
      <p:sp>
        <p:nvSpPr>
          <p:cNvPr id="11" name="Title Placeholder 1"/>
          <p:cNvSpPr>
            <a:spLocks noGrp="1"/>
          </p:cNvSpPr>
          <p:nvPr>
            <p:ph type="title" hasCustomPrompt="1"/>
          </p:nvPr>
        </p:nvSpPr>
        <p:spPr>
          <a:xfrm>
            <a:off x="1080000" y="178200"/>
            <a:ext cx="7416000" cy="7668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Tree>
    <p:extLst>
      <p:ext uri="{BB962C8B-B14F-4D97-AF65-F5344CB8AC3E}">
        <p14:creationId xmlns:p14="http://schemas.microsoft.com/office/powerpoint/2010/main" val="530566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En-tête de section">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5" y="3996000"/>
            <a:ext cx="950407" cy="1147500"/>
          </a:xfrm>
          <a:prstGeom prst="rect">
            <a:avLst/>
          </a:prstGeom>
        </p:spPr>
      </p:pic>
      <p:pic>
        <p:nvPicPr>
          <p:cNvPr id="8" name="Image 7"/>
          <p:cNvPicPr>
            <a:picLocks noChangeAspect="1"/>
          </p:cNvPicPr>
          <p:nvPr/>
        </p:nvPicPr>
        <p:blipFill>
          <a:blip r:embed="rId3" cstate="print"/>
          <a:stretch>
            <a:fillRect/>
          </a:stretch>
        </p:blipFill>
        <p:spPr>
          <a:xfrm>
            <a:off x="579600" y="351000"/>
            <a:ext cx="692308" cy="1080000"/>
          </a:xfrm>
          <a:prstGeom prst="rect">
            <a:avLst/>
          </a:prstGeom>
        </p:spPr>
      </p:pic>
      <p:sp>
        <p:nvSpPr>
          <p:cNvPr id="9" name="Title 1"/>
          <p:cNvSpPr>
            <a:spLocks noGrp="1"/>
          </p:cNvSpPr>
          <p:nvPr>
            <p:ph type="title" hasCustomPrompt="1"/>
          </p:nvPr>
        </p:nvSpPr>
        <p:spPr>
          <a:xfrm>
            <a:off x="1260000" y="1828699"/>
            <a:ext cx="6624000" cy="1515800"/>
          </a:xfrm>
        </p:spPr>
        <p:txBody>
          <a:bodyPr anchor="ctr" anchorCtr="0">
            <a:spAutoFit/>
          </a:bodyPr>
          <a:lstStyle>
            <a:lvl1pPr algn="ctr">
              <a:lnSpc>
                <a:spcPts val="3700"/>
              </a:lnSpc>
              <a:defRPr sz="3700" b="0" i="0" cap="all" baseline="0">
                <a:solidFill>
                  <a:schemeClr val="bg1"/>
                </a:solidFill>
              </a:defRPr>
            </a:lvl1pPr>
          </a:lstStyle>
          <a:p>
            <a:r>
              <a:rPr lang="fr-FR" dirty="0"/>
              <a:t>Cliquez pour modifier</a:t>
            </a:r>
            <a:br>
              <a:rPr lang="fr-FR" dirty="0"/>
            </a:br>
            <a:r>
              <a:rPr lang="fr-FR" dirty="0"/>
              <a:t>le titre de l'en-tête de section</a:t>
            </a:r>
            <a:endParaRPr lang="en-US" dirty="0"/>
          </a:p>
        </p:txBody>
      </p:sp>
      <p:sp>
        <p:nvSpPr>
          <p:cNvPr id="10" name="Date Placeholder 3"/>
          <p:cNvSpPr>
            <a:spLocks noGrp="1"/>
          </p:cNvSpPr>
          <p:nvPr>
            <p:ph type="dt" sz="half" idx="2"/>
          </p:nvPr>
        </p:nvSpPr>
        <p:spPr>
          <a:xfrm>
            <a:off x="403200" y="4808700"/>
            <a:ext cx="900000" cy="1836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9E07FC3D-B670-4522-92E2-386C72DDD55C}" type="datetimeFigureOut">
              <a:rPr lang="en-GB" smtClean="0">
                <a:solidFill>
                  <a:prstClr val="white"/>
                </a:solidFill>
              </a:rPr>
              <a:pPr/>
              <a:t>19/11/2018</a:t>
            </a:fld>
            <a:endParaRPr lang="en-GB">
              <a:solidFill>
                <a:prstClr val="white"/>
              </a:solidFill>
            </a:endParaRPr>
          </a:p>
        </p:txBody>
      </p:sp>
      <p:sp>
        <p:nvSpPr>
          <p:cNvPr id="11" name="Footer Placeholder 4"/>
          <p:cNvSpPr>
            <a:spLocks noGrp="1"/>
          </p:cNvSpPr>
          <p:nvPr>
            <p:ph type="ftr" sz="quarter" idx="3"/>
          </p:nvPr>
        </p:nvSpPr>
        <p:spPr>
          <a:xfrm>
            <a:off x="1368000" y="4808700"/>
            <a:ext cx="4680000" cy="1836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solidFill>
                <a:prstClr val="white"/>
              </a:solidFill>
            </a:endParaRPr>
          </a:p>
        </p:txBody>
      </p:sp>
      <p:sp>
        <p:nvSpPr>
          <p:cNvPr id="12" name="Slide Number Placeholder 5"/>
          <p:cNvSpPr>
            <a:spLocks noGrp="1"/>
          </p:cNvSpPr>
          <p:nvPr>
            <p:ph type="sldNum" sz="quarter" idx="4"/>
          </p:nvPr>
        </p:nvSpPr>
        <p:spPr>
          <a:xfrm>
            <a:off x="8640000" y="4808700"/>
            <a:ext cx="342000" cy="1836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A196A1AB-35ED-4E8E-AC41-652F18174A49}" type="slidenum">
              <a:rPr lang="en-GB" smtClean="0">
                <a:solidFill>
                  <a:srgbClr val="006299"/>
                </a:solidFill>
              </a:rPr>
              <a:pPr/>
              <a:t>‹#›</a:t>
            </a:fld>
            <a:endParaRPr lang="en-GB">
              <a:solidFill>
                <a:srgbClr val="006299"/>
              </a:solidFill>
            </a:endParaRPr>
          </a:p>
        </p:txBody>
      </p:sp>
    </p:spTree>
    <p:extLst>
      <p:ext uri="{BB962C8B-B14F-4D97-AF65-F5344CB8AC3E}">
        <p14:creationId xmlns:p14="http://schemas.microsoft.com/office/powerpoint/2010/main" val="199991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emf"/></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193605" y="3996141"/>
            <a:ext cx="950407" cy="1147223"/>
          </a:xfrm>
          <a:prstGeom prst="rect">
            <a:avLst/>
          </a:prstGeom>
        </p:spPr>
      </p:pic>
      <p:sp>
        <p:nvSpPr>
          <p:cNvPr id="21" name="Rectangle 20"/>
          <p:cNvSpPr/>
          <p:nvPr/>
        </p:nvSpPr>
        <p:spPr bwMode="auto">
          <a:xfrm>
            <a:off x="504000" y="9801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eaLnBrk="0" fontAlgn="base" hangingPunct="0">
              <a:spcBef>
                <a:spcPct val="0"/>
              </a:spcBef>
              <a:spcAft>
                <a:spcPct val="0"/>
              </a:spcAft>
            </a:pPr>
            <a:endParaRPr lang="fr-FR" sz="2000">
              <a:solidFill>
                <a:srgbClr val="727272"/>
              </a:solidFill>
              <a:latin typeface="Helvetica 65 Medium" pitchFamily="34" charset="0"/>
            </a:endParaRPr>
          </a:p>
        </p:txBody>
      </p:sp>
      <p:pic>
        <p:nvPicPr>
          <p:cNvPr id="24" name="Image 7"/>
          <p:cNvPicPr>
            <a:picLocks noChangeAspect="1"/>
          </p:cNvPicPr>
          <p:nvPr/>
        </p:nvPicPr>
        <p:blipFill>
          <a:blip r:embed="rId9" cstate="print"/>
          <a:stretch>
            <a:fillRect/>
          </a:stretch>
        </p:blipFill>
        <p:spPr>
          <a:xfrm>
            <a:off x="500403" y="216000"/>
            <a:ext cx="458653" cy="715500"/>
          </a:xfrm>
          <a:prstGeom prst="rect">
            <a:avLst/>
          </a:prstGeom>
        </p:spPr>
      </p:pic>
      <p:sp>
        <p:nvSpPr>
          <p:cNvPr id="13" name="Text Placeholder 12"/>
          <p:cNvSpPr>
            <a:spLocks noGrp="1"/>
          </p:cNvSpPr>
          <p:nvPr>
            <p:ph type="body" idx="1"/>
          </p:nvPr>
        </p:nvSpPr>
        <p:spPr>
          <a:xfrm>
            <a:off x="468000" y="1201500"/>
            <a:ext cx="8218800" cy="3393900"/>
          </a:xfrm>
          <a:prstGeom prst="rect">
            <a:avLst/>
          </a:prstGeom>
        </p:spPr>
        <p:txBody>
          <a:bodyPr vert="horz">
            <a:normAutofit/>
          </a:bodyPr>
          <a:lstStyle/>
          <a:p>
            <a:pPr lvl="0" eaLnBrk="1" latinLnBrk="0" hangingPunct="1"/>
            <a:r>
              <a:rPr kumimoji="0" lang="fr-FR" dirty="0"/>
              <a:t>Cliquez pour modifier les styles du texte du masque</a:t>
            </a:r>
            <a:endParaRPr kumimoji="0" lang="en-US" dirty="0"/>
          </a:p>
          <a:p>
            <a:pPr lvl="1" eaLnBrk="1" latinLnBrk="0" hangingPunct="1"/>
            <a:r>
              <a:rPr kumimoji="0" lang="en-US" dirty="0" err="1"/>
              <a:t>Deuxième</a:t>
            </a:r>
            <a:r>
              <a:rPr kumimoji="0" lang="en-US" dirty="0"/>
              <a:t> </a:t>
            </a:r>
            <a:r>
              <a:rPr kumimoji="0" lang="en-US" dirty="0" err="1"/>
              <a:t>niveau</a:t>
            </a:r>
            <a:endParaRPr kumimoji="0" lang="en-US" dirty="0"/>
          </a:p>
          <a:p>
            <a:pPr lvl="2" eaLnBrk="1" latinLnBrk="0" hangingPunct="1"/>
            <a:r>
              <a:rPr kumimoji="0" lang="en-US" dirty="0" err="1"/>
              <a:t>Troisième</a:t>
            </a:r>
            <a:r>
              <a:rPr kumimoji="0" lang="en-US" dirty="0"/>
              <a:t> </a:t>
            </a:r>
            <a:r>
              <a:rPr kumimoji="0" lang="en-US" dirty="0" err="1"/>
              <a:t>niveau</a:t>
            </a:r>
            <a:endParaRPr kumimoji="0" lang="en-US" dirty="0"/>
          </a:p>
          <a:p>
            <a:pPr lvl="3" eaLnBrk="1" latinLnBrk="0" hangingPunct="1"/>
            <a:r>
              <a:rPr kumimoji="0" lang="en-US" dirty="0" err="1"/>
              <a:t>Quatrième</a:t>
            </a:r>
            <a:r>
              <a:rPr kumimoji="0" lang="en-US" dirty="0"/>
              <a:t> </a:t>
            </a:r>
            <a:r>
              <a:rPr kumimoji="0" lang="en-US" dirty="0" err="1"/>
              <a:t>niveau</a:t>
            </a:r>
            <a:endParaRPr kumimoji="0" lang="en-US" dirty="0"/>
          </a:p>
          <a:p>
            <a:pPr lvl="4" eaLnBrk="1" latinLnBrk="0" hangingPunct="1"/>
            <a:r>
              <a:rPr kumimoji="0" lang="en-US" dirty="0" err="1"/>
              <a:t>Cinquième</a:t>
            </a:r>
            <a:r>
              <a:rPr kumimoji="0" lang="en-US" dirty="0"/>
              <a:t> </a:t>
            </a:r>
            <a:r>
              <a:rPr kumimoji="0" lang="en-US" dirty="0" err="1"/>
              <a:t>niveau</a:t>
            </a:r>
            <a:endParaRPr kumimoji="0" lang="en-US" dirty="0"/>
          </a:p>
        </p:txBody>
      </p:sp>
      <p:sp>
        <p:nvSpPr>
          <p:cNvPr id="25" name="Title Placeholder 1"/>
          <p:cNvSpPr>
            <a:spLocks noGrp="1"/>
          </p:cNvSpPr>
          <p:nvPr>
            <p:ph type="title"/>
          </p:nvPr>
        </p:nvSpPr>
        <p:spPr>
          <a:xfrm>
            <a:off x="1080000" y="178200"/>
            <a:ext cx="7416000" cy="7668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
        <p:nvSpPr>
          <p:cNvPr id="26" name="Date Placeholder 3"/>
          <p:cNvSpPr>
            <a:spLocks noGrp="1"/>
          </p:cNvSpPr>
          <p:nvPr>
            <p:ph type="dt" sz="half" idx="2"/>
          </p:nvPr>
        </p:nvSpPr>
        <p:spPr>
          <a:xfrm>
            <a:off x="403200" y="4808700"/>
            <a:ext cx="900000" cy="1836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9E07FC3D-B670-4522-92E2-386C72DDD55C}" type="datetimeFigureOut">
              <a:rPr lang="en-GB" smtClean="0"/>
              <a:pPr/>
              <a:t>19/11/2018</a:t>
            </a:fld>
            <a:endParaRPr lang="en-GB"/>
          </a:p>
        </p:txBody>
      </p:sp>
      <p:sp>
        <p:nvSpPr>
          <p:cNvPr id="27" name="Footer Placeholder 4"/>
          <p:cNvSpPr>
            <a:spLocks noGrp="1"/>
          </p:cNvSpPr>
          <p:nvPr>
            <p:ph type="ftr" sz="quarter" idx="3"/>
          </p:nvPr>
        </p:nvSpPr>
        <p:spPr>
          <a:xfrm>
            <a:off x="1368000" y="4808700"/>
            <a:ext cx="4680000" cy="1836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41" name="Slide Number Placeholder 5"/>
          <p:cNvSpPr>
            <a:spLocks noGrp="1"/>
          </p:cNvSpPr>
          <p:nvPr>
            <p:ph type="sldNum" sz="quarter" idx="4"/>
          </p:nvPr>
        </p:nvSpPr>
        <p:spPr>
          <a:xfrm>
            <a:off x="8640000" y="4808700"/>
            <a:ext cx="342000" cy="1836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A196A1AB-35ED-4E8E-AC41-652F18174A49}"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23106726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2" r:id="rId4"/>
    <p:sldLayoutId id="2147483673" r:id="rId5"/>
    <p:sldLayoutId id="2147483674" r:id="rId6"/>
  </p:sldLayoutIdLst>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93605" y="3996141"/>
            <a:ext cx="950407" cy="1147223"/>
          </a:xfrm>
          <a:prstGeom prst="rect">
            <a:avLst/>
          </a:prstGeom>
        </p:spPr>
      </p:pic>
      <p:sp>
        <p:nvSpPr>
          <p:cNvPr id="21" name="Rectangle 20"/>
          <p:cNvSpPr/>
          <p:nvPr/>
        </p:nvSpPr>
        <p:spPr bwMode="auto">
          <a:xfrm>
            <a:off x="504000" y="9801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algn="ctr" eaLnBrk="0" fontAlgn="base" hangingPunct="0">
              <a:spcBef>
                <a:spcPct val="0"/>
              </a:spcBef>
              <a:spcAft>
                <a:spcPct val="0"/>
              </a:spcAft>
            </a:pPr>
            <a:endParaRPr lang="fr-FR" sz="2000">
              <a:solidFill>
                <a:srgbClr val="727272"/>
              </a:solidFill>
              <a:latin typeface="Helvetica 65 Medium" pitchFamily="34" charset="0"/>
            </a:endParaRPr>
          </a:p>
        </p:txBody>
      </p:sp>
      <p:pic>
        <p:nvPicPr>
          <p:cNvPr id="24" name="Image 7"/>
          <p:cNvPicPr>
            <a:picLocks noChangeAspect="1"/>
          </p:cNvPicPr>
          <p:nvPr/>
        </p:nvPicPr>
        <p:blipFill>
          <a:blip r:embed="rId6" cstate="print"/>
          <a:stretch>
            <a:fillRect/>
          </a:stretch>
        </p:blipFill>
        <p:spPr>
          <a:xfrm>
            <a:off x="500403" y="216000"/>
            <a:ext cx="458653" cy="715500"/>
          </a:xfrm>
          <a:prstGeom prst="rect">
            <a:avLst/>
          </a:prstGeom>
        </p:spPr>
      </p:pic>
      <p:sp>
        <p:nvSpPr>
          <p:cNvPr id="13" name="Text Placeholder 12"/>
          <p:cNvSpPr>
            <a:spLocks noGrp="1"/>
          </p:cNvSpPr>
          <p:nvPr>
            <p:ph type="body" idx="1"/>
          </p:nvPr>
        </p:nvSpPr>
        <p:spPr>
          <a:xfrm>
            <a:off x="468000" y="1201500"/>
            <a:ext cx="8218800" cy="3393900"/>
          </a:xfrm>
          <a:prstGeom prst="rect">
            <a:avLst/>
          </a:prstGeom>
        </p:spPr>
        <p:txBody>
          <a:bodyPr vert="horz">
            <a:normAutofit/>
          </a:bodyPr>
          <a:lstStyle/>
          <a:p>
            <a:pPr lvl="0" eaLnBrk="1" latinLnBrk="0" hangingPunct="1"/>
            <a:r>
              <a:rPr kumimoji="0" lang="fr-FR" dirty="0"/>
              <a:t>Cliquez pour modifier les styles du texte du masque</a:t>
            </a:r>
            <a:endParaRPr kumimoji="0" lang="en-US" dirty="0"/>
          </a:p>
          <a:p>
            <a:pPr lvl="1" eaLnBrk="1" latinLnBrk="0" hangingPunct="1"/>
            <a:r>
              <a:rPr kumimoji="0" lang="en-US" dirty="0" err="1"/>
              <a:t>Deuxième</a:t>
            </a:r>
            <a:r>
              <a:rPr kumimoji="0" lang="en-US" dirty="0"/>
              <a:t> </a:t>
            </a:r>
            <a:r>
              <a:rPr kumimoji="0" lang="en-US" dirty="0" err="1"/>
              <a:t>niveau</a:t>
            </a:r>
            <a:endParaRPr kumimoji="0" lang="en-US" dirty="0"/>
          </a:p>
          <a:p>
            <a:pPr lvl="2" eaLnBrk="1" latinLnBrk="0" hangingPunct="1"/>
            <a:r>
              <a:rPr kumimoji="0" lang="en-US" dirty="0" err="1"/>
              <a:t>Troisième</a:t>
            </a:r>
            <a:r>
              <a:rPr kumimoji="0" lang="en-US" dirty="0"/>
              <a:t> </a:t>
            </a:r>
            <a:r>
              <a:rPr kumimoji="0" lang="en-US" dirty="0" err="1"/>
              <a:t>niveau</a:t>
            </a:r>
            <a:endParaRPr kumimoji="0" lang="en-US" dirty="0"/>
          </a:p>
          <a:p>
            <a:pPr lvl="3" eaLnBrk="1" latinLnBrk="0" hangingPunct="1"/>
            <a:r>
              <a:rPr kumimoji="0" lang="en-US" dirty="0" err="1"/>
              <a:t>Quatrième</a:t>
            </a:r>
            <a:r>
              <a:rPr kumimoji="0" lang="en-US" dirty="0"/>
              <a:t> </a:t>
            </a:r>
            <a:r>
              <a:rPr kumimoji="0" lang="en-US" dirty="0" err="1"/>
              <a:t>niveau</a:t>
            </a:r>
            <a:endParaRPr kumimoji="0" lang="en-US" dirty="0"/>
          </a:p>
          <a:p>
            <a:pPr lvl="4" eaLnBrk="1" latinLnBrk="0" hangingPunct="1"/>
            <a:r>
              <a:rPr kumimoji="0" lang="en-US" dirty="0" err="1"/>
              <a:t>Cinquième</a:t>
            </a:r>
            <a:r>
              <a:rPr kumimoji="0" lang="en-US" dirty="0"/>
              <a:t> </a:t>
            </a:r>
            <a:r>
              <a:rPr kumimoji="0" lang="en-US" dirty="0" err="1"/>
              <a:t>niveau</a:t>
            </a:r>
            <a:endParaRPr kumimoji="0" lang="en-US" dirty="0"/>
          </a:p>
        </p:txBody>
      </p:sp>
      <p:sp>
        <p:nvSpPr>
          <p:cNvPr id="25" name="Title Placeholder 1"/>
          <p:cNvSpPr>
            <a:spLocks noGrp="1"/>
          </p:cNvSpPr>
          <p:nvPr>
            <p:ph type="title"/>
          </p:nvPr>
        </p:nvSpPr>
        <p:spPr>
          <a:xfrm>
            <a:off x="1080000" y="178200"/>
            <a:ext cx="7416000" cy="7668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
        <p:nvSpPr>
          <p:cNvPr id="26" name="Date Placeholder 3"/>
          <p:cNvSpPr>
            <a:spLocks noGrp="1"/>
          </p:cNvSpPr>
          <p:nvPr>
            <p:ph type="dt" sz="half" idx="2"/>
          </p:nvPr>
        </p:nvSpPr>
        <p:spPr>
          <a:xfrm>
            <a:off x="403200" y="4808700"/>
            <a:ext cx="900000" cy="1836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9E07FC3D-B670-4522-92E2-386C72DDD55C}" type="datetimeFigureOut">
              <a:rPr lang="en-GB" smtClean="0"/>
              <a:pPr/>
              <a:t>19/11/2018</a:t>
            </a:fld>
            <a:endParaRPr lang="en-GB"/>
          </a:p>
        </p:txBody>
      </p:sp>
      <p:sp>
        <p:nvSpPr>
          <p:cNvPr id="27" name="Footer Placeholder 4"/>
          <p:cNvSpPr>
            <a:spLocks noGrp="1"/>
          </p:cNvSpPr>
          <p:nvPr>
            <p:ph type="ftr" sz="quarter" idx="3"/>
          </p:nvPr>
        </p:nvSpPr>
        <p:spPr>
          <a:xfrm>
            <a:off x="1368000" y="4808700"/>
            <a:ext cx="4680000" cy="1836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41" name="Slide Number Placeholder 5"/>
          <p:cNvSpPr>
            <a:spLocks noGrp="1"/>
          </p:cNvSpPr>
          <p:nvPr>
            <p:ph type="sldNum" sz="quarter" idx="4"/>
          </p:nvPr>
        </p:nvSpPr>
        <p:spPr>
          <a:xfrm>
            <a:off x="8640000" y="4808700"/>
            <a:ext cx="342000" cy="1836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A196A1AB-35ED-4E8E-AC41-652F18174A49}" type="slidenum">
              <a:rPr lang="en-GB" smtClean="0">
                <a:solidFill>
                  <a:prstClr val="white"/>
                </a:solidFill>
              </a:rPr>
              <a:pPr/>
              <a:t>‹#›</a:t>
            </a:fld>
            <a:endParaRPr lang="en-GB">
              <a:solidFill>
                <a:prstClr val="white"/>
              </a:solidFill>
            </a:endParaRPr>
          </a:p>
        </p:txBody>
      </p:sp>
    </p:spTree>
    <p:extLst>
      <p:ext uri="{BB962C8B-B14F-4D97-AF65-F5344CB8AC3E}">
        <p14:creationId xmlns:p14="http://schemas.microsoft.com/office/powerpoint/2010/main" val="197093974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comments" Target="../comments/comment1.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2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5.xml"/><Relationship Id="rId1" Type="http://schemas.openxmlformats.org/officeDocument/2006/relationships/slideLayout" Target="../slideLayouts/slideLayout4.xml"/><Relationship Id="rId6" Type="http://schemas.openxmlformats.org/officeDocument/2006/relationships/hyperlink" Target="http://www.oecd.org/education/" TargetMode="External"/><Relationship Id="rId5" Type="http://schemas.openxmlformats.org/officeDocument/2006/relationships/hyperlink" Target="http://www.oecd.org/pisa/" TargetMode="External"/><Relationship Id="rId4" Type="http://schemas.openxmlformats.org/officeDocument/2006/relationships/hyperlink" Target="mailto:Adrien.Lorenceau@oecd.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95400" y="1352550"/>
            <a:ext cx="7056784" cy="2400657"/>
          </a:xfrm>
        </p:spPr>
        <p:txBody>
          <a:bodyPr/>
          <a:lstStyle/>
          <a:p>
            <a:pPr marL="0" indent="0"/>
            <a:r>
              <a:rPr lang="en-US" sz="4000" b="1" dirty="0" smtClean="0"/>
              <a:t>Students, ICT and learning</a:t>
            </a:r>
            <a:r>
              <a:rPr lang="en-US" sz="4000" dirty="0"/>
              <a:t/>
            </a:r>
            <a:br>
              <a:rPr lang="en-US" sz="4000" dirty="0"/>
            </a:br>
            <a:r>
              <a:rPr lang="en-US" sz="4000" dirty="0" smtClean="0"/>
              <a:t> making the connection</a:t>
            </a:r>
            <a:br>
              <a:rPr lang="en-US" sz="4000" dirty="0" smtClean="0"/>
            </a:br>
            <a:endParaRPr lang="en-US" sz="4000" dirty="0"/>
          </a:p>
        </p:txBody>
      </p:sp>
      <p:sp>
        <p:nvSpPr>
          <p:cNvPr id="3" name="TextBox 2"/>
          <p:cNvSpPr txBox="1"/>
          <p:nvPr/>
        </p:nvSpPr>
        <p:spPr>
          <a:xfrm>
            <a:off x="6600" y="4171950"/>
            <a:ext cx="5905784" cy="1015663"/>
          </a:xfrm>
          <a:prstGeom prst="rect">
            <a:avLst/>
          </a:prstGeom>
          <a:noFill/>
        </p:spPr>
        <p:txBody>
          <a:bodyPr wrap="none" rtlCol="0">
            <a:spAutoFit/>
          </a:bodyPr>
          <a:lstStyle/>
          <a:p>
            <a:r>
              <a:rPr lang="en-GB" sz="2000" i="1" dirty="0" smtClean="0">
                <a:solidFill>
                  <a:prstClr val="white"/>
                </a:solidFill>
              </a:rPr>
              <a:t>ESF - Vienna, 20 November 2018 </a:t>
            </a:r>
            <a:endParaRPr lang="en-GB" sz="2000" i="1" dirty="0">
              <a:solidFill>
                <a:prstClr val="white"/>
              </a:solidFill>
            </a:endParaRPr>
          </a:p>
          <a:p>
            <a:r>
              <a:rPr lang="en-US" sz="2000" dirty="0" smtClean="0">
                <a:solidFill>
                  <a:prstClr val="white"/>
                </a:solidFill>
              </a:rPr>
              <a:t>Adrien </a:t>
            </a:r>
            <a:r>
              <a:rPr lang="en-US" sz="2000" dirty="0" err="1" smtClean="0">
                <a:solidFill>
                  <a:prstClr val="white"/>
                </a:solidFill>
              </a:rPr>
              <a:t>Lorenceau</a:t>
            </a:r>
            <a:r>
              <a:rPr lang="en-US" sz="2000" dirty="0" smtClean="0">
                <a:solidFill>
                  <a:prstClr val="white"/>
                </a:solidFill>
              </a:rPr>
              <a:t> </a:t>
            </a:r>
            <a:endParaRPr lang="en-US" sz="2000" dirty="0">
              <a:solidFill>
                <a:prstClr val="white"/>
              </a:solidFill>
            </a:endParaRPr>
          </a:p>
          <a:p>
            <a:r>
              <a:rPr lang="en-US" sz="2000" dirty="0" smtClean="0">
                <a:solidFill>
                  <a:prstClr val="white"/>
                </a:solidFill>
              </a:rPr>
              <a:t>OECD, Directorate for Education and Skills, PISA</a:t>
            </a:r>
            <a:endParaRPr lang="en-GB" sz="2000" dirty="0">
              <a:solidFill>
                <a:prstClr val="white"/>
              </a:solidFill>
            </a:endParaRPr>
          </a:p>
        </p:txBody>
      </p:sp>
    </p:spTree>
    <p:extLst>
      <p:ext uri="{BB962C8B-B14F-4D97-AF65-F5344CB8AC3E}">
        <p14:creationId xmlns:p14="http://schemas.microsoft.com/office/powerpoint/2010/main" val="1980084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34"/>
          <p:cNvSpPr/>
          <p:nvPr/>
        </p:nvSpPr>
        <p:spPr>
          <a:xfrm>
            <a:off x="2038104" y="1477019"/>
            <a:ext cx="6420096" cy="352078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r>
              <a:rPr lang="en-GB" sz="1350" dirty="0">
                <a:solidFill>
                  <a:schemeClr val="bg2">
                    <a:lumMod val="10000"/>
                  </a:schemeClr>
                </a:solidFill>
                <a:latin typeface="Georgia" panose="02040502050405020303" pitchFamily="18" charset="0"/>
              </a:rPr>
              <a:t>                           </a:t>
            </a:r>
          </a:p>
          <a:p>
            <a:r>
              <a:rPr lang="en-GB" sz="1350" dirty="0">
                <a:solidFill>
                  <a:schemeClr val="bg2">
                    <a:lumMod val="10000"/>
                  </a:schemeClr>
                </a:solidFill>
                <a:latin typeface="Georgia" panose="02040502050405020303" pitchFamily="18" charset="0"/>
              </a:rPr>
              <a:t>                       </a:t>
            </a:r>
            <a:r>
              <a:rPr lang="en-GB" dirty="0" smtClean="0">
                <a:solidFill>
                  <a:schemeClr val="bg2">
                    <a:lumMod val="10000"/>
                  </a:schemeClr>
                </a:solidFill>
                <a:latin typeface="Georgia" panose="02040502050405020303" pitchFamily="18" charset="0"/>
              </a:rPr>
              <a:t>Contextual </a:t>
            </a:r>
            <a:r>
              <a:rPr lang="en-GB" dirty="0">
                <a:solidFill>
                  <a:schemeClr val="bg2">
                    <a:lumMod val="10000"/>
                  </a:schemeClr>
                </a:solidFill>
                <a:latin typeface="Georgia" panose="02040502050405020303" pitchFamily="18" charset="0"/>
              </a:rPr>
              <a:t>factors</a:t>
            </a: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solidFill>
                <a:schemeClr val="bg2">
                  <a:lumMod val="10000"/>
                </a:schemeClr>
              </a:solidFill>
              <a:latin typeface="Georgia" panose="02040502050405020303" pitchFamily="18" charset="0"/>
            </a:endParaRPr>
          </a:p>
          <a:p>
            <a:endParaRPr lang="en-GB" sz="1350" dirty="0">
              <a:latin typeface="Georgia" panose="02040502050405020303" pitchFamily="18" charset="0"/>
            </a:endParaRPr>
          </a:p>
          <a:p>
            <a:endParaRPr lang="en-GB" sz="1350" dirty="0">
              <a:latin typeface="Georgia" panose="02040502050405020303" pitchFamily="18" charset="0"/>
            </a:endParaRPr>
          </a:p>
          <a:p>
            <a:endParaRPr lang="en-GB" sz="1350" dirty="0">
              <a:latin typeface="Georgia" panose="02040502050405020303" pitchFamily="18" charset="0"/>
            </a:endParaRPr>
          </a:p>
          <a:p>
            <a:endParaRPr lang="en-GB" sz="1350" dirty="0">
              <a:latin typeface="Georgia" panose="02040502050405020303" pitchFamily="18" charset="0"/>
            </a:endParaRPr>
          </a:p>
          <a:p>
            <a:endParaRPr lang="en-GB" sz="1350" dirty="0">
              <a:latin typeface="Georgia" panose="02040502050405020303" pitchFamily="18" charset="0"/>
            </a:endParaRPr>
          </a:p>
          <a:p>
            <a:endParaRPr lang="en-GB" sz="1350" dirty="0">
              <a:latin typeface="Georgia" panose="02040502050405020303" pitchFamily="18" charset="0"/>
            </a:endParaRPr>
          </a:p>
          <a:p>
            <a:endParaRPr lang="en-GB" sz="1350" dirty="0">
              <a:latin typeface="Georgia" panose="02040502050405020303" pitchFamily="18" charset="0"/>
            </a:endParaRPr>
          </a:p>
          <a:p>
            <a:endParaRPr lang="en-GB" sz="1350" dirty="0">
              <a:latin typeface="Georgia" panose="02040502050405020303" pitchFamily="18" charset="0"/>
            </a:endParaRPr>
          </a:p>
          <a:p>
            <a:endParaRPr lang="en-GB" sz="1350" dirty="0">
              <a:latin typeface="Georgia" panose="02040502050405020303" pitchFamily="18" charset="0"/>
            </a:endParaRPr>
          </a:p>
          <a:p>
            <a:endParaRPr lang="en-GB" sz="1350" dirty="0">
              <a:latin typeface="Georgia" panose="02040502050405020303" pitchFamily="18" charset="0"/>
            </a:endParaRPr>
          </a:p>
          <a:p>
            <a:endParaRPr lang="en-GB" sz="1350" dirty="0">
              <a:latin typeface="Georgia" panose="02040502050405020303" pitchFamily="18" charset="0"/>
            </a:endParaRPr>
          </a:p>
        </p:txBody>
      </p:sp>
      <p:sp>
        <p:nvSpPr>
          <p:cNvPr id="36" name="Rounded Rectangle 35"/>
          <p:cNvSpPr/>
          <p:nvPr/>
        </p:nvSpPr>
        <p:spPr>
          <a:xfrm rot="16200000">
            <a:off x="3145135" y="-374917"/>
            <a:ext cx="3158529" cy="7620000"/>
          </a:xfrm>
          <a:prstGeom prst="roundRect">
            <a:avLst/>
          </a:prstGeom>
          <a:solidFill>
            <a:srgbClr val="F2DCDB">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smtClean="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smtClean="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smtClean="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r>
              <a:rPr lang="en-GB" dirty="0" smtClean="0">
                <a:solidFill>
                  <a:schemeClr val="bg2">
                    <a:lumMod val="10000"/>
                  </a:schemeClr>
                </a:solidFill>
                <a:latin typeface="Georgia" panose="02040502050405020303" pitchFamily="18" charset="0"/>
              </a:rPr>
              <a:t>Policies </a:t>
            </a:r>
            <a:r>
              <a:rPr lang="en-GB" dirty="0">
                <a:solidFill>
                  <a:schemeClr val="bg2">
                    <a:lumMod val="10000"/>
                  </a:schemeClr>
                </a:solidFill>
                <a:latin typeface="Georgia" panose="02040502050405020303" pitchFamily="18" charset="0"/>
              </a:rPr>
              <a:t>and practices</a:t>
            </a: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p:txBody>
      </p:sp>
      <p:sp>
        <p:nvSpPr>
          <p:cNvPr id="37" name="Rounded Rectangle 36"/>
          <p:cNvSpPr/>
          <p:nvPr/>
        </p:nvSpPr>
        <p:spPr>
          <a:xfrm>
            <a:off x="2611006" y="1049185"/>
            <a:ext cx="4985330" cy="378042"/>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atin typeface="Georgia" panose="02040502050405020303" pitchFamily="18" charset="0"/>
              </a:rPr>
              <a:t>ICT use in school</a:t>
            </a:r>
          </a:p>
        </p:txBody>
      </p:sp>
      <p:sp>
        <p:nvSpPr>
          <p:cNvPr id="38" name="Rounded Rectangle 37"/>
          <p:cNvSpPr/>
          <p:nvPr/>
        </p:nvSpPr>
        <p:spPr>
          <a:xfrm>
            <a:off x="3962400" y="1860533"/>
            <a:ext cx="2337792" cy="3033475"/>
          </a:xfrm>
          <a:prstGeom prst="roundRect">
            <a:avLst/>
          </a:prstGeom>
          <a:solidFill>
            <a:schemeClr val="tx2">
              <a:lumMod val="60000"/>
              <a:lumOff val="4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atin typeface="Georgia" panose="02040502050405020303" pitchFamily="18" charset="0"/>
              </a:rPr>
              <a:t>Learning with ICT</a:t>
            </a: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p:txBody>
      </p:sp>
      <p:sp>
        <p:nvSpPr>
          <p:cNvPr id="39" name="Rounded Rectangle 38"/>
          <p:cNvSpPr/>
          <p:nvPr/>
        </p:nvSpPr>
        <p:spPr>
          <a:xfrm>
            <a:off x="2182917" y="1856323"/>
            <a:ext cx="1603568" cy="2274872"/>
          </a:xfrm>
          <a:prstGeom prst="roundRect">
            <a:avLst/>
          </a:prstGeom>
          <a:solidFill>
            <a:schemeClr val="accent2">
              <a:lumMod val="60000"/>
              <a:lumOff val="4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smtClean="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smtClean="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smtClean="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smtClean="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smtClean="0">
              <a:latin typeface="Georgia" panose="02040502050405020303" pitchFamily="18" charset="0"/>
            </a:endParaRPr>
          </a:p>
          <a:p>
            <a:pPr algn="ctr"/>
            <a:endParaRPr lang="en-GB" sz="2000" dirty="0">
              <a:latin typeface="Georgia" panose="02040502050405020303" pitchFamily="18" charset="0"/>
            </a:endParaRPr>
          </a:p>
          <a:p>
            <a:pPr algn="ctr"/>
            <a:r>
              <a:rPr lang="en-GB" sz="2000" b="1" dirty="0">
                <a:latin typeface="Georgia" panose="02040502050405020303" pitchFamily="18" charset="0"/>
              </a:rPr>
              <a:t>Learning digital skills</a:t>
            </a:r>
          </a:p>
          <a:p>
            <a:pPr algn="ctr"/>
            <a:endParaRPr lang="en-GB" sz="2000" b="1" dirty="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a:latin typeface="Georgia" panose="02040502050405020303" pitchFamily="18" charset="0"/>
            </a:endParaRPr>
          </a:p>
        </p:txBody>
      </p:sp>
      <p:sp>
        <p:nvSpPr>
          <p:cNvPr id="40" name="Rounded Rectangle 39"/>
          <p:cNvSpPr/>
          <p:nvPr/>
        </p:nvSpPr>
        <p:spPr>
          <a:xfrm>
            <a:off x="6354198" y="1863052"/>
            <a:ext cx="1951602" cy="3030956"/>
          </a:xfrm>
          <a:prstGeom prst="roundRect">
            <a:avLst/>
          </a:prstGeom>
          <a:solidFill>
            <a:schemeClr val="accent4">
              <a:lumMod val="60000"/>
              <a:lumOff val="4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b="1" dirty="0" smtClean="0">
              <a:latin typeface="Georgia" panose="02040502050405020303" pitchFamily="18" charset="0"/>
            </a:endParaRPr>
          </a:p>
          <a:p>
            <a:pPr algn="ctr"/>
            <a:endParaRPr lang="en-GB" sz="2000" b="1" dirty="0" smtClean="0">
              <a:latin typeface="Georgia" panose="02040502050405020303" pitchFamily="18" charset="0"/>
            </a:endParaRPr>
          </a:p>
          <a:p>
            <a:pPr algn="ctr"/>
            <a:endParaRPr lang="en-GB" sz="2000" b="1" dirty="0">
              <a:latin typeface="Georgia" panose="02040502050405020303" pitchFamily="18" charset="0"/>
            </a:endParaRPr>
          </a:p>
          <a:p>
            <a:pPr algn="ctr"/>
            <a:endParaRPr lang="en-GB" sz="2000" b="1" dirty="0" smtClean="0">
              <a:latin typeface="Georgia" panose="02040502050405020303" pitchFamily="18" charset="0"/>
            </a:endParaRPr>
          </a:p>
          <a:p>
            <a:pPr algn="ctr"/>
            <a:endParaRPr lang="en-GB" sz="2000" b="1" dirty="0">
              <a:latin typeface="Georgia" panose="02040502050405020303" pitchFamily="18" charset="0"/>
            </a:endParaRPr>
          </a:p>
          <a:p>
            <a:pPr algn="ctr"/>
            <a:endParaRPr lang="en-GB" sz="2000" b="1" dirty="0" smtClean="0">
              <a:latin typeface="Georgia" panose="02040502050405020303" pitchFamily="18" charset="0"/>
            </a:endParaRPr>
          </a:p>
          <a:p>
            <a:pPr algn="ctr"/>
            <a:endParaRPr lang="en-GB" sz="2000" b="1" dirty="0">
              <a:latin typeface="Georgia" panose="02040502050405020303" pitchFamily="18" charset="0"/>
            </a:endParaRPr>
          </a:p>
          <a:p>
            <a:pPr algn="ctr"/>
            <a:r>
              <a:rPr lang="en-GB" sz="2000" b="1" dirty="0" smtClean="0">
                <a:latin typeface="Georgia" panose="02040502050405020303" pitchFamily="18" charset="0"/>
              </a:rPr>
              <a:t>Supporting </a:t>
            </a:r>
            <a:r>
              <a:rPr lang="en-GB" sz="2000" b="1" dirty="0">
                <a:latin typeface="Georgia" panose="02040502050405020303" pitchFamily="18" charset="0"/>
              </a:rPr>
              <a:t>teaching with ICT</a:t>
            </a: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p:txBody>
      </p:sp>
      <p:sp>
        <p:nvSpPr>
          <p:cNvPr id="43" name="Rounded Rectangle 42"/>
          <p:cNvSpPr/>
          <p:nvPr/>
        </p:nvSpPr>
        <p:spPr>
          <a:xfrm>
            <a:off x="4142384" y="2613722"/>
            <a:ext cx="2051347" cy="849493"/>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700" b="1" dirty="0" smtClean="0">
              <a:latin typeface="Georgia" panose="02040502050405020303" pitchFamily="18" charset="0"/>
            </a:endParaRPr>
          </a:p>
          <a:p>
            <a:pPr algn="ctr"/>
            <a:endParaRPr lang="fr-FR" sz="1700" b="1" dirty="0">
              <a:latin typeface="Georgia" panose="02040502050405020303" pitchFamily="18" charset="0"/>
            </a:endParaRPr>
          </a:p>
          <a:p>
            <a:pPr algn="ctr"/>
            <a:r>
              <a:rPr lang="fr-FR" sz="1700" dirty="0" smtClean="0">
                <a:latin typeface="Georgia" panose="02040502050405020303" pitchFamily="18" charset="0"/>
              </a:rPr>
              <a:t>Interaction </a:t>
            </a:r>
            <a:r>
              <a:rPr lang="fr-FR" sz="1700" dirty="0">
                <a:latin typeface="Georgia" panose="02040502050405020303" pitchFamily="18" charset="0"/>
              </a:rPr>
              <a:t>with </a:t>
            </a:r>
            <a:r>
              <a:rPr lang="fr-FR" sz="1700" dirty="0" err="1">
                <a:latin typeface="Georgia" panose="02040502050405020303" pitchFamily="18" charset="0"/>
              </a:rPr>
              <a:t>teaching</a:t>
            </a:r>
            <a:r>
              <a:rPr lang="fr-FR" sz="1700" dirty="0">
                <a:latin typeface="Georgia" panose="02040502050405020303" pitchFamily="18" charset="0"/>
              </a:rPr>
              <a:t> </a:t>
            </a:r>
            <a:r>
              <a:rPr lang="fr-FR" sz="1700" dirty="0" err="1" smtClean="0">
                <a:latin typeface="Georgia" panose="02040502050405020303" pitchFamily="18" charset="0"/>
              </a:rPr>
              <a:t>strategies</a:t>
            </a:r>
            <a:endParaRPr lang="fr-FR" sz="1700" dirty="0">
              <a:latin typeface="Georgia" panose="02040502050405020303" pitchFamily="18" charset="0"/>
            </a:endParaRPr>
          </a:p>
          <a:p>
            <a:pPr algn="ctr"/>
            <a:endParaRPr lang="fr-FR" sz="1700" dirty="0">
              <a:latin typeface="Georgia" panose="02040502050405020303" pitchFamily="18" charset="0"/>
              <a:cs typeface="Arial"/>
            </a:endParaRPr>
          </a:p>
          <a:p>
            <a:pPr algn="ctr"/>
            <a:endParaRPr lang="fr-FR" sz="1700" dirty="0">
              <a:latin typeface="Georgia" panose="02040502050405020303" pitchFamily="18" charset="0"/>
              <a:cs typeface="Arial"/>
            </a:endParaRPr>
          </a:p>
        </p:txBody>
      </p:sp>
      <p:sp>
        <p:nvSpPr>
          <p:cNvPr id="46" name="Rounded Rectangle 45"/>
          <p:cNvSpPr/>
          <p:nvPr/>
        </p:nvSpPr>
        <p:spPr>
          <a:xfrm>
            <a:off x="814911" y="1087412"/>
            <a:ext cx="1704861" cy="378042"/>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atin typeface="Georgia" panose="02040502050405020303" pitchFamily="18" charset="0"/>
              </a:rPr>
              <a:t>ICT use outside school</a:t>
            </a:r>
          </a:p>
        </p:txBody>
      </p:sp>
      <p:sp>
        <p:nvSpPr>
          <p:cNvPr id="50" name="Rounded Rectangle 49"/>
          <p:cNvSpPr/>
          <p:nvPr/>
        </p:nvSpPr>
        <p:spPr>
          <a:xfrm>
            <a:off x="4142385" y="3595550"/>
            <a:ext cx="2051346" cy="886999"/>
          </a:xfrm>
          <a:prstGeom prst="round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700" dirty="0">
                <a:latin typeface="Georgia" panose="02040502050405020303" pitchFamily="18" charset="0"/>
              </a:rPr>
              <a:t>Students’ </a:t>
            </a:r>
            <a:r>
              <a:rPr lang="fr-FR" sz="1700" dirty="0" smtClean="0">
                <a:latin typeface="Georgia" panose="02040502050405020303" pitchFamily="18" charset="0"/>
              </a:rPr>
              <a:t>engagement in </a:t>
            </a:r>
            <a:r>
              <a:rPr lang="fr-FR" sz="1700" dirty="0" err="1" smtClean="0">
                <a:latin typeface="Georgia" panose="02040502050405020303" pitchFamily="18" charset="0"/>
              </a:rPr>
              <a:t>learning</a:t>
            </a:r>
            <a:endParaRPr lang="fr-FR" sz="1700" dirty="0">
              <a:latin typeface="Georgia" panose="02040502050405020303" pitchFamily="18" charset="0"/>
            </a:endParaRPr>
          </a:p>
        </p:txBody>
      </p:sp>
      <p:sp>
        <p:nvSpPr>
          <p:cNvPr id="55" name="Left-Right Arrow 54"/>
          <p:cNvSpPr/>
          <p:nvPr/>
        </p:nvSpPr>
        <p:spPr>
          <a:xfrm>
            <a:off x="2292796" y="1130194"/>
            <a:ext cx="516193" cy="216024"/>
          </a:xfrm>
          <a:prstGeom prst="leftRightArrow">
            <a:avLst/>
          </a:prstGeom>
          <a:gradFill>
            <a:gsLst>
              <a:gs pos="0">
                <a:srgbClr val="00B050"/>
              </a:gs>
              <a:gs pos="100000">
                <a:srgbClr val="92D050"/>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63" name="Bent Arrow 62"/>
          <p:cNvSpPr/>
          <p:nvPr/>
        </p:nvSpPr>
        <p:spPr>
          <a:xfrm flipV="1">
            <a:off x="2844475" y="4083755"/>
            <a:ext cx="834968" cy="698918"/>
          </a:xfrm>
          <a:prstGeom prst="bentArrow">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3" name="Isosceles Triangle 2"/>
          <p:cNvSpPr/>
          <p:nvPr/>
        </p:nvSpPr>
        <p:spPr>
          <a:xfrm rot="10800000">
            <a:off x="2735796" y="1410589"/>
            <a:ext cx="526163" cy="429098"/>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66" name="Isosceles Triangle 65"/>
          <p:cNvSpPr/>
          <p:nvPr/>
        </p:nvSpPr>
        <p:spPr>
          <a:xfrm rot="10800000">
            <a:off x="5058054" y="1427226"/>
            <a:ext cx="526163" cy="412460"/>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68" name="Isosceles Triangle 67"/>
          <p:cNvSpPr/>
          <p:nvPr/>
        </p:nvSpPr>
        <p:spPr>
          <a:xfrm rot="10800000">
            <a:off x="6894258" y="1427226"/>
            <a:ext cx="526163" cy="429097"/>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extBox 1"/>
          <p:cNvSpPr txBox="1"/>
          <p:nvPr/>
        </p:nvSpPr>
        <p:spPr>
          <a:xfrm>
            <a:off x="1143000" y="358140"/>
            <a:ext cx="7315200" cy="461665"/>
          </a:xfrm>
          <a:prstGeom prst="rect">
            <a:avLst/>
          </a:prstGeom>
          <a:noFill/>
        </p:spPr>
        <p:txBody>
          <a:bodyPr wrap="square" rtlCol="0">
            <a:spAutoFit/>
          </a:bodyPr>
          <a:lstStyle/>
          <a:p>
            <a:r>
              <a:rPr lang="en-GB" sz="2400" dirty="0" smtClean="0"/>
              <a:t>A variety of modalities of ICT use in schools</a:t>
            </a:r>
            <a:endParaRPr lang="en-GB" sz="2400" dirty="0"/>
          </a:p>
        </p:txBody>
      </p:sp>
    </p:spTree>
    <p:extLst>
      <p:ext uri="{BB962C8B-B14F-4D97-AF65-F5344CB8AC3E}">
        <p14:creationId xmlns:p14="http://schemas.microsoft.com/office/powerpoint/2010/main" val="378183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down)">
                                      <p:cBhvr>
                                        <p:cTn id="17" dur="500"/>
                                        <p:tgtEl>
                                          <p:spTgt spid="38"/>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wipe(down)">
                                      <p:cBhvr>
                                        <p:cTn id="20" dur="500"/>
                                        <p:tgtEl>
                                          <p:spTgt spid="43"/>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50"/>
                                        </p:tgtEl>
                                        <p:attrNameLst>
                                          <p:attrName>style.visibility</p:attrName>
                                        </p:attrNameLst>
                                      </p:cBhvr>
                                      <p:to>
                                        <p:strVal val="visible"/>
                                      </p:to>
                                    </p:set>
                                    <p:animEffect transition="in" filter="wipe(down)">
                                      <p:cBhvr>
                                        <p:cTn id="23" dur="500"/>
                                        <p:tgtEl>
                                          <p:spTgt spid="5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ipe(down)">
                                      <p:cBhvr>
                                        <p:cTn id="28" dur="500"/>
                                        <p:tgtEl>
                                          <p:spTgt spid="4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animEffect transition="in" filter="wipe(down)">
                                      <p:cBhvr>
                                        <p:cTn id="33" dur="500"/>
                                        <p:tgtEl>
                                          <p:spTgt spid="39"/>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36"/>
                                        </p:tgtEl>
                                        <p:attrNameLst>
                                          <p:attrName>style.visibility</p:attrName>
                                        </p:attrNameLst>
                                      </p:cBhvr>
                                      <p:to>
                                        <p:strVal val="visible"/>
                                      </p:to>
                                    </p:set>
                                    <p:animEffect transition="in" filter="circle(in)">
                                      <p:cBhvr>
                                        <p:cTn id="38" dur="2000"/>
                                        <p:tgtEl>
                                          <p:spTgt spid="36"/>
                                        </p:tgtEl>
                                      </p:cBhvr>
                                    </p:animEffect>
                                  </p:childTnLst>
                                </p:cTn>
                              </p:par>
                              <p:par>
                                <p:cTn id="39" presetID="6" presetClass="entr" presetSubtype="16" fill="hold" grpId="0" nodeType="with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circle(in)">
                                      <p:cBhvr>
                                        <p:cTn id="41" dur="2000"/>
                                        <p:tgtEl>
                                          <p:spTgt spid="35"/>
                                        </p:tgtEl>
                                      </p:cBhvr>
                                    </p:animEffect>
                                  </p:childTnLst>
                                </p:cTn>
                              </p:par>
                              <p:par>
                                <p:cTn id="42" presetID="6" presetClass="entr" presetSubtype="16" fill="hold" grpId="0" nodeType="with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circle(in)">
                                      <p:cBhvr>
                                        <p:cTn id="44" dur="2000"/>
                                        <p:tgtEl>
                                          <p:spTgt spid="46"/>
                                        </p:tgtEl>
                                      </p:cBhvr>
                                    </p:animEffect>
                                  </p:childTnLst>
                                </p:cTn>
                              </p:par>
                              <p:par>
                                <p:cTn id="45" presetID="6" presetClass="entr" presetSubtype="16" fill="hold" grpId="0" nodeType="withEffect">
                                  <p:stCondLst>
                                    <p:cond delay="0"/>
                                  </p:stCondLst>
                                  <p:childTnLst>
                                    <p:set>
                                      <p:cBhvr>
                                        <p:cTn id="46" dur="1" fill="hold">
                                          <p:stCondLst>
                                            <p:cond delay="0"/>
                                          </p:stCondLst>
                                        </p:cTn>
                                        <p:tgtEl>
                                          <p:spTgt spid="55"/>
                                        </p:tgtEl>
                                        <p:attrNameLst>
                                          <p:attrName>style.visibility</p:attrName>
                                        </p:attrNameLst>
                                      </p:cBhvr>
                                      <p:to>
                                        <p:strVal val="visible"/>
                                      </p:to>
                                    </p:set>
                                    <p:animEffect transition="in" filter="circle(in)">
                                      <p:cBhvr>
                                        <p:cTn id="47" dur="2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animBg="1"/>
      <p:bldP spid="43" grpId="0" animBg="1"/>
      <p:bldP spid="46" grpId="0" animBg="1"/>
      <p:bldP spid="50" grpId="0" animBg="1"/>
      <p:bldP spid="55" grpId="0" animBg="1"/>
      <p:bldP spid="3" grpId="0" animBg="1"/>
      <p:bldP spid="66" grpId="0" animBg="1"/>
      <p:bldP spid="68"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4" name="Rounded Rectangle 43"/>
          <p:cNvSpPr/>
          <p:nvPr/>
        </p:nvSpPr>
        <p:spPr>
          <a:xfrm>
            <a:off x="2195736" y="1589244"/>
            <a:ext cx="5616624" cy="352078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r>
              <a:rPr lang="en-GB" dirty="0">
                <a:solidFill>
                  <a:schemeClr val="bg2">
                    <a:lumMod val="10000"/>
                  </a:schemeClr>
                </a:solidFill>
                <a:latin typeface="Georgia" panose="02040502050405020303" pitchFamily="18" charset="0"/>
              </a:rPr>
              <a:t>                           </a:t>
            </a:r>
          </a:p>
          <a:p>
            <a:r>
              <a:rPr lang="en-GB" dirty="0">
                <a:solidFill>
                  <a:schemeClr val="bg2">
                    <a:lumMod val="10000"/>
                  </a:schemeClr>
                </a:solidFill>
                <a:latin typeface="Georgia" panose="02040502050405020303" pitchFamily="18" charset="0"/>
              </a:rPr>
              <a:t>                             </a:t>
            </a:r>
            <a:r>
              <a:rPr lang="en-GB" dirty="0" smtClean="0">
                <a:solidFill>
                  <a:schemeClr val="bg2">
                    <a:lumMod val="10000"/>
                  </a:schemeClr>
                </a:solidFill>
                <a:latin typeface="Georgia" panose="02040502050405020303" pitchFamily="18" charset="0"/>
              </a:rPr>
              <a:t>Contextual </a:t>
            </a:r>
            <a:r>
              <a:rPr lang="en-GB" dirty="0">
                <a:solidFill>
                  <a:schemeClr val="bg2">
                    <a:lumMod val="10000"/>
                  </a:schemeClr>
                </a:solidFill>
                <a:latin typeface="Georgia" panose="02040502050405020303" pitchFamily="18" charset="0"/>
              </a:rPr>
              <a:t>factors</a:t>
            </a:r>
          </a:p>
          <a:p>
            <a:endParaRPr lang="en-GB" dirty="0">
              <a:solidFill>
                <a:schemeClr val="bg2">
                  <a:lumMod val="10000"/>
                </a:schemeClr>
              </a:solidFill>
              <a:latin typeface="Georgia" panose="02040502050405020303" pitchFamily="18" charset="0"/>
            </a:endParaRPr>
          </a:p>
          <a:p>
            <a:endParaRPr lang="en-GB" dirty="0" smtClean="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solidFill>
                <a:schemeClr val="bg2">
                  <a:lumMod val="10000"/>
                </a:schemeClr>
              </a:solidFill>
              <a:latin typeface="Georgia" panose="02040502050405020303" pitchFamily="18" charset="0"/>
            </a:endParaRPr>
          </a:p>
          <a:p>
            <a:endParaRPr lang="en-GB" dirty="0">
              <a:latin typeface="Georgia" panose="02040502050405020303" pitchFamily="18" charset="0"/>
            </a:endParaRPr>
          </a:p>
          <a:p>
            <a:endParaRPr lang="en-GB" dirty="0">
              <a:latin typeface="Georgia" panose="02040502050405020303" pitchFamily="18" charset="0"/>
            </a:endParaRPr>
          </a:p>
          <a:p>
            <a:endParaRPr lang="en-GB" dirty="0">
              <a:latin typeface="Georgia" panose="02040502050405020303" pitchFamily="18" charset="0"/>
            </a:endParaRPr>
          </a:p>
          <a:p>
            <a:endParaRPr lang="en-GB" dirty="0">
              <a:latin typeface="Georgia" panose="02040502050405020303" pitchFamily="18" charset="0"/>
            </a:endParaRPr>
          </a:p>
          <a:p>
            <a:endParaRPr lang="en-GB" dirty="0">
              <a:latin typeface="Georgia" panose="02040502050405020303" pitchFamily="18" charset="0"/>
            </a:endParaRPr>
          </a:p>
          <a:p>
            <a:endParaRPr lang="en-GB" dirty="0">
              <a:latin typeface="Georgia" panose="02040502050405020303" pitchFamily="18" charset="0"/>
            </a:endParaRPr>
          </a:p>
          <a:p>
            <a:endParaRPr lang="en-GB" dirty="0">
              <a:latin typeface="Georgia" panose="02040502050405020303" pitchFamily="18" charset="0"/>
            </a:endParaRPr>
          </a:p>
          <a:p>
            <a:endParaRPr lang="en-GB" dirty="0">
              <a:latin typeface="Georgia" panose="02040502050405020303" pitchFamily="18" charset="0"/>
            </a:endParaRPr>
          </a:p>
          <a:p>
            <a:endParaRPr lang="en-GB" dirty="0">
              <a:latin typeface="Georgia" panose="02040502050405020303" pitchFamily="18" charset="0"/>
            </a:endParaRPr>
          </a:p>
          <a:p>
            <a:endParaRPr lang="en-GB" dirty="0">
              <a:latin typeface="Georgia" panose="02040502050405020303" pitchFamily="18" charset="0"/>
            </a:endParaRPr>
          </a:p>
          <a:p>
            <a:endParaRPr lang="en-GB" dirty="0">
              <a:latin typeface="Georgia" panose="02040502050405020303" pitchFamily="18" charset="0"/>
            </a:endParaRPr>
          </a:p>
        </p:txBody>
      </p:sp>
      <p:sp>
        <p:nvSpPr>
          <p:cNvPr id="48" name="Rounded Rectangle 47"/>
          <p:cNvSpPr/>
          <p:nvPr/>
        </p:nvSpPr>
        <p:spPr>
          <a:xfrm rot="16200000">
            <a:off x="2804661" y="-150800"/>
            <a:ext cx="3132349" cy="7065272"/>
          </a:xfrm>
          <a:prstGeom prst="roundRect">
            <a:avLst/>
          </a:prstGeom>
          <a:solidFill>
            <a:srgbClr val="F2DCDB">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smtClean="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smtClean="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smtClean="0">
              <a:solidFill>
                <a:schemeClr val="bg2">
                  <a:lumMod val="10000"/>
                </a:schemeClr>
              </a:solidFill>
              <a:latin typeface="Georgia" panose="02040502050405020303" pitchFamily="18" charset="0"/>
            </a:endParaRPr>
          </a:p>
          <a:p>
            <a:pPr algn="ctr"/>
            <a:r>
              <a:rPr lang="en-GB" dirty="0" smtClean="0">
                <a:solidFill>
                  <a:schemeClr val="bg2">
                    <a:lumMod val="10000"/>
                  </a:schemeClr>
                </a:solidFill>
                <a:latin typeface="Georgia" panose="02040502050405020303" pitchFamily="18" charset="0"/>
              </a:rPr>
              <a:t>Policies </a:t>
            </a:r>
            <a:r>
              <a:rPr lang="en-GB" dirty="0">
                <a:solidFill>
                  <a:schemeClr val="bg2">
                    <a:lumMod val="10000"/>
                  </a:schemeClr>
                </a:solidFill>
                <a:latin typeface="Georgia" panose="02040502050405020303" pitchFamily="18" charset="0"/>
              </a:rPr>
              <a:t>and practices</a:t>
            </a: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a:p>
            <a:pPr algn="ctr"/>
            <a:endParaRPr lang="en-GB" dirty="0">
              <a:latin typeface="Georgia" panose="02040502050405020303" pitchFamily="18" charset="0"/>
            </a:endParaRPr>
          </a:p>
        </p:txBody>
      </p:sp>
      <p:sp>
        <p:nvSpPr>
          <p:cNvPr id="2" name="Rounded Rectangle 1"/>
          <p:cNvSpPr/>
          <p:nvPr/>
        </p:nvSpPr>
        <p:spPr>
          <a:xfrm>
            <a:off x="2659440" y="1005577"/>
            <a:ext cx="4936896" cy="486054"/>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atin typeface="Georgia" panose="02040502050405020303" pitchFamily="18" charset="0"/>
              </a:rPr>
              <a:t>ICT use outside </a:t>
            </a:r>
            <a:r>
              <a:rPr lang="en-GB" sz="1350" dirty="0" smtClean="0">
                <a:latin typeface="Georgia" panose="02040502050405020303" pitchFamily="18" charset="0"/>
              </a:rPr>
              <a:t>of school</a:t>
            </a:r>
            <a:endParaRPr lang="en-GB" sz="1350" dirty="0">
              <a:latin typeface="Georgia" panose="02040502050405020303" pitchFamily="18" charset="0"/>
            </a:endParaRPr>
          </a:p>
        </p:txBody>
      </p:sp>
      <p:sp>
        <p:nvSpPr>
          <p:cNvPr id="8" name="Rounded Rectangle 7"/>
          <p:cNvSpPr/>
          <p:nvPr/>
        </p:nvSpPr>
        <p:spPr>
          <a:xfrm>
            <a:off x="2237593" y="1925005"/>
            <a:ext cx="3051339" cy="2914997"/>
          </a:xfrm>
          <a:prstGeom prst="roundRect">
            <a:avLst/>
          </a:prstGeom>
          <a:solidFill>
            <a:schemeClr val="accent2">
              <a:lumMod val="60000"/>
              <a:lumOff val="4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atin typeface="Georgia" panose="02040502050405020303" pitchFamily="18" charset="0"/>
              </a:rPr>
              <a:t>For learning</a:t>
            </a:r>
          </a:p>
          <a:p>
            <a:pPr algn="ctr"/>
            <a:r>
              <a:rPr lang="en-GB" sz="2000" dirty="0" smtClean="0">
                <a:latin typeface="Georgia" panose="02040502050405020303" pitchFamily="18" charset="0"/>
              </a:rPr>
              <a:t> </a:t>
            </a:r>
            <a:endParaRPr lang="en-GB" sz="2000" dirty="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a:latin typeface="Georgia" panose="02040502050405020303" pitchFamily="18" charset="0"/>
            </a:endParaRPr>
          </a:p>
          <a:p>
            <a:pPr algn="ctr"/>
            <a:endParaRPr lang="en-GB" sz="2000" dirty="0">
              <a:latin typeface="Georgia" panose="02040502050405020303" pitchFamily="18" charset="0"/>
            </a:endParaRPr>
          </a:p>
        </p:txBody>
      </p:sp>
      <p:sp>
        <p:nvSpPr>
          <p:cNvPr id="43" name="Rounded Rectangle 42"/>
          <p:cNvSpPr/>
          <p:nvPr/>
        </p:nvSpPr>
        <p:spPr>
          <a:xfrm>
            <a:off x="5436096" y="2843844"/>
            <a:ext cx="1944216" cy="390324"/>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2"/>
                </a:solidFill>
              </a:rPr>
              <a:t>Engagement</a:t>
            </a:r>
            <a:r>
              <a:rPr lang="en-GB" sz="900" dirty="0">
                <a:solidFill>
                  <a:schemeClr val="tx2"/>
                </a:solidFill>
              </a:rPr>
              <a:t> with home assignments</a:t>
            </a:r>
          </a:p>
        </p:txBody>
      </p:sp>
      <p:sp>
        <p:nvSpPr>
          <p:cNvPr id="45" name="Rounded Rectangle 44"/>
          <p:cNvSpPr/>
          <p:nvPr/>
        </p:nvSpPr>
        <p:spPr>
          <a:xfrm>
            <a:off x="5598114" y="3335883"/>
            <a:ext cx="1944216" cy="362708"/>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2"/>
                </a:solidFill>
              </a:rPr>
              <a:t>Epistemic, Ludic, Games with rules</a:t>
            </a:r>
          </a:p>
        </p:txBody>
      </p:sp>
      <p:sp>
        <p:nvSpPr>
          <p:cNvPr id="37" name="Rounded Rectangle 36"/>
          <p:cNvSpPr/>
          <p:nvPr/>
        </p:nvSpPr>
        <p:spPr>
          <a:xfrm>
            <a:off x="5377153" y="1925005"/>
            <a:ext cx="2211968" cy="2914997"/>
          </a:xfrm>
          <a:prstGeom prst="roundRect">
            <a:avLst/>
          </a:prstGeom>
          <a:solidFill>
            <a:schemeClr val="tx2">
              <a:lumMod val="60000"/>
              <a:lumOff val="40000"/>
            </a:scheme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b="1" dirty="0" smtClean="0">
              <a:latin typeface="Georgia" panose="02040502050405020303" pitchFamily="18" charset="0"/>
            </a:endParaRPr>
          </a:p>
          <a:p>
            <a:pPr algn="ctr"/>
            <a:endParaRPr lang="en-GB" sz="2000" b="1" dirty="0">
              <a:latin typeface="Georgia" panose="02040502050405020303" pitchFamily="18" charset="0"/>
            </a:endParaRPr>
          </a:p>
          <a:p>
            <a:pPr algn="ctr"/>
            <a:endParaRPr lang="en-GB" sz="2000" b="1" dirty="0" smtClean="0">
              <a:latin typeface="Georgia" panose="02040502050405020303" pitchFamily="18" charset="0"/>
            </a:endParaRPr>
          </a:p>
          <a:p>
            <a:pPr algn="ctr"/>
            <a:r>
              <a:rPr lang="en-GB" sz="2000" b="1" dirty="0" smtClean="0">
                <a:latin typeface="Georgia" panose="02040502050405020303" pitchFamily="18" charset="0"/>
              </a:rPr>
              <a:t>For </a:t>
            </a:r>
            <a:r>
              <a:rPr lang="en-GB" sz="2000" b="1" dirty="0">
                <a:latin typeface="Georgia" panose="02040502050405020303" pitchFamily="18" charset="0"/>
              </a:rPr>
              <a:t>leisure</a:t>
            </a: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a:p>
            <a:pPr algn="ctr"/>
            <a:endParaRPr lang="en-GB" sz="1350" dirty="0">
              <a:latin typeface="Georgia" panose="02040502050405020303" pitchFamily="18" charset="0"/>
            </a:endParaRPr>
          </a:p>
        </p:txBody>
      </p:sp>
      <p:sp>
        <p:nvSpPr>
          <p:cNvPr id="40" name="Rounded Rectangle 39"/>
          <p:cNvSpPr/>
          <p:nvPr/>
        </p:nvSpPr>
        <p:spPr>
          <a:xfrm>
            <a:off x="5436096" y="2952749"/>
            <a:ext cx="1944216" cy="604427"/>
          </a:xfrm>
          <a:prstGeom prst="round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Georgia" panose="02040502050405020303" pitchFamily="18" charset="0"/>
              </a:rPr>
              <a:t>Opportunity to learn</a:t>
            </a:r>
            <a:endParaRPr lang="en-GB" dirty="0">
              <a:solidFill>
                <a:schemeClr val="bg1"/>
              </a:solidFill>
              <a:latin typeface="Georgia" panose="02040502050405020303" pitchFamily="18" charset="0"/>
            </a:endParaRPr>
          </a:p>
        </p:txBody>
      </p:sp>
      <p:sp>
        <p:nvSpPr>
          <p:cNvPr id="47" name="Rounded Rectangle 46"/>
          <p:cNvSpPr/>
          <p:nvPr/>
        </p:nvSpPr>
        <p:spPr>
          <a:xfrm>
            <a:off x="5436096" y="3712772"/>
            <a:ext cx="1944216" cy="651603"/>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Georgia" panose="02040502050405020303" pitchFamily="18" charset="0"/>
              </a:rPr>
              <a:t>Exposure to risks</a:t>
            </a:r>
            <a:endParaRPr lang="en-GB" dirty="0">
              <a:solidFill>
                <a:schemeClr val="bg1"/>
              </a:solidFill>
              <a:latin typeface="Georgia" panose="02040502050405020303" pitchFamily="18" charset="0"/>
            </a:endParaRPr>
          </a:p>
        </p:txBody>
      </p:sp>
      <p:sp>
        <p:nvSpPr>
          <p:cNvPr id="11" name="Right Arrow 10"/>
          <p:cNvSpPr/>
          <p:nvPr/>
        </p:nvSpPr>
        <p:spPr>
          <a:xfrm>
            <a:off x="4819338" y="2071861"/>
            <a:ext cx="778776" cy="184260"/>
          </a:xfrm>
          <a:prstGeom prst="rightArrow">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49" name="Rounded Rectangle 48"/>
          <p:cNvSpPr/>
          <p:nvPr/>
        </p:nvSpPr>
        <p:spPr>
          <a:xfrm>
            <a:off x="1223981" y="1059583"/>
            <a:ext cx="1295791" cy="378042"/>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atin typeface="Georgia" panose="02040502050405020303" pitchFamily="18" charset="0"/>
              </a:rPr>
              <a:t>ICT use in school</a:t>
            </a:r>
          </a:p>
        </p:txBody>
      </p:sp>
      <p:sp>
        <p:nvSpPr>
          <p:cNvPr id="22" name="Left-Right Arrow 21"/>
          <p:cNvSpPr/>
          <p:nvPr/>
        </p:nvSpPr>
        <p:spPr>
          <a:xfrm rot="10800000">
            <a:off x="2338367" y="1163810"/>
            <a:ext cx="516193" cy="216024"/>
          </a:xfrm>
          <a:prstGeom prst="leftRightArrow">
            <a:avLst/>
          </a:prstGeom>
          <a:gradFill>
            <a:gsLst>
              <a:gs pos="0">
                <a:srgbClr val="00B050"/>
              </a:gs>
              <a:gs pos="100000">
                <a:srgbClr val="92D050"/>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0" name="Rounded Rectangle 19"/>
          <p:cNvSpPr/>
          <p:nvPr/>
        </p:nvSpPr>
        <p:spPr>
          <a:xfrm>
            <a:off x="2245085" y="2847948"/>
            <a:ext cx="1455926" cy="1563217"/>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b="1" dirty="0" smtClean="0">
              <a:solidFill>
                <a:schemeClr val="bg1"/>
              </a:solidFill>
              <a:latin typeface="Georgia" panose="02040502050405020303" pitchFamily="18" charset="0"/>
            </a:endParaRPr>
          </a:p>
          <a:p>
            <a:pPr algn="ctr"/>
            <a:endParaRPr lang="en-GB" sz="1100" b="1" dirty="0">
              <a:solidFill>
                <a:schemeClr val="bg1"/>
              </a:solidFill>
              <a:latin typeface="Georgia" panose="02040502050405020303" pitchFamily="18" charset="0"/>
            </a:endParaRPr>
          </a:p>
          <a:p>
            <a:pPr algn="ctr"/>
            <a:endParaRPr lang="en-GB" b="1" dirty="0" smtClean="0">
              <a:solidFill>
                <a:schemeClr val="bg1"/>
              </a:solidFill>
              <a:latin typeface="Georgia" panose="02040502050405020303" pitchFamily="18" charset="0"/>
            </a:endParaRPr>
          </a:p>
          <a:p>
            <a:pPr algn="ctr"/>
            <a:r>
              <a:rPr lang="en-GB" dirty="0" smtClean="0">
                <a:solidFill>
                  <a:schemeClr val="bg1"/>
                </a:solidFill>
                <a:latin typeface="Georgia" panose="02040502050405020303" pitchFamily="18" charset="0"/>
              </a:rPr>
              <a:t>Homework-related </a:t>
            </a:r>
            <a:r>
              <a:rPr lang="en-GB" dirty="0">
                <a:solidFill>
                  <a:schemeClr val="bg1"/>
                </a:solidFill>
                <a:latin typeface="Georgia" panose="02040502050405020303" pitchFamily="18" charset="0"/>
              </a:rPr>
              <a:t>activities</a:t>
            </a:r>
          </a:p>
          <a:p>
            <a:pPr algn="ctr"/>
            <a:endParaRPr lang="en-GB" b="1" dirty="0">
              <a:solidFill>
                <a:schemeClr val="accent2">
                  <a:lumMod val="20000"/>
                  <a:lumOff val="80000"/>
                </a:schemeClr>
              </a:solidFill>
              <a:latin typeface="Georgia" panose="02040502050405020303" pitchFamily="18" charset="0"/>
            </a:endParaRPr>
          </a:p>
          <a:p>
            <a:pPr algn="ctr"/>
            <a:endParaRPr lang="en-GB" sz="900" b="1" dirty="0">
              <a:solidFill>
                <a:schemeClr val="accent2">
                  <a:lumMod val="20000"/>
                  <a:lumOff val="80000"/>
                </a:schemeClr>
              </a:solidFill>
              <a:latin typeface="Georgia" panose="02040502050405020303" pitchFamily="18" charset="0"/>
            </a:endParaRPr>
          </a:p>
          <a:p>
            <a:pPr algn="ctr"/>
            <a:endParaRPr lang="en-GB" sz="900" b="1" dirty="0">
              <a:solidFill>
                <a:schemeClr val="accent2">
                  <a:lumMod val="20000"/>
                  <a:lumOff val="80000"/>
                </a:schemeClr>
              </a:solidFill>
              <a:latin typeface="Georgia" panose="02040502050405020303" pitchFamily="18" charset="0"/>
            </a:endParaRPr>
          </a:p>
          <a:p>
            <a:pPr algn="ctr"/>
            <a:endParaRPr lang="en-GB" sz="900" b="1" dirty="0">
              <a:solidFill>
                <a:schemeClr val="accent2">
                  <a:lumMod val="20000"/>
                  <a:lumOff val="80000"/>
                </a:schemeClr>
              </a:solidFill>
              <a:latin typeface="Georgia" panose="02040502050405020303" pitchFamily="18" charset="0"/>
            </a:endParaRPr>
          </a:p>
          <a:p>
            <a:pPr algn="ctr"/>
            <a:endParaRPr lang="en-GB" sz="900" b="1" dirty="0">
              <a:solidFill>
                <a:schemeClr val="accent2">
                  <a:lumMod val="20000"/>
                  <a:lumOff val="80000"/>
                </a:schemeClr>
              </a:solidFill>
              <a:latin typeface="Georgia" panose="02040502050405020303" pitchFamily="18" charset="0"/>
            </a:endParaRPr>
          </a:p>
        </p:txBody>
      </p:sp>
      <p:sp>
        <p:nvSpPr>
          <p:cNvPr id="28" name="Rounded Rectangle 27"/>
          <p:cNvSpPr/>
          <p:nvPr/>
        </p:nvSpPr>
        <p:spPr>
          <a:xfrm>
            <a:off x="3782020" y="2846621"/>
            <a:ext cx="1455926" cy="1606374"/>
          </a:xfrm>
          <a:prstGeom prst="roundRect">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latin typeface="Georgia" panose="02040502050405020303" pitchFamily="18" charset="0"/>
              </a:rPr>
              <a:t>Self-directed learning</a:t>
            </a:r>
          </a:p>
          <a:p>
            <a:pPr algn="ctr"/>
            <a:endParaRPr lang="en-GB" sz="900" b="1" dirty="0">
              <a:solidFill>
                <a:schemeClr val="accent2">
                  <a:lumMod val="20000"/>
                  <a:lumOff val="80000"/>
                </a:schemeClr>
              </a:solidFill>
              <a:latin typeface="Georgia" panose="02040502050405020303" pitchFamily="18" charset="0"/>
            </a:endParaRPr>
          </a:p>
          <a:p>
            <a:pPr algn="ctr"/>
            <a:endParaRPr lang="en-GB" sz="900" b="1" dirty="0">
              <a:solidFill>
                <a:schemeClr val="accent2">
                  <a:lumMod val="20000"/>
                  <a:lumOff val="80000"/>
                </a:schemeClr>
              </a:solidFill>
              <a:latin typeface="Georgia" panose="02040502050405020303" pitchFamily="18" charset="0"/>
            </a:endParaRPr>
          </a:p>
          <a:p>
            <a:pPr algn="ctr"/>
            <a:endParaRPr lang="en-GB" sz="900" b="1" dirty="0">
              <a:solidFill>
                <a:schemeClr val="accent2">
                  <a:lumMod val="20000"/>
                  <a:lumOff val="80000"/>
                </a:schemeClr>
              </a:solidFill>
              <a:latin typeface="Georgia" panose="02040502050405020303" pitchFamily="18" charset="0"/>
            </a:endParaRPr>
          </a:p>
        </p:txBody>
      </p:sp>
      <p:sp>
        <p:nvSpPr>
          <p:cNvPr id="33" name="Isosceles Triangle 32"/>
          <p:cNvSpPr/>
          <p:nvPr/>
        </p:nvSpPr>
        <p:spPr>
          <a:xfrm rot="10800000">
            <a:off x="2897814" y="1460959"/>
            <a:ext cx="594066" cy="449887"/>
          </a:xfrm>
          <a:prstGeom prst="triangl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4" name="Isosceles Triangle 33"/>
          <p:cNvSpPr/>
          <p:nvPr/>
        </p:nvSpPr>
        <p:spPr>
          <a:xfrm rot="10800000">
            <a:off x="6408204" y="1460937"/>
            <a:ext cx="594066" cy="449887"/>
          </a:xfrm>
          <a:prstGeom prst="triangl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3" name="Right Arrow 22"/>
          <p:cNvSpPr/>
          <p:nvPr/>
        </p:nvSpPr>
        <p:spPr>
          <a:xfrm rot="10800000">
            <a:off x="4809255" y="4566203"/>
            <a:ext cx="772527" cy="184260"/>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33832030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99" y="141480"/>
            <a:ext cx="8001001" cy="857526"/>
          </a:xfrm>
        </p:spPr>
        <p:txBody>
          <a:bodyPr/>
          <a:lstStyle/>
          <a:p>
            <a:r>
              <a:rPr lang="fr-FR" sz="2000" dirty="0" smtClean="0">
                <a:solidFill>
                  <a:srgbClr val="0070C0"/>
                </a:solidFill>
              </a:rPr>
              <a:t>Digital </a:t>
            </a:r>
            <a:r>
              <a:rPr lang="fr-FR" sz="2000" dirty="0" err="1" smtClean="0">
                <a:solidFill>
                  <a:srgbClr val="0070C0"/>
                </a:solidFill>
              </a:rPr>
              <a:t>resources</a:t>
            </a:r>
            <a:r>
              <a:rPr lang="fr-FR" sz="2000" dirty="0" smtClean="0"/>
              <a:t> are </a:t>
            </a:r>
            <a:r>
              <a:rPr lang="fr-FR" sz="2000" u="sng" dirty="0" smtClean="0"/>
              <a:t>more </a:t>
            </a:r>
            <a:r>
              <a:rPr lang="fr-FR" sz="2000" u="sng" dirty="0" err="1" smtClean="0"/>
              <a:t>likely</a:t>
            </a:r>
            <a:r>
              <a:rPr lang="fr-FR" sz="2000" u="sng" dirty="0" smtClean="0"/>
              <a:t> </a:t>
            </a:r>
            <a:r>
              <a:rPr lang="fr-FR" sz="2000" dirty="0" smtClean="0"/>
              <a:t>to </a:t>
            </a:r>
            <a:r>
              <a:rPr lang="fr-FR" sz="2000" dirty="0" err="1" smtClean="0"/>
              <a:t>be</a:t>
            </a:r>
            <a:r>
              <a:rPr lang="fr-FR" sz="2000" dirty="0" smtClean="0"/>
              <a:t> </a:t>
            </a:r>
            <a:r>
              <a:rPr lang="fr-FR" sz="2000" dirty="0" err="1" smtClean="0"/>
              <a:t>used</a:t>
            </a:r>
            <a:r>
              <a:rPr lang="fr-FR" sz="2000" dirty="0" smtClean="0"/>
              <a:t> by </a:t>
            </a:r>
            <a:r>
              <a:rPr lang="fr-FR" sz="2000" dirty="0" err="1" smtClean="0"/>
              <a:t>teachers</a:t>
            </a:r>
            <a:r>
              <a:rPr lang="fr-FR" sz="2000" dirty="0" smtClean="0"/>
              <a:t> </a:t>
            </a:r>
            <a:r>
              <a:rPr lang="fr-FR" sz="2000" dirty="0" err="1" smtClean="0"/>
              <a:t>who</a:t>
            </a:r>
            <a:r>
              <a:rPr lang="fr-FR" sz="2000" dirty="0" smtClean="0"/>
              <a:t> are more </a:t>
            </a:r>
            <a:r>
              <a:rPr lang="fr-FR" sz="2000" dirty="0" err="1" smtClean="0"/>
              <a:t>inclined</a:t>
            </a:r>
            <a:r>
              <a:rPr lang="fr-FR" sz="2000" dirty="0" smtClean="0"/>
              <a:t> to </a:t>
            </a:r>
            <a:r>
              <a:rPr lang="fr-FR" sz="2000" dirty="0" err="1" smtClean="0"/>
              <a:t>rely</a:t>
            </a:r>
            <a:r>
              <a:rPr lang="fr-FR" sz="2000" dirty="0" smtClean="0"/>
              <a:t> on </a:t>
            </a:r>
            <a:r>
              <a:rPr lang="fr-FR" sz="2000" dirty="0" err="1" smtClean="0">
                <a:solidFill>
                  <a:srgbClr val="0070C0"/>
                </a:solidFill>
              </a:rPr>
              <a:t>student-oriented</a:t>
            </a:r>
            <a:r>
              <a:rPr lang="fr-FR" sz="2000" dirty="0" smtClean="0">
                <a:solidFill>
                  <a:srgbClr val="0070C0"/>
                </a:solidFill>
              </a:rPr>
              <a:t> </a:t>
            </a:r>
            <a:r>
              <a:rPr lang="fr-FR" sz="2000" dirty="0" err="1" smtClean="0">
                <a:solidFill>
                  <a:srgbClr val="0070C0"/>
                </a:solidFill>
              </a:rPr>
              <a:t>teaching</a:t>
            </a:r>
            <a:r>
              <a:rPr lang="fr-FR" sz="2000" dirty="0" smtClean="0">
                <a:solidFill>
                  <a:srgbClr val="0070C0"/>
                </a:solidFill>
              </a:rPr>
              <a:t> practices</a:t>
            </a:r>
            <a:endParaRPr lang="en-GB" sz="1400" i="1" dirty="0">
              <a:solidFill>
                <a:srgbClr val="0070C0"/>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797641021"/>
              </p:ext>
            </p:extLst>
          </p:nvPr>
        </p:nvGraphicFramePr>
        <p:xfrm>
          <a:off x="152400" y="1428750"/>
          <a:ext cx="8686799" cy="37800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76200" y="4912668"/>
            <a:ext cx="1447800" cy="230832"/>
          </a:xfrm>
          <a:prstGeom prst="rect">
            <a:avLst/>
          </a:prstGeom>
          <a:noFill/>
        </p:spPr>
        <p:txBody>
          <a:bodyPr wrap="square" rtlCol="0">
            <a:spAutoFit/>
          </a:bodyPr>
          <a:lstStyle/>
          <a:p>
            <a:r>
              <a:rPr lang="fr-FR" sz="900" dirty="0"/>
              <a:t>Source</a:t>
            </a:r>
            <a:r>
              <a:rPr lang="fr-FR" sz="825" dirty="0"/>
              <a:t>: </a:t>
            </a:r>
            <a:r>
              <a:rPr lang="fr-FR" sz="825" dirty="0" smtClean="0"/>
              <a:t>PISA 2012 data</a:t>
            </a:r>
            <a:endParaRPr lang="en-GB" sz="825" dirty="0"/>
          </a:p>
        </p:txBody>
      </p:sp>
      <p:sp>
        <p:nvSpPr>
          <p:cNvPr id="5" name="TextBox 4"/>
          <p:cNvSpPr txBox="1"/>
          <p:nvPr/>
        </p:nvSpPr>
        <p:spPr>
          <a:xfrm>
            <a:off x="1447800" y="1200150"/>
            <a:ext cx="6394699" cy="369332"/>
          </a:xfrm>
          <a:prstGeom prst="rect">
            <a:avLst/>
          </a:prstGeom>
          <a:noFill/>
        </p:spPr>
        <p:txBody>
          <a:bodyPr wrap="none" rtlCol="0">
            <a:spAutoFit/>
          </a:bodyPr>
          <a:lstStyle/>
          <a:p>
            <a:r>
              <a:rPr lang="en-GB" dirty="0" smtClean="0">
                <a:solidFill>
                  <a:schemeClr val="bg2">
                    <a:lumMod val="10000"/>
                  </a:schemeClr>
                </a:solidFill>
              </a:rPr>
              <a:t>Teaching practices and computer use in mathematics lessons</a:t>
            </a:r>
            <a:endParaRPr lang="en-GB" dirty="0">
              <a:solidFill>
                <a:schemeClr val="bg2">
                  <a:lumMod val="10000"/>
                </a:schemeClr>
              </a:solidFill>
            </a:endParaRPr>
          </a:p>
        </p:txBody>
      </p:sp>
      <p:sp>
        <p:nvSpPr>
          <p:cNvPr id="4" name="TextBox 3"/>
          <p:cNvSpPr txBox="1"/>
          <p:nvPr/>
        </p:nvSpPr>
        <p:spPr>
          <a:xfrm rot="16200000">
            <a:off x="-1152605" y="3001432"/>
            <a:ext cx="2610010" cy="338554"/>
          </a:xfrm>
          <a:prstGeom prst="rect">
            <a:avLst/>
          </a:prstGeom>
          <a:noFill/>
        </p:spPr>
        <p:txBody>
          <a:bodyPr wrap="none" rtlCol="0">
            <a:spAutoFit/>
          </a:bodyPr>
          <a:lstStyle/>
          <a:p>
            <a:r>
              <a:rPr lang="en-GB" sz="1600" dirty="0" smtClean="0">
                <a:solidFill>
                  <a:schemeClr val="bg2">
                    <a:lumMod val="10000"/>
                  </a:schemeClr>
                </a:solidFill>
              </a:rPr>
              <a:t>Mean index of practice use</a:t>
            </a:r>
            <a:endParaRPr lang="en-GB" sz="1600" dirty="0">
              <a:solidFill>
                <a:schemeClr val="bg2">
                  <a:lumMod val="10000"/>
                </a:schemeClr>
              </a:solidFill>
            </a:endParaRPr>
          </a:p>
        </p:txBody>
      </p:sp>
    </p:spTree>
    <p:extLst>
      <p:ext uri="{BB962C8B-B14F-4D97-AF65-F5344CB8AC3E}">
        <p14:creationId xmlns:p14="http://schemas.microsoft.com/office/powerpoint/2010/main" val="25137924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graphicEl>
                                              <a:chart seriesIdx="-4" categoryIdx="0" bldStep="category"/>
                                            </p:graphicEl>
                                          </p:spTgt>
                                        </p:tgtEl>
                                        <p:attrNameLst>
                                          <p:attrName>style.visibility</p:attrName>
                                        </p:attrNameLst>
                                      </p:cBhvr>
                                      <p:to>
                                        <p:strVal val="visible"/>
                                      </p:to>
                                    </p:set>
                                    <p:animEffect transition="in" filter="wipe(down)">
                                      <p:cBhvr>
                                        <p:cTn id="7" dur="500"/>
                                        <p:tgtEl>
                                          <p:spTgt spid="3">
                                            <p:graphicEl>
                                              <a:chart seriesIdx="-4" categoryIdx="0" bldStep="category"/>
                                            </p:graphic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graphicEl>
                                              <a:chart seriesIdx="-4" categoryIdx="1" bldStep="category"/>
                                            </p:graphicEl>
                                          </p:spTgt>
                                        </p:tgtEl>
                                        <p:attrNameLst>
                                          <p:attrName>style.visibility</p:attrName>
                                        </p:attrNameLst>
                                      </p:cBhvr>
                                      <p:to>
                                        <p:strVal val="visible"/>
                                      </p:to>
                                    </p:set>
                                    <p:animEffect transition="in" filter="wipe(down)">
                                      <p:cBhvr>
                                        <p:cTn id="11" dur="500"/>
                                        <p:tgtEl>
                                          <p:spTgt spid="3">
                                            <p:graphicEl>
                                              <a:chart seriesIdx="-4" categoryIdx="1" bldStep="category"/>
                                            </p:graphic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
                                            <p:graphicEl>
                                              <a:chart seriesIdx="-4" categoryIdx="2" bldStep="category"/>
                                            </p:graphicEl>
                                          </p:spTgt>
                                        </p:tgtEl>
                                        <p:attrNameLst>
                                          <p:attrName>style.visibility</p:attrName>
                                        </p:attrNameLst>
                                      </p:cBhvr>
                                      <p:to>
                                        <p:strVal val="visible"/>
                                      </p:to>
                                    </p:set>
                                    <p:animEffect transition="in" filter="wipe(down)">
                                      <p:cBhvr>
                                        <p:cTn id="15" dur="500"/>
                                        <p:tgtEl>
                                          <p:spTgt spid="3">
                                            <p:graphicEl>
                                              <a:chart seriesIdx="-4" categoryIdx="2" bldStep="category"/>
                                            </p:graphic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3">
                                            <p:graphicEl>
                                              <a:chart seriesIdx="-4" categoryIdx="3" bldStep="category"/>
                                            </p:graphicEl>
                                          </p:spTgt>
                                        </p:tgtEl>
                                        <p:attrNameLst>
                                          <p:attrName>style.visibility</p:attrName>
                                        </p:attrNameLst>
                                      </p:cBhvr>
                                      <p:to>
                                        <p:strVal val="visible"/>
                                      </p:to>
                                    </p:set>
                                    <p:animEffect transition="in" filter="wipe(down)">
                                      <p:cBhvr>
                                        <p:cTn id="19" dur="500"/>
                                        <p:tgtEl>
                                          <p:spTgt spid="3">
                                            <p:graphicEl>
                                              <a:chart seriesIdx="-4" categoryIdx="3" bldStep="category"/>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graphicEl>
                                              <a:chart seriesIdx="-4" categoryIdx="4" bldStep="category"/>
                                            </p:graphicEl>
                                          </p:spTgt>
                                        </p:tgtEl>
                                        <p:attrNameLst>
                                          <p:attrName>style.visibility</p:attrName>
                                        </p:attrNameLst>
                                      </p:cBhvr>
                                      <p:to>
                                        <p:strVal val="visible"/>
                                      </p:to>
                                    </p:set>
                                    <p:animEffect transition="in" filter="wipe(down)">
                                      <p:cBhvr>
                                        <p:cTn id="24" dur="500"/>
                                        <p:tgtEl>
                                          <p:spTgt spid="3">
                                            <p:graphicEl>
                                              <a:chart seriesIdx="-4" categoryIdx="4"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Chart bld="category" animBg="0"/>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79999" y="178200"/>
            <a:ext cx="7987799" cy="766800"/>
          </a:xfrm>
        </p:spPr>
        <p:txBody>
          <a:bodyPr/>
          <a:lstStyle/>
          <a:p>
            <a:r>
              <a:rPr lang="en-GB" sz="2800" dirty="0" smtClean="0"/>
              <a:t>The frequency and variety of digital activities vary substantially across countries</a:t>
            </a:r>
            <a:endParaRPr lang="en-GB" sz="2800" dirty="0"/>
          </a:p>
        </p:txBody>
      </p:sp>
      <p:sp>
        <p:nvSpPr>
          <p:cNvPr id="5" name="TextBox 4"/>
          <p:cNvSpPr txBox="1"/>
          <p:nvPr/>
        </p:nvSpPr>
        <p:spPr>
          <a:xfrm>
            <a:off x="571499" y="1111827"/>
            <a:ext cx="8000999" cy="369332"/>
          </a:xfrm>
          <a:prstGeom prst="rect">
            <a:avLst/>
          </a:prstGeom>
          <a:noFill/>
        </p:spPr>
        <p:txBody>
          <a:bodyPr wrap="square" rtlCol="0">
            <a:spAutoFit/>
          </a:bodyPr>
          <a:lstStyle/>
          <a:p>
            <a:r>
              <a:rPr lang="en-GB" dirty="0" smtClean="0">
                <a:solidFill>
                  <a:schemeClr val="bg2">
                    <a:lumMod val="10000"/>
                  </a:schemeClr>
                </a:solidFill>
              </a:rPr>
              <a:t>Share of students doing the digital activity at least once a week at school (%)</a:t>
            </a:r>
            <a:endParaRPr lang="en-GB" dirty="0">
              <a:solidFill>
                <a:schemeClr val="bg2">
                  <a:lumMod val="10000"/>
                </a:schemeClr>
              </a:solidFill>
            </a:endParaRPr>
          </a:p>
        </p:txBody>
      </p:sp>
      <p:graphicFrame>
        <p:nvGraphicFramePr>
          <p:cNvPr id="7" name="Chart 6"/>
          <p:cNvGraphicFramePr>
            <a:graphicFrameLocks/>
          </p:cNvGraphicFramePr>
          <p:nvPr>
            <p:extLst>
              <p:ext uri="{D42A27DB-BD31-4B8C-83A1-F6EECF244321}">
                <p14:modId xmlns:p14="http://schemas.microsoft.com/office/powerpoint/2010/main" val="3899893910"/>
              </p:ext>
            </p:extLst>
          </p:nvPr>
        </p:nvGraphicFramePr>
        <p:xfrm>
          <a:off x="76198" y="1481159"/>
          <a:ext cx="9067801" cy="3863739"/>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76198" y="1733550"/>
            <a:ext cx="332142" cy="307777"/>
          </a:xfrm>
          <a:prstGeom prst="rect">
            <a:avLst/>
          </a:prstGeom>
          <a:noFill/>
        </p:spPr>
        <p:txBody>
          <a:bodyPr wrap="none" rtlCol="0">
            <a:spAutoFit/>
          </a:bodyPr>
          <a:lstStyle/>
          <a:p>
            <a:r>
              <a:rPr lang="en-GB" sz="1400" dirty="0" smtClean="0">
                <a:solidFill>
                  <a:schemeClr val="bg2">
                    <a:lumMod val="10000"/>
                  </a:schemeClr>
                </a:solidFill>
              </a:rPr>
              <a:t>%</a:t>
            </a:r>
            <a:endParaRPr lang="en-GB" sz="1400" dirty="0">
              <a:solidFill>
                <a:schemeClr val="bg2">
                  <a:lumMod val="10000"/>
                </a:schemeClr>
              </a:solidFill>
            </a:endParaRPr>
          </a:p>
        </p:txBody>
      </p:sp>
      <p:cxnSp>
        <p:nvCxnSpPr>
          <p:cNvPr id="6" name="Straight Arrow Connector 5"/>
          <p:cNvCxnSpPr/>
          <p:nvPr/>
        </p:nvCxnSpPr>
        <p:spPr>
          <a:xfrm flipV="1">
            <a:off x="6553200" y="2193727"/>
            <a:ext cx="1676400" cy="378023"/>
          </a:xfrm>
          <a:prstGeom prst="straightConnector1">
            <a:avLst/>
          </a:prstGeom>
          <a:ln>
            <a:solidFill>
              <a:schemeClr val="bg2">
                <a:lumMod val="10000"/>
              </a:schemeClr>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7295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fade">
                                      <p:cBhvr>
                                        <p:cTn id="7" dur="500"/>
                                        <p:tgtEl>
                                          <p:spTgt spid="7">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chart seriesIdx="0" categoryIdx="-4" bldStep="series"/>
                                            </p:graphicEl>
                                          </p:spTgt>
                                        </p:tgtEl>
                                        <p:attrNameLst>
                                          <p:attrName>style.visibility</p:attrName>
                                        </p:attrNameLst>
                                      </p:cBhvr>
                                      <p:to>
                                        <p:strVal val="visible"/>
                                      </p:to>
                                    </p:set>
                                    <p:animEffect transition="in" filter="fade">
                                      <p:cBhvr>
                                        <p:cTn id="12" dur="500"/>
                                        <p:tgtEl>
                                          <p:spTgt spid="7">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chart seriesIdx="1" categoryIdx="-4" bldStep="series"/>
                                            </p:graphicEl>
                                          </p:spTgt>
                                        </p:tgtEl>
                                        <p:attrNameLst>
                                          <p:attrName>style.visibility</p:attrName>
                                        </p:attrNameLst>
                                      </p:cBhvr>
                                      <p:to>
                                        <p:strVal val="visible"/>
                                      </p:to>
                                    </p:set>
                                    <p:animEffect transition="in" filter="fade">
                                      <p:cBhvr>
                                        <p:cTn id="17" dur="500"/>
                                        <p:tgtEl>
                                          <p:spTgt spid="7">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chart seriesIdx="2" categoryIdx="-4" bldStep="series"/>
                                            </p:graphicEl>
                                          </p:spTgt>
                                        </p:tgtEl>
                                        <p:attrNameLst>
                                          <p:attrName>style.visibility</p:attrName>
                                        </p:attrNameLst>
                                      </p:cBhvr>
                                      <p:to>
                                        <p:strVal val="visible"/>
                                      </p:to>
                                    </p:set>
                                    <p:animEffect transition="in" filter="fade">
                                      <p:cBhvr>
                                        <p:cTn id="22" dur="500"/>
                                        <p:tgtEl>
                                          <p:spTgt spid="7">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chart seriesIdx="3" categoryIdx="-4" bldStep="series"/>
                                            </p:graphicEl>
                                          </p:spTgt>
                                        </p:tgtEl>
                                        <p:attrNameLst>
                                          <p:attrName>style.visibility</p:attrName>
                                        </p:attrNameLst>
                                      </p:cBhvr>
                                      <p:to>
                                        <p:strVal val="visible"/>
                                      </p:to>
                                    </p:set>
                                    <p:animEffect transition="in" filter="fade">
                                      <p:cBhvr>
                                        <p:cTn id="27" dur="500"/>
                                        <p:tgtEl>
                                          <p:spTgt spid="7">
                                            <p:graphicEl>
                                              <a:chart seriesIdx="3" categoryIdx="-4" bldStep="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graphicEl>
                                              <a:chart seriesIdx="4" categoryIdx="-4" bldStep="series"/>
                                            </p:graphicEl>
                                          </p:spTgt>
                                        </p:tgtEl>
                                        <p:attrNameLst>
                                          <p:attrName>style.visibility</p:attrName>
                                        </p:attrNameLst>
                                      </p:cBhvr>
                                      <p:to>
                                        <p:strVal val="visible"/>
                                      </p:to>
                                    </p:set>
                                    <p:animEffect transition="in" filter="fade">
                                      <p:cBhvr>
                                        <p:cTn id="32" dur="500"/>
                                        <p:tgtEl>
                                          <p:spTgt spid="7">
                                            <p:graphicEl>
                                              <a:chart seriesIdx="4" categoryIdx="-4" bldStep="series"/>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graphicEl>
                                              <a:chart seriesIdx="5" categoryIdx="-4" bldStep="series"/>
                                            </p:graphicEl>
                                          </p:spTgt>
                                        </p:tgtEl>
                                        <p:attrNameLst>
                                          <p:attrName>style.visibility</p:attrName>
                                        </p:attrNameLst>
                                      </p:cBhvr>
                                      <p:to>
                                        <p:strVal val="visible"/>
                                      </p:to>
                                    </p:set>
                                    <p:animEffect transition="in" filter="fade">
                                      <p:cBhvr>
                                        <p:cTn id="37" dur="500"/>
                                        <p:tgtEl>
                                          <p:spTgt spid="7">
                                            <p:graphicEl>
                                              <a:chart seriesIdx="5"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series"/>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80000" y="178200"/>
            <a:ext cx="7911600" cy="766800"/>
          </a:xfrm>
        </p:spPr>
        <p:txBody>
          <a:bodyPr/>
          <a:lstStyle/>
          <a:p>
            <a:r>
              <a:rPr lang="en-US" dirty="0" smtClean="0"/>
              <a:t>…allows to construct an index of </a:t>
            </a:r>
            <a:r>
              <a:rPr lang="en-US" dirty="0"/>
              <a:t>ICT use at </a:t>
            </a:r>
            <a:r>
              <a:rPr lang="en-US" dirty="0" smtClean="0"/>
              <a:t>school</a:t>
            </a:r>
            <a:endParaRPr lang="en-GB" sz="1500" dirty="0"/>
          </a:p>
        </p:txBody>
      </p:sp>
      <p:graphicFrame>
        <p:nvGraphicFramePr>
          <p:cNvPr id="11" name="Chart 10"/>
          <p:cNvGraphicFramePr>
            <a:graphicFrameLocks/>
          </p:cNvGraphicFramePr>
          <p:nvPr>
            <p:extLst>
              <p:ext uri="{D42A27DB-BD31-4B8C-83A1-F6EECF244321}">
                <p14:modId xmlns:p14="http://schemas.microsoft.com/office/powerpoint/2010/main" val="1513558220"/>
              </p:ext>
            </p:extLst>
          </p:nvPr>
        </p:nvGraphicFramePr>
        <p:xfrm>
          <a:off x="228600" y="1428750"/>
          <a:ext cx="8458200" cy="3714750"/>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p:cNvSpPr/>
          <p:nvPr/>
        </p:nvSpPr>
        <p:spPr>
          <a:xfrm>
            <a:off x="4305926" y="1504950"/>
            <a:ext cx="203729" cy="3638550"/>
          </a:xfrm>
          <a:prstGeom prst="rect">
            <a:avLst/>
          </a:prstGeom>
          <a:solidFill>
            <a:srgbClr val="92D05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GB" sz="1100"/>
          </a:p>
        </p:txBody>
      </p:sp>
      <p:sp>
        <p:nvSpPr>
          <p:cNvPr id="13" name="Rectangle 12"/>
          <p:cNvSpPr/>
          <p:nvPr/>
        </p:nvSpPr>
        <p:spPr>
          <a:xfrm>
            <a:off x="5638800" y="1504950"/>
            <a:ext cx="203729" cy="3638550"/>
          </a:xfrm>
          <a:prstGeom prst="rect">
            <a:avLst/>
          </a:prstGeom>
          <a:solidFill>
            <a:schemeClr val="accent2">
              <a:lumMod val="60000"/>
              <a:lumOff val="40000"/>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GB" sz="1100"/>
          </a:p>
        </p:txBody>
      </p:sp>
    </p:spTree>
    <p:extLst>
      <p:ext uri="{BB962C8B-B14F-4D97-AF65-F5344CB8AC3E}">
        <p14:creationId xmlns:p14="http://schemas.microsoft.com/office/powerpoint/2010/main" val="39691993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000" y="1828701"/>
            <a:ext cx="6624000" cy="1515800"/>
          </a:xfrm>
        </p:spPr>
        <p:txBody>
          <a:bodyPr/>
          <a:lstStyle/>
          <a:p>
            <a:r>
              <a:rPr lang="en-GB" dirty="0" smtClean="0"/>
              <a:t>The effect of </a:t>
            </a:r>
            <a:r>
              <a:rPr lang="en-GB" dirty="0" smtClean="0">
                <a:solidFill>
                  <a:srgbClr val="92D050"/>
                </a:solidFill>
              </a:rPr>
              <a:t>ICT</a:t>
            </a:r>
            <a:r>
              <a:rPr lang="en-GB" dirty="0" smtClean="0"/>
              <a:t> </a:t>
            </a:r>
            <a:r>
              <a:rPr lang="en-GB" dirty="0" smtClean="0">
                <a:solidFill>
                  <a:srgbClr val="92D050"/>
                </a:solidFill>
              </a:rPr>
              <a:t>in Education</a:t>
            </a:r>
            <a:r>
              <a:rPr lang="en-GB" dirty="0" smtClean="0"/>
              <a:t> so far remains </a:t>
            </a:r>
            <a:r>
              <a:rPr lang="en-GB" dirty="0" smtClean="0">
                <a:solidFill>
                  <a:srgbClr val="C00000"/>
                </a:solidFill>
              </a:rPr>
              <a:t>sub-optimal</a:t>
            </a:r>
            <a:endParaRPr lang="en-GB" dirty="0">
              <a:solidFill>
                <a:srgbClr val="C00000"/>
              </a:solidFill>
            </a:endParaRPr>
          </a:p>
        </p:txBody>
      </p:sp>
    </p:spTree>
    <p:extLst>
      <p:ext uri="{BB962C8B-B14F-4D97-AF65-F5344CB8AC3E}">
        <p14:creationId xmlns:p14="http://schemas.microsoft.com/office/powerpoint/2010/main" val="1153424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80000" y="178200"/>
            <a:ext cx="8064000" cy="766800"/>
          </a:xfrm>
        </p:spPr>
        <p:txBody>
          <a:bodyPr/>
          <a:lstStyle/>
          <a:p>
            <a:r>
              <a:rPr lang="en-GB" sz="2800" dirty="0" smtClean="0"/>
              <a:t>Students’ use of the Internet </a:t>
            </a:r>
            <a:r>
              <a:rPr lang="en-GB" sz="2800" u="sng" dirty="0" smtClean="0"/>
              <a:t>at school </a:t>
            </a:r>
            <a:r>
              <a:rPr lang="en-GB" sz="2800" dirty="0" smtClean="0"/>
              <a:t>is negatively correlated with science performance</a:t>
            </a:r>
            <a:endParaRPr lang="en-GB"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4337395"/>
              </p:ext>
            </p:extLst>
          </p:nvPr>
        </p:nvGraphicFramePr>
        <p:xfrm>
          <a:off x="128847" y="1220095"/>
          <a:ext cx="8938953" cy="3808412"/>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4416501" y="1544593"/>
            <a:ext cx="228600" cy="3483914"/>
          </a:xfrm>
          <a:prstGeom prst="rect">
            <a:avLst/>
          </a:prstGeom>
          <a:solidFill>
            <a:schemeClr val="accent2">
              <a:lumMod val="60000"/>
              <a:lumOff val="40000"/>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GB" sz="1100"/>
          </a:p>
        </p:txBody>
      </p:sp>
      <p:sp>
        <p:nvSpPr>
          <p:cNvPr id="8" name="TextBox 7"/>
          <p:cNvSpPr txBox="1"/>
          <p:nvPr/>
        </p:nvSpPr>
        <p:spPr>
          <a:xfrm>
            <a:off x="-31750" y="4883192"/>
            <a:ext cx="2345514" cy="253916"/>
          </a:xfrm>
          <a:prstGeom prst="rect">
            <a:avLst/>
          </a:prstGeom>
          <a:noFill/>
        </p:spPr>
        <p:txBody>
          <a:bodyPr wrap="none" rtlCol="0">
            <a:spAutoFit/>
          </a:bodyPr>
          <a:lstStyle/>
          <a:p>
            <a:r>
              <a:rPr lang="fr-FR" sz="1050" dirty="0"/>
              <a:t>Source: OECD, PISA 2015 </a:t>
            </a:r>
            <a:r>
              <a:rPr lang="fr-FR" sz="1050" dirty="0" err="1"/>
              <a:t>Database</a:t>
            </a:r>
            <a:r>
              <a:rPr lang="fr-FR" sz="1050" dirty="0"/>
              <a:t>.</a:t>
            </a:r>
            <a:endParaRPr lang="en-GB" sz="1050" dirty="0"/>
          </a:p>
        </p:txBody>
      </p:sp>
    </p:spTree>
    <p:extLst>
      <p:ext uri="{BB962C8B-B14F-4D97-AF65-F5344CB8AC3E}">
        <p14:creationId xmlns:p14="http://schemas.microsoft.com/office/powerpoint/2010/main" val="20481599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100" dirty="0" smtClean="0"/>
              <a:t>Students’ time online is also negatively correlated with well-being (for extreme Internet users)</a:t>
            </a:r>
            <a:r>
              <a:rPr lang="hu-HU" dirty="0" smtClean="0"/>
              <a:t/>
            </a:r>
            <a:br>
              <a:rPr lang="hu-HU" dirty="0" smtClean="0"/>
            </a:br>
            <a:endParaRPr lang="en-GB" sz="1500" dirty="0"/>
          </a:p>
        </p:txBody>
      </p:sp>
      <p:graphicFrame>
        <p:nvGraphicFramePr>
          <p:cNvPr id="7" name="Content Placeholder 3"/>
          <p:cNvGraphicFramePr>
            <a:graphicFrameLocks noGrp="1"/>
          </p:cNvGraphicFramePr>
          <p:nvPr>
            <p:ph idx="1"/>
            <p:extLst>
              <p:ext uri="{D42A27DB-BD31-4B8C-83A1-F6EECF244321}">
                <p14:modId xmlns:p14="http://schemas.microsoft.com/office/powerpoint/2010/main" val="206052686"/>
              </p:ext>
            </p:extLst>
          </p:nvPr>
        </p:nvGraphicFramePr>
        <p:xfrm>
          <a:off x="76200" y="1005576"/>
          <a:ext cx="8991600" cy="4080774"/>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p:cNvSpPr/>
          <p:nvPr/>
        </p:nvSpPr>
        <p:spPr>
          <a:xfrm rot="10800000">
            <a:off x="4495799" y="1352550"/>
            <a:ext cx="152399" cy="3733800"/>
          </a:xfrm>
          <a:prstGeom prst="rect">
            <a:avLst/>
          </a:prstGeom>
          <a:solidFill>
            <a:srgbClr val="92D050">
              <a:alpha val="30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GB" sz="825"/>
          </a:p>
        </p:txBody>
      </p:sp>
      <p:sp>
        <p:nvSpPr>
          <p:cNvPr id="9" name="Rectangle 8"/>
          <p:cNvSpPr/>
          <p:nvPr/>
        </p:nvSpPr>
        <p:spPr>
          <a:xfrm rot="10800000">
            <a:off x="7467600" y="2190750"/>
            <a:ext cx="152400" cy="2593596"/>
          </a:xfrm>
          <a:prstGeom prst="rect">
            <a:avLst/>
          </a:prstGeom>
          <a:solidFill>
            <a:schemeClr val="accent2">
              <a:lumMod val="60000"/>
              <a:lumOff val="40000"/>
              <a:alpha val="3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GB" sz="825"/>
          </a:p>
        </p:txBody>
      </p:sp>
      <p:sp>
        <p:nvSpPr>
          <p:cNvPr id="6" name="TextBox 5"/>
          <p:cNvSpPr txBox="1"/>
          <p:nvPr/>
        </p:nvSpPr>
        <p:spPr>
          <a:xfrm>
            <a:off x="152400" y="1044773"/>
            <a:ext cx="332142" cy="307777"/>
          </a:xfrm>
          <a:prstGeom prst="rect">
            <a:avLst/>
          </a:prstGeom>
          <a:noFill/>
        </p:spPr>
        <p:txBody>
          <a:bodyPr wrap="none" rtlCol="0">
            <a:spAutoFit/>
          </a:bodyPr>
          <a:lstStyle/>
          <a:p>
            <a:r>
              <a:rPr lang="en-GB" sz="1400" dirty="0" smtClean="0">
                <a:solidFill>
                  <a:schemeClr val="bg2">
                    <a:lumMod val="10000"/>
                  </a:schemeClr>
                </a:solidFill>
              </a:rPr>
              <a:t>%</a:t>
            </a:r>
            <a:endParaRPr lang="en-GB" sz="1400" dirty="0">
              <a:solidFill>
                <a:schemeClr val="bg2">
                  <a:lumMod val="10000"/>
                </a:schemeClr>
              </a:solidFill>
            </a:endParaRPr>
          </a:p>
        </p:txBody>
      </p:sp>
    </p:spTree>
    <p:extLst>
      <p:ext uri="{BB962C8B-B14F-4D97-AF65-F5344CB8AC3E}">
        <p14:creationId xmlns:p14="http://schemas.microsoft.com/office/powerpoint/2010/main" val="32554257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500"/>
                                        <p:tgtEl>
                                          <p:spTgt spid="10"/>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10"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548631"/>
            <a:ext cx="5490000" cy="1823576"/>
          </a:xfrm>
        </p:spPr>
        <p:txBody>
          <a:bodyPr/>
          <a:lstStyle/>
          <a:p>
            <a:r>
              <a:rPr lang="en-US" dirty="0" smtClean="0"/>
              <a:t/>
            </a:r>
            <a:br>
              <a:rPr lang="en-US" dirty="0" smtClean="0"/>
            </a:br>
            <a:r>
              <a:rPr lang="en-US" dirty="0" smtClean="0"/>
              <a:t>learning digital competencies</a:t>
            </a:r>
            <a:endParaRPr lang="en-GB" dirty="0"/>
          </a:p>
        </p:txBody>
      </p:sp>
    </p:spTree>
    <p:extLst>
      <p:ext uri="{BB962C8B-B14F-4D97-AF65-F5344CB8AC3E}">
        <p14:creationId xmlns:p14="http://schemas.microsoft.com/office/powerpoint/2010/main" val="12945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Digital competencies in PISA 2021</a:t>
            </a:r>
            <a:endParaRPr lang="en-GB" dirty="0"/>
          </a:p>
        </p:txBody>
      </p:sp>
      <p:sp>
        <p:nvSpPr>
          <p:cNvPr id="4" name="Rectangle 3"/>
          <p:cNvSpPr/>
          <p:nvPr/>
        </p:nvSpPr>
        <p:spPr>
          <a:xfrm>
            <a:off x="228600" y="1033613"/>
            <a:ext cx="8534400" cy="62373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t>Competency area 1</a:t>
            </a:r>
          </a:p>
          <a:p>
            <a:r>
              <a:rPr lang="en-GB" sz="2000" dirty="0">
                <a:solidFill>
                  <a:schemeClr val="tx2">
                    <a:lumMod val="75000"/>
                  </a:schemeClr>
                </a:solidFill>
              </a:rPr>
              <a:t>Accessing, </a:t>
            </a:r>
            <a:r>
              <a:rPr lang="en-GB" sz="2000" dirty="0" smtClean="0">
                <a:solidFill>
                  <a:schemeClr val="tx2">
                    <a:lumMod val="75000"/>
                  </a:schemeClr>
                </a:solidFill>
              </a:rPr>
              <a:t>evaluating </a:t>
            </a:r>
            <a:r>
              <a:rPr lang="en-GB" sz="2000" dirty="0">
                <a:solidFill>
                  <a:schemeClr val="tx2">
                    <a:lumMod val="75000"/>
                  </a:schemeClr>
                </a:solidFill>
              </a:rPr>
              <a:t>and </a:t>
            </a:r>
            <a:r>
              <a:rPr lang="en-GB" sz="2000" dirty="0" smtClean="0">
                <a:solidFill>
                  <a:schemeClr val="tx2">
                    <a:lumMod val="75000"/>
                  </a:schemeClr>
                </a:solidFill>
              </a:rPr>
              <a:t>managing information and data</a:t>
            </a:r>
            <a:endParaRPr lang="en-GB" sz="2000" dirty="0">
              <a:solidFill>
                <a:schemeClr val="tx2">
                  <a:lumMod val="75000"/>
                </a:schemeClr>
              </a:solidFill>
            </a:endParaRPr>
          </a:p>
        </p:txBody>
      </p:sp>
      <p:sp>
        <p:nvSpPr>
          <p:cNvPr id="5" name="Rectangle 4"/>
          <p:cNvSpPr/>
          <p:nvPr/>
        </p:nvSpPr>
        <p:spPr>
          <a:xfrm>
            <a:off x="238539" y="1716826"/>
            <a:ext cx="8534400" cy="56066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t>Competency area </a:t>
            </a:r>
            <a:r>
              <a:rPr lang="en-GB" sz="2000" b="1" dirty="0" smtClean="0"/>
              <a:t>2</a:t>
            </a:r>
            <a:endParaRPr lang="en-GB" sz="2000" b="1" dirty="0"/>
          </a:p>
          <a:p>
            <a:r>
              <a:rPr lang="en-GB" sz="2000" dirty="0" smtClean="0">
                <a:solidFill>
                  <a:schemeClr val="accent1">
                    <a:lumMod val="75000"/>
                  </a:schemeClr>
                </a:solidFill>
              </a:rPr>
              <a:t>Sharing information and communicating</a:t>
            </a:r>
            <a:endParaRPr lang="en-GB" sz="2000" dirty="0">
              <a:solidFill>
                <a:schemeClr val="accent1">
                  <a:lumMod val="75000"/>
                </a:schemeClr>
              </a:solidFill>
            </a:endParaRPr>
          </a:p>
        </p:txBody>
      </p:sp>
      <p:sp>
        <p:nvSpPr>
          <p:cNvPr id="6" name="Rectangle 5"/>
          <p:cNvSpPr/>
          <p:nvPr/>
        </p:nvSpPr>
        <p:spPr>
          <a:xfrm>
            <a:off x="238539" y="2336963"/>
            <a:ext cx="8531087" cy="61578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t>Competency area </a:t>
            </a:r>
            <a:r>
              <a:rPr lang="en-GB" sz="2000" b="1" dirty="0" smtClean="0"/>
              <a:t>3</a:t>
            </a:r>
            <a:endParaRPr lang="en-GB" sz="2000" b="1" dirty="0"/>
          </a:p>
          <a:p>
            <a:r>
              <a:rPr lang="en-GB" sz="2000" dirty="0" smtClean="0">
                <a:solidFill>
                  <a:schemeClr val="accent2">
                    <a:lumMod val="75000"/>
                  </a:schemeClr>
                </a:solidFill>
              </a:rPr>
              <a:t>Transforming and creating digital content</a:t>
            </a:r>
            <a:endParaRPr lang="en-GB" sz="2000" dirty="0">
              <a:solidFill>
                <a:schemeClr val="accent2">
                  <a:lumMod val="75000"/>
                </a:schemeClr>
              </a:solidFill>
            </a:endParaRPr>
          </a:p>
        </p:txBody>
      </p:sp>
      <p:sp>
        <p:nvSpPr>
          <p:cNvPr id="7" name="Rectangle 6"/>
          <p:cNvSpPr/>
          <p:nvPr/>
        </p:nvSpPr>
        <p:spPr>
          <a:xfrm>
            <a:off x="238539" y="3012227"/>
            <a:ext cx="8534399" cy="62632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t>Competency area </a:t>
            </a:r>
            <a:r>
              <a:rPr lang="en-GB" sz="2000" b="1" dirty="0" smtClean="0"/>
              <a:t>4</a:t>
            </a:r>
            <a:endParaRPr lang="en-GB" sz="2000" b="1" dirty="0"/>
          </a:p>
          <a:p>
            <a:r>
              <a:rPr lang="en-GB" sz="2000" dirty="0" smtClean="0">
                <a:solidFill>
                  <a:schemeClr val="accent3">
                    <a:lumMod val="75000"/>
                  </a:schemeClr>
                </a:solidFill>
              </a:rPr>
              <a:t>Problem solving and computational thinking</a:t>
            </a:r>
            <a:endParaRPr lang="en-GB" sz="2000" dirty="0">
              <a:solidFill>
                <a:schemeClr val="accent3">
                  <a:lumMod val="75000"/>
                </a:schemeClr>
              </a:solidFill>
            </a:endParaRPr>
          </a:p>
        </p:txBody>
      </p:sp>
      <p:sp>
        <p:nvSpPr>
          <p:cNvPr id="8" name="Rectangle 7"/>
          <p:cNvSpPr/>
          <p:nvPr/>
        </p:nvSpPr>
        <p:spPr>
          <a:xfrm>
            <a:off x="251791" y="3698699"/>
            <a:ext cx="8534400" cy="62565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t>Competency area </a:t>
            </a:r>
            <a:r>
              <a:rPr lang="en-GB" sz="2000" b="1" dirty="0" smtClean="0"/>
              <a:t>5</a:t>
            </a:r>
            <a:endParaRPr lang="en-GB" sz="2000" b="1" dirty="0"/>
          </a:p>
          <a:p>
            <a:r>
              <a:rPr lang="en-GB" sz="2000" dirty="0" smtClean="0">
                <a:solidFill>
                  <a:schemeClr val="accent4">
                    <a:lumMod val="75000"/>
                  </a:schemeClr>
                </a:solidFill>
              </a:rPr>
              <a:t>Appropriate use of ICT (security, safety, risk)</a:t>
            </a:r>
            <a:endParaRPr lang="en-GB" sz="2000" dirty="0">
              <a:solidFill>
                <a:schemeClr val="accent4">
                  <a:lumMod val="75000"/>
                </a:schemeClr>
              </a:solidFill>
            </a:endParaRPr>
          </a:p>
        </p:txBody>
      </p:sp>
      <p:sp>
        <p:nvSpPr>
          <p:cNvPr id="2" name="TextBox 1"/>
          <p:cNvSpPr txBox="1"/>
          <p:nvPr/>
        </p:nvSpPr>
        <p:spPr>
          <a:xfrm>
            <a:off x="9768" y="4388639"/>
            <a:ext cx="5195653" cy="646331"/>
          </a:xfrm>
          <a:prstGeom prst="rect">
            <a:avLst/>
          </a:prstGeom>
          <a:noFill/>
        </p:spPr>
        <p:txBody>
          <a:bodyPr wrap="none" rtlCol="0">
            <a:spAutoFit/>
          </a:bodyPr>
          <a:lstStyle/>
          <a:p>
            <a:pPr marL="285750" indent="-285750">
              <a:buFont typeface="Arial" panose="020B0604020202020204" pitchFamily="34" charset="0"/>
              <a:buChar char="•"/>
            </a:pPr>
            <a:r>
              <a:rPr lang="en-GB" sz="1200" dirty="0" err="1" smtClean="0"/>
              <a:t>DigComp</a:t>
            </a:r>
            <a:r>
              <a:rPr lang="en-GB" sz="1200" dirty="0"/>
              <a:t> </a:t>
            </a:r>
            <a:r>
              <a:rPr lang="en-GB" sz="1200" dirty="0" smtClean="0"/>
              <a:t>2.1: Digital Competence Framework for Citizens (EC, 2017) </a:t>
            </a:r>
          </a:p>
          <a:p>
            <a:pPr marL="285750" indent="-285750">
              <a:buFont typeface="Arial" panose="020B0604020202020204" pitchFamily="34" charset="0"/>
              <a:buChar char="•"/>
            </a:pPr>
            <a:r>
              <a:rPr lang="en-GB" sz="1200" dirty="0" smtClean="0"/>
              <a:t>International Computer and Information Literacy Study (IEA, 2014)</a:t>
            </a:r>
          </a:p>
          <a:p>
            <a:pPr marL="285750" indent="-285750">
              <a:buFont typeface="Arial" panose="020B0604020202020204" pitchFamily="34" charset="0"/>
              <a:buChar char="•"/>
            </a:pPr>
            <a:r>
              <a:rPr lang="en-GB" sz="1200" dirty="0" smtClean="0"/>
              <a:t> ICF Literacy Assessment Framework (ACARA, 2014) </a:t>
            </a:r>
            <a:endParaRPr lang="en-GB" sz="1200" dirty="0"/>
          </a:p>
        </p:txBody>
      </p:sp>
    </p:spTree>
    <p:extLst>
      <p:ext uri="{BB962C8B-B14F-4D97-AF65-F5344CB8AC3E}">
        <p14:creationId xmlns:p14="http://schemas.microsoft.com/office/powerpoint/2010/main" val="1613127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047749"/>
            <a:ext cx="8599800" cy="1602685"/>
          </a:xfrm>
        </p:spPr>
        <p:txBody>
          <a:bodyPr>
            <a:normAutofit fontScale="85000" lnSpcReduction="10000"/>
          </a:bodyPr>
          <a:lstStyle/>
          <a:p>
            <a:pPr marL="0" indent="0">
              <a:buNone/>
            </a:pPr>
            <a:r>
              <a:rPr lang="en-US" sz="2400" dirty="0" smtClean="0"/>
              <a:t>Digital technologies are transforming many facets of the way people socialize, communicate, access information…and how they </a:t>
            </a:r>
            <a:r>
              <a:rPr lang="en-US" sz="2400" dirty="0" smtClean="0"/>
              <a:t>(will) </a:t>
            </a:r>
            <a:r>
              <a:rPr lang="en-US" sz="2400" dirty="0" smtClean="0"/>
              <a:t>work. </a:t>
            </a:r>
            <a:endParaRPr lang="en-US" sz="2400" dirty="0" smtClean="0"/>
          </a:p>
          <a:p>
            <a:pPr marL="0" indent="0">
              <a:buNone/>
            </a:pPr>
            <a:endParaRPr lang="en-US" sz="2400" dirty="0" smtClean="0"/>
          </a:p>
          <a:p>
            <a:pPr marL="0" indent="0">
              <a:buNone/>
            </a:pPr>
            <a:r>
              <a:rPr lang="en-US" sz="2400" dirty="0" smtClean="0"/>
              <a:t>Consequently, education </a:t>
            </a:r>
            <a:r>
              <a:rPr lang="en-US" sz="2400" dirty="0" smtClean="0"/>
              <a:t>systems face two major inter-related challenges:</a:t>
            </a:r>
          </a:p>
          <a:p>
            <a:pPr marL="457200" indent="-457200">
              <a:buFont typeface="+mj-lt"/>
              <a:buAutoNum type="arabicPeriod"/>
            </a:pPr>
            <a:endParaRPr lang="en-US" sz="2400" dirty="0" smtClean="0"/>
          </a:p>
          <a:p>
            <a:pPr marL="399600" lvl="1" indent="0">
              <a:buNone/>
            </a:pPr>
            <a:endParaRPr lang="en-US" sz="2500" dirty="0"/>
          </a:p>
          <a:p>
            <a:pPr lvl="1"/>
            <a:endParaRPr lang="en-US" sz="1600" dirty="0" smtClean="0"/>
          </a:p>
          <a:p>
            <a:pPr lvl="1"/>
            <a:endParaRPr lang="en-US" sz="1600" dirty="0" smtClean="0"/>
          </a:p>
        </p:txBody>
      </p:sp>
      <p:sp>
        <p:nvSpPr>
          <p:cNvPr id="3" name="Title 2"/>
          <p:cNvSpPr>
            <a:spLocks noGrp="1"/>
          </p:cNvSpPr>
          <p:nvPr>
            <p:ph type="title"/>
          </p:nvPr>
        </p:nvSpPr>
        <p:spPr/>
        <p:txBody>
          <a:bodyPr/>
          <a:lstStyle/>
          <a:p>
            <a:r>
              <a:rPr lang="en-US" dirty="0" smtClean="0"/>
              <a:t>Motivation	</a:t>
            </a:r>
            <a:endParaRPr lang="en-GB" dirty="0"/>
          </a:p>
        </p:txBody>
      </p:sp>
      <p:sp>
        <p:nvSpPr>
          <p:cNvPr id="4" name="Rounded Rectangle 3"/>
          <p:cNvSpPr/>
          <p:nvPr/>
        </p:nvSpPr>
        <p:spPr>
          <a:xfrm>
            <a:off x="212035" y="3638550"/>
            <a:ext cx="8267400" cy="762000"/>
          </a:xfrm>
          <a:prstGeom prst="round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Equip </a:t>
            </a:r>
            <a:r>
              <a:rPr lang="en-US" b="1" dirty="0" smtClean="0"/>
              <a:t>students </a:t>
            </a:r>
            <a:r>
              <a:rPr lang="en-US" b="1" dirty="0"/>
              <a:t>with </a:t>
            </a:r>
            <a:r>
              <a:rPr lang="en-US" b="1" dirty="0" smtClean="0"/>
              <a:t>relevant </a:t>
            </a:r>
            <a:r>
              <a:rPr lang="en-US" b="1" dirty="0"/>
              <a:t>digital </a:t>
            </a:r>
            <a:r>
              <a:rPr lang="en-US" b="1" dirty="0" smtClean="0"/>
              <a:t>competencies </a:t>
            </a:r>
          </a:p>
        </p:txBody>
      </p:sp>
      <p:sp>
        <p:nvSpPr>
          <p:cNvPr id="5" name="Rounded Rectangle 4"/>
          <p:cNvSpPr/>
          <p:nvPr/>
        </p:nvSpPr>
        <p:spPr>
          <a:xfrm>
            <a:off x="212035" y="2753183"/>
            <a:ext cx="8267400" cy="685800"/>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Ensure </a:t>
            </a:r>
            <a:r>
              <a:rPr lang="en-US" b="1" dirty="0" smtClean="0"/>
              <a:t>the adequate </a:t>
            </a:r>
            <a:r>
              <a:rPr lang="en-US" b="1" dirty="0" smtClean="0"/>
              <a:t>integration of digital technologies</a:t>
            </a:r>
            <a:endParaRPr lang="en-US" b="1" dirty="0" smtClean="0"/>
          </a:p>
        </p:txBody>
      </p:sp>
      <p:sp>
        <p:nvSpPr>
          <p:cNvPr id="6" name="Down Arrow 5"/>
          <p:cNvSpPr/>
          <p:nvPr/>
        </p:nvSpPr>
        <p:spPr>
          <a:xfrm>
            <a:off x="457200" y="3119667"/>
            <a:ext cx="457200" cy="838200"/>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Down Arrow 6"/>
          <p:cNvSpPr/>
          <p:nvPr/>
        </p:nvSpPr>
        <p:spPr>
          <a:xfrm rot="10800000">
            <a:off x="7772400" y="3126019"/>
            <a:ext cx="457200" cy="838200"/>
          </a:xfrm>
          <a:prstGeom prst="down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6868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 name="Rectangle 23"/>
          <p:cNvSpPr/>
          <p:nvPr/>
        </p:nvSpPr>
        <p:spPr>
          <a:xfrm>
            <a:off x="4832494" y="2946370"/>
            <a:ext cx="179930" cy="207024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4832494" y="2647059"/>
            <a:ext cx="179930" cy="3134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4832494" y="1009282"/>
            <a:ext cx="179930" cy="164731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27" name="Rectangle 17"/>
          <p:cNvSpPr>
            <a:spLocks noChangeArrowheads="1"/>
          </p:cNvSpPr>
          <p:nvPr/>
        </p:nvSpPr>
        <p:spPr bwMode="auto">
          <a:xfrm>
            <a:off x="6110320" y="4850584"/>
            <a:ext cx="184731" cy="300082"/>
          </a:xfrm>
          <a:prstGeom prst="rect">
            <a:avLst/>
          </a:prstGeom>
          <a:noFill/>
          <a:ln w="12700">
            <a:noFill/>
            <a:miter lim="800000"/>
            <a:headEnd/>
            <a:tailEnd/>
          </a:ln>
        </p:spPr>
        <p:txBody>
          <a:bodyPr wrap="none" anchor="ctr">
            <a:spAutoFit/>
          </a:bodyPr>
          <a:lstStyle/>
          <a:p>
            <a:pPr latinLnBrk="0"/>
            <a:endParaRPr lang="en-GB" sz="1350" dirty="0">
              <a:solidFill>
                <a:prstClr val="black"/>
              </a:solidFill>
            </a:endParaRPr>
          </a:p>
        </p:txBody>
      </p:sp>
      <p:sp>
        <p:nvSpPr>
          <p:cNvPr id="1045" name="Text Box 20"/>
          <p:cNvSpPr txBox="1">
            <a:spLocks noChangeArrowheads="1"/>
          </p:cNvSpPr>
          <p:nvPr/>
        </p:nvSpPr>
        <p:spPr bwMode="auto">
          <a:xfrm>
            <a:off x="1925706" y="491223"/>
            <a:ext cx="5184576" cy="461665"/>
          </a:xfrm>
          <a:prstGeom prst="rect">
            <a:avLst/>
          </a:prstGeom>
          <a:noFill/>
          <a:ln w="12700">
            <a:noFill/>
            <a:miter lim="800000"/>
            <a:headEnd/>
            <a:tailEnd/>
          </a:ln>
        </p:spPr>
        <p:txBody>
          <a:bodyPr wrap="square">
            <a:spAutoFit/>
          </a:bodyPr>
          <a:lstStyle/>
          <a:p>
            <a:pPr algn="ctr">
              <a:spcBef>
                <a:spcPct val="50000"/>
              </a:spcBef>
            </a:pPr>
            <a:r>
              <a:rPr lang="en-GB" sz="1200" b="1" dirty="0">
                <a:solidFill>
                  <a:schemeClr val="accent3"/>
                </a:solidFill>
                <a:latin typeface="Georgia" panose="02040502050405020303" pitchFamily="18" charset="0"/>
                <a:cs typeface="Arial" pitchFamily="34" charset="0"/>
              </a:rPr>
              <a:t>Strong performance in </a:t>
            </a:r>
            <a:br>
              <a:rPr lang="en-GB" sz="1200" b="1" dirty="0">
                <a:solidFill>
                  <a:schemeClr val="accent3"/>
                </a:solidFill>
                <a:latin typeface="Georgia" panose="02040502050405020303" pitchFamily="18" charset="0"/>
                <a:cs typeface="Arial" pitchFamily="34" charset="0"/>
              </a:rPr>
            </a:br>
            <a:r>
              <a:rPr lang="en-GB" sz="1200" b="1" dirty="0">
                <a:solidFill>
                  <a:schemeClr val="accent3"/>
                </a:solidFill>
                <a:latin typeface="Georgia" panose="02040502050405020303" pitchFamily="18" charset="0"/>
                <a:cs typeface="Arial" pitchFamily="34" charset="0"/>
              </a:rPr>
              <a:t>in</a:t>
            </a:r>
            <a:r>
              <a:rPr lang="hu-HU" sz="1200" b="1" dirty="0">
                <a:solidFill>
                  <a:schemeClr val="accent3"/>
                </a:solidFill>
                <a:latin typeface="Georgia" panose="02040502050405020303" pitchFamily="18" charset="0"/>
                <a:cs typeface="Arial" pitchFamily="34" charset="0"/>
              </a:rPr>
              <a:t> </a:t>
            </a:r>
            <a:r>
              <a:rPr lang="hu-HU" sz="1200" b="1" dirty="0" err="1">
                <a:solidFill>
                  <a:schemeClr val="accent3"/>
                </a:solidFill>
                <a:latin typeface="Georgia" panose="02040502050405020303" pitchFamily="18" charset="0"/>
                <a:cs typeface="Arial" pitchFamily="34" charset="0"/>
              </a:rPr>
              <a:t>digital</a:t>
            </a:r>
            <a:r>
              <a:rPr lang="hu-HU" sz="1200" b="1" dirty="0">
                <a:solidFill>
                  <a:schemeClr val="accent3"/>
                </a:solidFill>
                <a:latin typeface="Georgia" panose="02040502050405020303" pitchFamily="18" charset="0"/>
                <a:cs typeface="Arial" pitchFamily="34" charset="0"/>
              </a:rPr>
              <a:t> </a:t>
            </a:r>
            <a:r>
              <a:rPr lang="hu-HU" sz="1200" b="1" dirty="0" err="1">
                <a:solidFill>
                  <a:schemeClr val="accent3"/>
                </a:solidFill>
                <a:latin typeface="Georgia" panose="02040502050405020303" pitchFamily="18" charset="0"/>
                <a:cs typeface="Arial" pitchFamily="34" charset="0"/>
              </a:rPr>
              <a:t>reading</a:t>
            </a:r>
            <a:endParaRPr lang="en-GB" b="1" dirty="0">
              <a:solidFill>
                <a:schemeClr val="accent3"/>
              </a:solidFill>
              <a:latin typeface="Georgia" panose="02040502050405020303" pitchFamily="18" charset="0"/>
              <a:cs typeface="Arial" pitchFamily="34" charset="0"/>
            </a:endParaRPr>
          </a:p>
        </p:txBody>
      </p:sp>
      <p:sp>
        <p:nvSpPr>
          <p:cNvPr id="1046" name="Text Box 21"/>
          <p:cNvSpPr txBox="1">
            <a:spLocks noChangeArrowheads="1"/>
          </p:cNvSpPr>
          <p:nvPr/>
        </p:nvSpPr>
        <p:spPr bwMode="auto">
          <a:xfrm>
            <a:off x="2762739" y="4944003"/>
            <a:ext cx="4698522" cy="253916"/>
          </a:xfrm>
          <a:prstGeom prst="rect">
            <a:avLst/>
          </a:prstGeom>
          <a:noFill/>
          <a:ln w="12700">
            <a:noFill/>
            <a:miter lim="800000"/>
            <a:headEnd/>
            <a:tailEnd/>
          </a:ln>
        </p:spPr>
        <p:txBody>
          <a:bodyPr wrap="square">
            <a:spAutoFit/>
          </a:bodyPr>
          <a:lstStyle/>
          <a:p>
            <a:pPr algn="ctr">
              <a:spcBef>
                <a:spcPct val="50000"/>
              </a:spcBef>
            </a:pPr>
            <a:r>
              <a:rPr lang="en-GB" sz="1050" b="1" dirty="0">
                <a:solidFill>
                  <a:srgbClr val="538DD5"/>
                </a:solidFill>
                <a:latin typeface="Georgia" panose="02040502050405020303" pitchFamily="18" charset="0"/>
                <a:cs typeface="Arial" pitchFamily="34" charset="0"/>
              </a:rPr>
              <a:t>Low performance in</a:t>
            </a:r>
            <a:r>
              <a:rPr lang="hu-HU" sz="1050" b="1" dirty="0">
                <a:solidFill>
                  <a:srgbClr val="538DD5"/>
                </a:solidFill>
                <a:latin typeface="Georgia" panose="02040502050405020303" pitchFamily="18" charset="0"/>
                <a:cs typeface="Arial" pitchFamily="34" charset="0"/>
              </a:rPr>
              <a:t> </a:t>
            </a:r>
            <a:r>
              <a:rPr lang="hu-HU" sz="1050" b="1" dirty="0" err="1">
                <a:solidFill>
                  <a:srgbClr val="538DD5"/>
                </a:solidFill>
                <a:latin typeface="Georgia" panose="02040502050405020303" pitchFamily="18" charset="0"/>
                <a:cs typeface="Arial" pitchFamily="34" charset="0"/>
              </a:rPr>
              <a:t>digital</a:t>
            </a:r>
            <a:r>
              <a:rPr lang="hu-HU" sz="1050" b="1" dirty="0">
                <a:solidFill>
                  <a:srgbClr val="538DD5"/>
                </a:solidFill>
                <a:latin typeface="Georgia" panose="02040502050405020303" pitchFamily="18" charset="0"/>
                <a:cs typeface="Arial" pitchFamily="34" charset="0"/>
              </a:rPr>
              <a:t> </a:t>
            </a:r>
            <a:r>
              <a:rPr lang="hu-HU" sz="1050" b="1" dirty="0" err="1">
                <a:solidFill>
                  <a:srgbClr val="538DD5"/>
                </a:solidFill>
                <a:latin typeface="Georgia" panose="02040502050405020303" pitchFamily="18" charset="0"/>
                <a:cs typeface="Arial" pitchFamily="34" charset="0"/>
              </a:rPr>
              <a:t>reading</a:t>
            </a:r>
            <a:endParaRPr lang="en-GB" sz="1500" b="1" dirty="0">
              <a:solidFill>
                <a:srgbClr val="538DD5"/>
              </a:solidFill>
              <a:latin typeface="Georgia" panose="02040502050405020303" pitchFamily="18" charset="0"/>
              <a:cs typeface="Arial" pitchFamily="34" charset="0"/>
            </a:endParaRPr>
          </a:p>
        </p:txBody>
      </p:sp>
      <p:sp>
        <p:nvSpPr>
          <p:cNvPr id="15" name="Slide Number Placeholder 2"/>
          <p:cNvSpPr txBox="1">
            <a:spLocks/>
          </p:cNvSpPr>
          <p:nvPr/>
        </p:nvSpPr>
        <p:spPr>
          <a:xfrm>
            <a:off x="1143000" y="141685"/>
            <a:ext cx="566682"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8364164-D7C2-4011-A351-B5EC1CE463BF}" type="slidenum">
              <a:rPr lang="ko-KR" altLang="en-US" sz="1350">
                <a:solidFill>
                  <a:prstClr val="white"/>
                </a:solidFill>
              </a:rPr>
              <a:pPr/>
              <a:t>20</a:t>
            </a:fld>
            <a:endParaRPr lang="ko-KR" altLang="en-US" sz="1350" dirty="0">
              <a:solidFill>
                <a:prstClr val="white"/>
              </a:solidFill>
            </a:endParaRPr>
          </a:p>
        </p:txBody>
      </p:sp>
      <p:pic>
        <p:nvPicPr>
          <p:cNvPr id="16" name="그림 8" descr="idea_Edward_Boatman.png"/>
          <p:cNvPicPr>
            <a:picLocks noChangeAspect="1"/>
          </p:cNvPicPr>
          <p:nvPr/>
        </p:nvPicPr>
        <p:blipFill>
          <a:blip r:embed="rId3" cstate="print">
            <a:duotone>
              <a:prstClr val="black"/>
              <a:schemeClr val="bg1">
                <a:tint val="45000"/>
                <a:satMod val="400000"/>
              </a:schemeClr>
            </a:duotone>
            <a:lum bright="100000"/>
          </a:blip>
          <a:stretch>
            <a:fillRect/>
          </a:stretch>
        </p:blipFill>
        <p:spPr>
          <a:xfrm>
            <a:off x="6248867" y="767804"/>
            <a:ext cx="324000" cy="324000"/>
          </a:xfrm>
          <a:prstGeom prst="rect">
            <a:avLst/>
          </a:prstGeom>
        </p:spPr>
      </p:pic>
      <p:sp>
        <p:nvSpPr>
          <p:cNvPr id="18" name="AutoShape 2"/>
          <p:cNvSpPr>
            <a:spLocks noChangeArrowheads="1"/>
          </p:cNvSpPr>
          <p:nvPr/>
        </p:nvSpPr>
        <p:spPr bwMode="auto">
          <a:xfrm>
            <a:off x="6736929" y="1015492"/>
            <a:ext cx="2322257" cy="1047881"/>
          </a:xfrm>
          <a:prstGeom prst="parallelogram">
            <a:avLst/>
          </a:prstGeom>
          <a:solidFill>
            <a:srgbClr val="538DD5"/>
          </a:solidFill>
          <a:ln w="12700">
            <a:noFill/>
            <a:miter lim="800000"/>
            <a:headEnd/>
            <a:tailEnd/>
          </a:ln>
          <a:effectLst/>
        </p:spPr>
        <p:txBody>
          <a:bodyPr wrap="none" anchor="ctr"/>
          <a:lstStyle/>
          <a:p>
            <a:pPr marL="273844" algn="r">
              <a:spcBef>
                <a:spcPct val="20000"/>
              </a:spcBef>
              <a:buSzPct val="75000"/>
            </a:pPr>
            <a:r>
              <a:rPr lang="en-GB" sz="1200" b="1" dirty="0">
                <a:solidFill>
                  <a:prstClr val="white"/>
                </a:solidFill>
                <a:latin typeface="Georgia" panose="02040502050405020303" pitchFamily="18" charset="0"/>
                <a:cs typeface="Arial" pitchFamily="34" charset="0"/>
              </a:rPr>
              <a:t>Average performance</a:t>
            </a:r>
            <a:br>
              <a:rPr lang="en-GB" sz="1200" b="1" dirty="0">
                <a:solidFill>
                  <a:prstClr val="white"/>
                </a:solidFill>
                <a:latin typeface="Georgia" panose="02040502050405020303" pitchFamily="18" charset="0"/>
                <a:cs typeface="Arial" pitchFamily="34" charset="0"/>
              </a:rPr>
            </a:br>
            <a:r>
              <a:rPr lang="hu-HU" sz="1200" b="1" dirty="0" err="1">
                <a:solidFill>
                  <a:prstClr val="white"/>
                </a:solidFill>
                <a:latin typeface="Georgia" panose="02040502050405020303" pitchFamily="18" charset="0"/>
                <a:cs typeface="Arial" pitchFamily="34" charset="0"/>
              </a:rPr>
              <a:t>in</a:t>
            </a:r>
            <a:r>
              <a:rPr lang="hu-HU" sz="1200" b="1" dirty="0">
                <a:solidFill>
                  <a:prstClr val="white"/>
                </a:solidFill>
                <a:latin typeface="Georgia" panose="02040502050405020303" pitchFamily="18" charset="0"/>
                <a:cs typeface="Arial" pitchFamily="34" charset="0"/>
              </a:rPr>
              <a:t> </a:t>
            </a:r>
            <a:r>
              <a:rPr lang="hu-HU" sz="1200" b="1" dirty="0" err="1">
                <a:solidFill>
                  <a:prstClr val="white"/>
                </a:solidFill>
                <a:latin typeface="Georgia" panose="02040502050405020303" pitchFamily="18" charset="0"/>
                <a:cs typeface="Arial" pitchFamily="34" charset="0"/>
              </a:rPr>
              <a:t>digital</a:t>
            </a:r>
            <a:r>
              <a:rPr lang="hu-HU" sz="1200" b="1" dirty="0">
                <a:solidFill>
                  <a:prstClr val="white"/>
                </a:solidFill>
                <a:latin typeface="Georgia" panose="02040502050405020303" pitchFamily="18" charset="0"/>
                <a:cs typeface="Arial" pitchFamily="34" charset="0"/>
              </a:rPr>
              <a:t> </a:t>
            </a:r>
            <a:r>
              <a:rPr lang="hu-HU" sz="1200" b="1" dirty="0" err="1">
                <a:solidFill>
                  <a:prstClr val="white"/>
                </a:solidFill>
                <a:latin typeface="Georgia" panose="02040502050405020303" pitchFamily="18" charset="0"/>
                <a:cs typeface="Arial" pitchFamily="34" charset="0"/>
              </a:rPr>
              <a:t>reading</a:t>
            </a:r>
            <a:r>
              <a:rPr lang="hu-HU" sz="1200" b="1" dirty="0">
                <a:solidFill>
                  <a:prstClr val="white"/>
                </a:solidFill>
                <a:latin typeface="Georgia" panose="02040502050405020303" pitchFamily="18" charset="0"/>
                <a:cs typeface="Arial" pitchFamily="34" charset="0"/>
              </a:rPr>
              <a:t> </a:t>
            </a:r>
          </a:p>
          <a:p>
            <a:pPr marL="273844" algn="r">
              <a:spcBef>
                <a:spcPct val="20000"/>
              </a:spcBef>
              <a:buSzPct val="75000"/>
            </a:pPr>
            <a:endParaRPr lang="hu-HU" sz="1050" dirty="0">
              <a:solidFill>
                <a:prstClr val="white"/>
              </a:solidFill>
              <a:latin typeface="Georgia" panose="02040502050405020303" pitchFamily="18" charset="0"/>
              <a:cs typeface="Arial" pitchFamily="34" charset="0"/>
            </a:endParaRPr>
          </a:p>
        </p:txBody>
      </p:sp>
      <p:pic>
        <p:nvPicPr>
          <p:cNvPr id="19" name="그림 8" descr="idea_Edward_Boatman.png"/>
          <p:cNvPicPr>
            <a:picLocks noChangeAspect="1"/>
          </p:cNvPicPr>
          <p:nvPr/>
        </p:nvPicPr>
        <p:blipFill>
          <a:blip r:embed="rId3" cstate="print">
            <a:duotone>
              <a:prstClr val="black"/>
              <a:schemeClr val="bg1">
                <a:tint val="45000"/>
                <a:satMod val="400000"/>
              </a:schemeClr>
            </a:duotone>
            <a:lum bright="100000"/>
          </a:blip>
          <a:stretch>
            <a:fillRect/>
          </a:stretch>
        </p:blipFill>
        <p:spPr>
          <a:xfrm>
            <a:off x="5814156" y="1583663"/>
            <a:ext cx="324000" cy="324000"/>
          </a:xfrm>
          <a:prstGeom prst="rect">
            <a:avLst/>
          </a:prstGeom>
        </p:spPr>
      </p:pic>
      <p:sp>
        <p:nvSpPr>
          <p:cNvPr id="3" name="Rectangle 2"/>
          <p:cNvSpPr/>
          <p:nvPr/>
        </p:nvSpPr>
        <p:spPr>
          <a:xfrm>
            <a:off x="6934200" y="2419350"/>
            <a:ext cx="1686773" cy="206607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u-HU" sz="1050" b="1" dirty="0" err="1">
                <a:solidFill>
                  <a:schemeClr val="accent3">
                    <a:lumMod val="60000"/>
                    <a:lumOff val="40000"/>
                  </a:schemeClr>
                </a:solidFill>
              </a:rPr>
              <a:t>Light</a:t>
            </a:r>
            <a:r>
              <a:rPr lang="hu-HU" sz="1050" b="1" dirty="0">
                <a:solidFill>
                  <a:schemeClr val="accent3">
                    <a:lumMod val="60000"/>
                    <a:lumOff val="40000"/>
                  </a:schemeClr>
                </a:solidFill>
              </a:rPr>
              <a:t> </a:t>
            </a:r>
            <a:r>
              <a:rPr lang="hu-HU" sz="1050" b="1" dirty="0" err="1">
                <a:solidFill>
                  <a:schemeClr val="accent3">
                    <a:lumMod val="60000"/>
                    <a:lumOff val="40000"/>
                  </a:schemeClr>
                </a:solidFill>
              </a:rPr>
              <a:t>green</a:t>
            </a:r>
            <a:r>
              <a:rPr lang="hu-HU" sz="1050" b="1" dirty="0">
                <a:solidFill>
                  <a:schemeClr val="accent3">
                    <a:lumMod val="60000"/>
                    <a:lumOff val="40000"/>
                  </a:schemeClr>
                </a:solidFill>
              </a:rPr>
              <a:t>: </a:t>
            </a:r>
            <a:r>
              <a:rPr lang="hu-HU" sz="1050" dirty="0">
                <a:solidFill>
                  <a:schemeClr val="bg2">
                    <a:lumMod val="10000"/>
                  </a:schemeClr>
                </a:solidFill>
              </a:rPr>
              <a:t>s</a:t>
            </a:r>
            <a:r>
              <a:rPr lang="en-US" sz="1050" dirty="0" err="1">
                <a:solidFill>
                  <a:schemeClr val="bg2">
                    <a:lumMod val="10000"/>
                  </a:schemeClr>
                </a:solidFill>
              </a:rPr>
              <a:t>tatistically</a:t>
            </a:r>
            <a:r>
              <a:rPr lang="en-US" sz="1050" dirty="0">
                <a:solidFill>
                  <a:schemeClr val="bg2">
                    <a:lumMod val="10000"/>
                  </a:schemeClr>
                </a:solidFill>
              </a:rPr>
              <a:t> significantly </a:t>
            </a:r>
            <a:r>
              <a:rPr lang="en-US" sz="1050" b="1" dirty="0">
                <a:solidFill>
                  <a:schemeClr val="bg2">
                    <a:lumMod val="10000"/>
                  </a:schemeClr>
                </a:solidFill>
              </a:rPr>
              <a:t>above</a:t>
            </a:r>
            <a:r>
              <a:rPr lang="en-US" sz="1050" dirty="0">
                <a:solidFill>
                  <a:schemeClr val="bg2">
                    <a:lumMod val="10000"/>
                  </a:schemeClr>
                </a:solidFill>
              </a:rPr>
              <a:t> the OECD </a:t>
            </a:r>
            <a:r>
              <a:rPr lang="en-US" sz="1050" dirty="0" smtClean="0">
                <a:solidFill>
                  <a:schemeClr val="tx1"/>
                </a:solidFill>
              </a:rPr>
              <a:t>average</a:t>
            </a:r>
          </a:p>
          <a:p>
            <a:endParaRPr lang="hu-HU" sz="1050" dirty="0">
              <a:solidFill>
                <a:schemeClr val="tx1"/>
              </a:solidFill>
            </a:endParaRPr>
          </a:p>
          <a:p>
            <a:r>
              <a:rPr lang="hu-HU" sz="1050" b="1" dirty="0" err="1">
                <a:solidFill>
                  <a:srgbClr val="4F81BD"/>
                </a:solidFill>
              </a:rPr>
              <a:t>Dark</a:t>
            </a:r>
            <a:r>
              <a:rPr lang="hu-HU" sz="1050" b="1" dirty="0">
                <a:solidFill>
                  <a:srgbClr val="4F81BD"/>
                </a:solidFill>
              </a:rPr>
              <a:t> </a:t>
            </a:r>
            <a:r>
              <a:rPr lang="hu-HU" sz="1050" b="1" dirty="0" err="1">
                <a:solidFill>
                  <a:srgbClr val="4F81BD"/>
                </a:solidFill>
              </a:rPr>
              <a:t>blue</a:t>
            </a:r>
            <a:r>
              <a:rPr lang="hu-HU" sz="1050" b="1" dirty="0">
                <a:solidFill>
                  <a:srgbClr val="4F81BD"/>
                </a:solidFill>
              </a:rPr>
              <a:t>:</a:t>
            </a:r>
            <a:r>
              <a:rPr lang="en-US" sz="1050" b="1" dirty="0">
                <a:solidFill>
                  <a:srgbClr val="4F81BD"/>
                </a:solidFill>
              </a:rPr>
              <a:t> </a:t>
            </a:r>
            <a:r>
              <a:rPr lang="en-US" sz="1050" dirty="0" smtClean="0">
                <a:solidFill>
                  <a:schemeClr val="bg2">
                    <a:lumMod val="10000"/>
                  </a:schemeClr>
                </a:solidFill>
              </a:rPr>
              <a:t>average</a:t>
            </a:r>
            <a:r>
              <a:rPr lang="hu-HU" sz="1050" dirty="0" err="1" smtClean="0"/>
              <a:t>l</a:t>
            </a:r>
            <a:r>
              <a:rPr lang="hu-HU" sz="1050" dirty="0" err="1">
                <a:solidFill>
                  <a:schemeClr val="bg2">
                    <a:lumMod val="10000"/>
                  </a:schemeClr>
                </a:solidFill>
              </a:rPr>
              <a:t>n</a:t>
            </a:r>
            <a:r>
              <a:rPr lang="en-US" sz="1050" dirty="0" err="1">
                <a:solidFill>
                  <a:schemeClr val="bg2">
                    <a:lumMod val="10000"/>
                  </a:schemeClr>
                </a:solidFill>
              </a:rPr>
              <a:t>ot</a:t>
            </a:r>
            <a:r>
              <a:rPr lang="en-US" sz="1050" dirty="0">
                <a:solidFill>
                  <a:schemeClr val="bg2">
                    <a:lumMod val="10000"/>
                  </a:schemeClr>
                </a:solidFill>
              </a:rPr>
              <a:t> statistically significantly different from the </a:t>
            </a:r>
            <a:r>
              <a:rPr lang="en-US" sz="1050" dirty="0" smtClean="0">
                <a:solidFill>
                  <a:schemeClr val="bg2">
                    <a:lumMod val="10000"/>
                  </a:schemeClr>
                </a:solidFill>
              </a:rPr>
              <a:t>OECD</a:t>
            </a:r>
          </a:p>
          <a:p>
            <a:r>
              <a:rPr lang="en-US" sz="1050" dirty="0" smtClean="0">
                <a:solidFill>
                  <a:schemeClr val="bg2">
                    <a:lumMod val="10000"/>
                  </a:schemeClr>
                </a:solidFill>
              </a:rPr>
              <a:t> </a:t>
            </a:r>
            <a:endParaRPr lang="hu-HU" sz="1050" dirty="0"/>
          </a:p>
          <a:p>
            <a:r>
              <a:rPr lang="hu-HU" sz="1050" b="1" dirty="0" err="1">
                <a:solidFill>
                  <a:srgbClr val="7CA1CE"/>
                </a:solidFill>
              </a:rPr>
              <a:t>Light</a:t>
            </a:r>
            <a:r>
              <a:rPr lang="hu-HU" sz="1050" b="1" dirty="0">
                <a:solidFill>
                  <a:srgbClr val="7CA1CE"/>
                </a:solidFill>
              </a:rPr>
              <a:t> </a:t>
            </a:r>
            <a:r>
              <a:rPr lang="hu-HU" sz="1050" b="1" dirty="0" err="1">
                <a:solidFill>
                  <a:srgbClr val="7CA1CE"/>
                </a:solidFill>
              </a:rPr>
              <a:t>blue</a:t>
            </a:r>
            <a:r>
              <a:rPr lang="hu-HU" sz="1050" b="1" dirty="0">
                <a:solidFill>
                  <a:srgbClr val="7CA1CE"/>
                </a:solidFill>
              </a:rPr>
              <a:t>:</a:t>
            </a:r>
            <a:r>
              <a:rPr lang="en-US" sz="1050" b="1" dirty="0">
                <a:solidFill>
                  <a:srgbClr val="7CA1CE"/>
                </a:solidFill>
              </a:rPr>
              <a:t> </a:t>
            </a:r>
            <a:r>
              <a:rPr lang="hu-HU" sz="1050" dirty="0">
                <a:solidFill>
                  <a:schemeClr val="bg2">
                    <a:lumMod val="10000"/>
                  </a:schemeClr>
                </a:solidFill>
              </a:rPr>
              <a:t>s</a:t>
            </a:r>
            <a:r>
              <a:rPr lang="en-US" sz="1050" dirty="0" err="1">
                <a:solidFill>
                  <a:schemeClr val="bg2">
                    <a:lumMod val="10000"/>
                  </a:schemeClr>
                </a:solidFill>
              </a:rPr>
              <a:t>tatistically</a:t>
            </a:r>
            <a:r>
              <a:rPr lang="en-US" sz="1050" dirty="0">
                <a:solidFill>
                  <a:schemeClr val="bg2">
                    <a:lumMod val="10000"/>
                  </a:schemeClr>
                </a:solidFill>
              </a:rPr>
              <a:t> significantly </a:t>
            </a:r>
            <a:r>
              <a:rPr lang="en-US" sz="1050" b="1" dirty="0">
                <a:solidFill>
                  <a:schemeClr val="bg2">
                    <a:lumMod val="10000"/>
                  </a:schemeClr>
                </a:solidFill>
              </a:rPr>
              <a:t>below</a:t>
            </a:r>
            <a:r>
              <a:rPr lang="en-US" sz="1050" dirty="0">
                <a:solidFill>
                  <a:schemeClr val="bg2">
                    <a:lumMod val="10000"/>
                  </a:schemeClr>
                </a:solidFill>
              </a:rPr>
              <a:t> the OECD average</a:t>
            </a:r>
            <a:endParaRPr lang="hu-HU" sz="1050" dirty="0">
              <a:solidFill>
                <a:schemeClr val="bg2">
                  <a:lumMod val="10000"/>
                </a:schemeClr>
              </a:solidFill>
            </a:endParaRPr>
          </a:p>
        </p:txBody>
      </p:sp>
      <p:sp>
        <p:nvSpPr>
          <p:cNvPr id="17" name="Title 1"/>
          <p:cNvSpPr txBox="1">
            <a:spLocks/>
          </p:cNvSpPr>
          <p:nvPr/>
        </p:nvSpPr>
        <p:spPr>
          <a:xfrm>
            <a:off x="1080000" y="178200"/>
            <a:ext cx="7416000" cy="766800"/>
          </a:xfrm>
          <a:prstGeom prst="rect">
            <a:avLst/>
          </a:prstGeom>
        </p:spPr>
        <p:txBody>
          <a:bodyPr/>
          <a:lstStyle>
            <a:lvl1pPr algn="l" rtl="0" eaLnBrk="1" latinLnBrk="0" hangingPunct="1">
              <a:spcBef>
                <a:spcPct val="0"/>
              </a:spcBef>
              <a:buNone/>
              <a:defRPr kumimoji="0" sz="3200" kern="1200">
                <a:solidFill>
                  <a:schemeClr val="tx1"/>
                </a:solidFill>
                <a:latin typeface="+mj-lt"/>
                <a:ea typeface="+mj-ea"/>
                <a:cs typeface="+mj-cs"/>
              </a:defRPr>
            </a:lvl1pPr>
          </a:lstStyle>
          <a:p>
            <a:r>
              <a:rPr lang="hu-HU" dirty="0" smtClean="0"/>
              <a:t/>
            </a:r>
            <a:br>
              <a:rPr lang="hu-HU" dirty="0" smtClean="0"/>
            </a:br>
            <a:endParaRPr lang="en-GB" sz="1500" dirty="0"/>
          </a:p>
        </p:txBody>
      </p:sp>
      <p:sp>
        <p:nvSpPr>
          <p:cNvPr id="20" name="Title 2"/>
          <p:cNvSpPr txBox="1">
            <a:spLocks/>
          </p:cNvSpPr>
          <p:nvPr/>
        </p:nvSpPr>
        <p:spPr>
          <a:xfrm>
            <a:off x="1080000" y="0"/>
            <a:ext cx="8064000" cy="366388"/>
          </a:xfrm>
          <a:prstGeom prst="rect">
            <a:avLst/>
          </a:prstGeom>
        </p:spPr>
        <p:txBody>
          <a:bodyPr>
            <a:noAutofit/>
          </a:bodyPr>
          <a:lstStyle>
            <a:lvl1pPr algn="l" rtl="0" eaLnBrk="1" latinLnBrk="0" hangingPunct="1">
              <a:spcBef>
                <a:spcPct val="0"/>
              </a:spcBef>
              <a:buNone/>
              <a:defRPr kumimoji="0" sz="3200" kern="1200">
                <a:solidFill>
                  <a:schemeClr val="tx1"/>
                </a:solidFill>
                <a:latin typeface="+mj-lt"/>
                <a:ea typeface="+mj-ea"/>
                <a:cs typeface="+mj-cs"/>
              </a:defRPr>
            </a:lvl1pPr>
          </a:lstStyle>
          <a:p>
            <a:r>
              <a:rPr lang="en-US" sz="2400" dirty="0" smtClean="0"/>
              <a:t>DIGITAL READING: one aspect of digital competencies</a:t>
            </a:r>
            <a:br>
              <a:rPr lang="en-US" sz="2400" dirty="0" smtClean="0"/>
            </a:br>
            <a:r>
              <a:rPr lang="hu-HU" sz="4400" dirty="0" smtClean="0"/>
              <a:t/>
            </a:r>
            <a:br>
              <a:rPr lang="hu-HU" sz="4400" dirty="0" smtClean="0"/>
            </a:br>
            <a:endParaRPr lang="en-GB" sz="1800" i="1" dirty="0"/>
          </a:p>
        </p:txBody>
      </p:sp>
      <p:sp>
        <p:nvSpPr>
          <p:cNvPr id="2" name="TextBox 1"/>
          <p:cNvSpPr txBox="1"/>
          <p:nvPr/>
        </p:nvSpPr>
        <p:spPr>
          <a:xfrm>
            <a:off x="45016" y="936351"/>
            <a:ext cx="2774384" cy="3139321"/>
          </a:xfrm>
          <a:prstGeom prst="rect">
            <a:avLst/>
          </a:prstGeom>
          <a:noFill/>
        </p:spPr>
        <p:txBody>
          <a:bodyPr wrap="square" rtlCol="0">
            <a:spAutoFit/>
          </a:bodyPr>
          <a:lstStyle/>
          <a:p>
            <a:r>
              <a:rPr lang="en-GB" b="1" dirty="0" smtClean="0">
                <a:solidFill>
                  <a:schemeClr val="bg2">
                    <a:lumMod val="10000"/>
                  </a:schemeClr>
                </a:solidFill>
              </a:rPr>
              <a:t>Key facts: </a:t>
            </a:r>
          </a:p>
          <a:p>
            <a:endParaRPr lang="en-GB" b="1" dirty="0" smtClean="0">
              <a:solidFill>
                <a:schemeClr val="bg2">
                  <a:lumMod val="10000"/>
                </a:schemeClr>
              </a:solidFill>
            </a:endParaRPr>
          </a:p>
          <a:p>
            <a:pPr marL="285750" indent="-285750">
              <a:buFont typeface="Arial" panose="020B0604020202020204" pitchFamily="34" charset="0"/>
              <a:buChar char="•"/>
            </a:pPr>
            <a:r>
              <a:rPr lang="en-GB" dirty="0" smtClean="0">
                <a:solidFill>
                  <a:schemeClr val="bg2">
                    <a:lumMod val="10000"/>
                  </a:schemeClr>
                </a:solidFill>
              </a:rPr>
              <a:t>Girls perform better</a:t>
            </a:r>
          </a:p>
          <a:p>
            <a:pPr marL="285750" indent="-285750">
              <a:buFont typeface="Arial" panose="020B0604020202020204" pitchFamily="34" charset="0"/>
              <a:buChar char="•"/>
            </a:pPr>
            <a:endParaRPr lang="en-GB" dirty="0" smtClean="0">
              <a:solidFill>
                <a:schemeClr val="bg2">
                  <a:lumMod val="10000"/>
                </a:schemeClr>
              </a:solidFill>
            </a:endParaRPr>
          </a:p>
          <a:p>
            <a:pPr marL="285750" indent="-285750">
              <a:buFont typeface="Arial" panose="020B0604020202020204" pitchFamily="34" charset="0"/>
              <a:buChar char="•"/>
            </a:pPr>
            <a:r>
              <a:rPr lang="en-GB" dirty="0" smtClean="0">
                <a:solidFill>
                  <a:schemeClr val="bg2">
                    <a:lumMod val="10000"/>
                  </a:schemeClr>
                </a:solidFill>
              </a:rPr>
              <a:t>Reading explains 80% of “digital reading”</a:t>
            </a:r>
          </a:p>
          <a:p>
            <a:pPr marL="285750" indent="-285750">
              <a:buFont typeface="Arial" panose="020B0604020202020204" pitchFamily="34" charset="0"/>
              <a:buChar char="•"/>
            </a:pPr>
            <a:endParaRPr lang="en-GB" dirty="0" smtClean="0">
              <a:solidFill>
                <a:schemeClr val="bg2">
                  <a:lumMod val="10000"/>
                </a:schemeClr>
              </a:solidFill>
            </a:endParaRPr>
          </a:p>
          <a:p>
            <a:pPr marL="285750" indent="-285750">
              <a:buFont typeface="Arial" panose="020B0604020202020204" pitchFamily="34" charset="0"/>
              <a:buChar char="•"/>
            </a:pPr>
            <a:r>
              <a:rPr lang="en-GB" dirty="0" smtClean="0">
                <a:solidFill>
                  <a:schemeClr val="bg2">
                    <a:lumMod val="10000"/>
                  </a:schemeClr>
                </a:solidFill>
              </a:rPr>
              <a:t>Yet, some countries perform relatively </a:t>
            </a:r>
            <a:r>
              <a:rPr lang="en-GB" dirty="0" smtClean="0">
                <a:solidFill>
                  <a:srgbClr val="00B050"/>
                </a:solidFill>
              </a:rPr>
              <a:t>better     </a:t>
            </a:r>
            <a:r>
              <a:rPr lang="en-GB" dirty="0" smtClean="0">
                <a:solidFill>
                  <a:schemeClr val="bg2">
                    <a:lumMod val="10000"/>
                  </a:schemeClr>
                </a:solidFill>
              </a:rPr>
              <a:t> (or </a:t>
            </a:r>
            <a:r>
              <a:rPr lang="en-GB" dirty="0" smtClean="0">
                <a:solidFill>
                  <a:schemeClr val="accent6">
                    <a:lumMod val="75000"/>
                  </a:schemeClr>
                </a:solidFill>
              </a:rPr>
              <a:t>worse   </a:t>
            </a:r>
            <a:r>
              <a:rPr lang="en-GB" dirty="0" smtClean="0">
                <a:solidFill>
                  <a:schemeClr val="bg2">
                    <a:lumMod val="10000"/>
                  </a:schemeClr>
                </a:solidFill>
              </a:rPr>
              <a:t>) in digital</a:t>
            </a:r>
            <a:r>
              <a:rPr lang="en-GB" u="sng" dirty="0" smtClean="0">
                <a:solidFill>
                  <a:schemeClr val="bg2">
                    <a:lumMod val="10000"/>
                  </a:schemeClr>
                </a:solidFill>
              </a:rPr>
              <a:t> </a:t>
            </a:r>
            <a:r>
              <a:rPr lang="en-GB" dirty="0" smtClean="0">
                <a:solidFill>
                  <a:schemeClr val="bg2">
                    <a:lumMod val="10000"/>
                  </a:schemeClr>
                </a:solidFill>
              </a:rPr>
              <a:t>reading </a:t>
            </a:r>
            <a:endParaRPr lang="en-GB" b="1" dirty="0">
              <a:solidFill>
                <a:schemeClr val="bg2">
                  <a:lumMod val="10000"/>
                </a:schemeClr>
              </a:solidFill>
            </a:endParaRPr>
          </a:p>
        </p:txBody>
      </p:sp>
      <p:sp>
        <p:nvSpPr>
          <p:cNvPr id="31" name="5-Point Star 30"/>
          <p:cNvSpPr/>
          <p:nvPr/>
        </p:nvSpPr>
        <p:spPr>
          <a:xfrm>
            <a:off x="5338288" y="2768000"/>
            <a:ext cx="65435" cy="104253"/>
          </a:xfrm>
          <a:prstGeom prst="star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5-Point Star 31"/>
          <p:cNvSpPr/>
          <p:nvPr/>
        </p:nvSpPr>
        <p:spPr>
          <a:xfrm>
            <a:off x="4274337" y="3910472"/>
            <a:ext cx="124649" cy="138309"/>
          </a:xfrm>
          <a:prstGeom prst="star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5-Point Star 32"/>
          <p:cNvSpPr/>
          <p:nvPr/>
        </p:nvSpPr>
        <p:spPr>
          <a:xfrm flipH="1">
            <a:off x="1080001" y="3549449"/>
            <a:ext cx="118620" cy="143624"/>
          </a:xfrm>
          <a:prstGeom prst="star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5-Point Star 34"/>
          <p:cNvSpPr/>
          <p:nvPr/>
        </p:nvSpPr>
        <p:spPr>
          <a:xfrm flipH="1">
            <a:off x="2336332" y="3525302"/>
            <a:ext cx="118620" cy="143624"/>
          </a:xfrm>
          <a:prstGeom prst="star5">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5-Point Star 35"/>
          <p:cNvSpPr/>
          <p:nvPr/>
        </p:nvSpPr>
        <p:spPr>
          <a:xfrm>
            <a:off x="5706507" y="1496437"/>
            <a:ext cx="124649" cy="138309"/>
          </a:xfrm>
          <a:prstGeom prst="star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5-Point Star 36"/>
          <p:cNvSpPr/>
          <p:nvPr/>
        </p:nvSpPr>
        <p:spPr>
          <a:xfrm>
            <a:off x="4262216" y="1682474"/>
            <a:ext cx="124649" cy="138309"/>
          </a:xfrm>
          <a:prstGeom prst="star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5-Point Star 37"/>
          <p:cNvSpPr/>
          <p:nvPr/>
        </p:nvSpPr>
        <p:spPr>
          <a:xfrm>
            <a:off x="6299401" y="1796993"/>
            <a:ext cx="124649" cy="138309"/>
          </a:xfrm>
          <a:prstGeom prst="star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5-Point Star 38"/>
          <p:cNvSpPr/>
          <p:nvPr/>
        </p:nvSpPr>
        <p:spPr>
          <a:xfrm>
            <a:off x="4262216" y="1895924"/>
            <a:ext cx="124649" cy="138309"/>
          </a:xfrm>
          <a:prstGeom prst="star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5-Point Star 39"/>
          <p:cNvSpPr/>
          <p:nvPr/>
        </p:nvSpPr>
        <p:spPr>
          <a:xfrm>
            <a:off x="5524671" y="2152289"/>
            <a:ext cx="124649" cy="138309"/>
          </a:xfrm>
          <a:prstGeom prst="star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5-Point Star 40"/>
          <p:cNvSpPr/>
          <p:nvPr/>
        </p:nvSpPr>
        <p:spPr>
          <a:xfrm>
            <a:off x="5529647" y="2333439"/>
            <a:ext cx="124649" cy="138309"/>
          </a:xfrm>
          <a:prstGeom prst="star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5-Point Star 41"/>
          <p:cNvSpPr/>
          <p:nvPr/>
        </p:nvSpPr>
        <p:spPr>
          <a:xfrm>
            <a:off x="5860457" y="2572635"/>
            <a:ext cx="124649" cy="138309"/>
          </a:xfrm>
          <a:prstGeom prst="star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5-Point Star 42"/>
          <p:cNvSpPr/>
          <p:nvPr/>
        </p:nvSpPr>
        <p:spPr>
          <a:xfrm flipH="1">
            <a:off x="6559614" y="4617265"/>
            <a:ext cx="118620" cy="143624"/>
          </a:xfrm>
          <a:prstGeom prst="star5">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5-Point Star 43"/>
          <p:cNvSpPr/>
          <p:nvPr/>
        </p:nvSpPr>
        <p:spPr>
          <a:xfrm flipH="1">
            <a:off x="5614715" y="2832627"/>
            <a:ext cx="118620" cy="143624"/>
          </a:xfrm>
          <a:prstGeom prst="star5">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5-Point Star 44"/>
          <p:cNvSpPr/>
          <p:nvPr/>
        </p:nvSpPr>
        <p:spPr>
          <a:xfrm flipH="1">
            <a:off x="4133232" y="3374693"/>
            <a:ext cx="118620" cy="143624"/>
          </a:xfrm>
          <a:prstGeom prst="star5">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5-Point Star 45"/>
          <p:cNvSpPr/>
          <p:nvPr/>
        </p:nvSpPr>
        <p:spPr>
          <a:xfrm flipH="1">
            <a:off x="5614715" y="3200768"/>
            <a:ext cx="118620" cy="143624"/>
          </a:xfrm>
          <a:prstGeom prst="star5">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5-Point Star 46"/>
          <p:cNvSpPr/>
          <p:nvPr/>
        </p:nvSpPr>
        <p:spPr>
          <a:xfrm flipH="1">
            <a:off x="5406051" y="3610175"/>
            <a:ext cx="118620" cy="143624"/>
          </a:xfrm>
          <a:prstGeom prst="star5">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5-Point Star 47"/>
          <p:cNvSpPr/>
          <p:nvPr/>
        </p:nvSpPr>
        <p:spPr>
          <a:xfrm flipH="1">
            <a:off x="5661106" y="4857001"/>
            <a:ext cx="118620" cy="143624"/>
          </a:xfrm>
          <a:prstGeom prst="star5">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5-Point Star 48"/>
          <p:cNvSpPr/>
          <p:nvPr/>
        </p:nvSpPr>
        <p:spPr>
          <a:xfrm flipH="1">
            <a:off x="4239327" y="3211598"/>
            <a:ext cx="118620" cy="143624"/>
          </a:xfrm>
          <a:prstGeom prst="star5">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5-Point Star 49"/>
          <p:cNvSpPr/>
          <p:nvPr/>
        </p:nvSpPr>
        <p:spPr>
          <a:xfrm flipH="1">
            <a:off x="5578871" y="3791261"/>
            <a:ext cx="118620" cy="143624"/>
          </a:xfrm>
          <a:prstGeom prst="star5">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4" name="Object 2"/>
          <p:cNvGraphicFramePr>
            <a:graphicFrameLocks noChangeAspect="1"/>
          </p:cNvGraphicFramePr>
          <p:nvPr>
            <p:extLst>
              <p:ext uri="{D42A27DB-BD31-4B8C-83A1-F6EECF244321}">
                <p14:modId xmlns:p14="http://schemas.microsoft.com/office/powerpoint/2010/main" val="3366251006"/>
              </p:ext>
            </p:extLst>
          </p:nvPr>
        </p:nvGraphicFramePr>
        <p:xfrm>
          <a:off x="2605469" y="1123200"/>
          <a:ext cx="5292588" cy="41190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59298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par>
                          <p:cTn id="7" fill="hold">
                            <p:stCondLst>
                              <p:cond delay="0"/>
                            </p:stCondLst>
                            <p:childTnLst>
                              <p:par>
                                <p:cTn id="8" presetID="22" presetClass="entr" presetSubtype="4" fill="hold" grpId="0" nodeType="afterEffect">
                                  <p:stCondLst>
                                    <p:cond delay="0"/>
                                  </p:stCondLst>
                                  <p:childTnLst>
                                    <p:set>
                                      <p:cBhvr>
                                        <p:cTn id="9" dur="1" fill="hold">
                                          <p:stCondLst>
                                            <p:cond delay="0"/>
                                          </p:stCondLst>
                                        </p:cTn>
                                        <p:tgtEl>
                                          <p:spTgt spid="14">
                                            <p:graphicEl>
                                              <a:chart seriesIdx="-3" categoryIdx="-3" bldStep="gridLegend"/>
                                            </p:graphicEl>
                                          </p:spTgt>
                                        </p:tgtEl>
                                        <p:attrNameLst>
                                          <p:attrName>style.visibility</p:attrName>
                                        </p:attrNameLst>
                                      </p:cBhvr>
                                      <p:to>
                                        <p:strVal val="visible"/>
                                      </p:to>
                                    </p:set>
                                    <p:animEffect transition="in" filter="wipe(down)">
                                      <p:cBhvr>
                                        <p:cTn id="10" dur="500"/>
                                        <p:tgtEl>
                                          <p:spTgt spid="14">
                                            <p:graphicEl>
                                              <a:chart seriesIdx="-3" categoryIdx="-3" bldStep="gridLegend"/>
                                            </p:graphicEl>
                                          </p:spTgt>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046"/>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1045"/>
                                        </p:tgtEl>
                                        <p:attrNameLst>
                                          <p:attrName>style.visibility</p:attrName>
                                        </p:attrNameLst>
                                      </p:cBhvr>
                                      <p:to>
                                        <p:strVal val="visible"/>
                                      </p:to>
                                    </p:set>
                                  </p:childTnLst>
                                </p:cTn>
                              </p:par>
                            </p:childTnLst>
                          </p:cTn>
                        </p:par>
                        <p:par>
                          <p:cTn id="17" fill="hold">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14">
                                            <p:graphicEl>
                                              <a:chart seriesIdx="-4" categoryIdx="0" bldStep="category"/>
                                            </p:graphicEl>
                                          </p:spTgt>
                                        </p:tgtEl>
                                        <p:attrNameLst>
                                          <p:attrName>style.visibility</p:attrName>
                                        </p:attrNameLst>
                                      </p:cBhvr>
                                      <p:to>
                                        <p:strVal val="visible"/>
                                      </p:to>
                                    </p:set>
                                    <p:animEffect transition="in" filter="wipe(down)">
                                      <p:cBhvr>
                                        <p:cTn id="20" dur="500"/>
                                        <p:tgtEl>
                                          <p:spTgt spid="14">
                                            <p:graphicEl>
                                              <a:chart seriesIdx="-4" categoryIdx="0" bldStep="category"/>
                                            </p:graphicEl>
                                          </p:spTgt>
                                        </p:tgtEl>
                                      </p:cBhvr>
                                    </p:animEffect>
                                  </p:childTnLst>
                                </p:cTn>
                              </p:par>
                            </p:childTnLst>
                          </p:cTn>
                        </p:par>
                        <p:par>
                          <p:cTn id="21" fill="hold">
                            <p:stCondLst>
                              <p:cond delay="1000"/>
                            </p:stCondLst>
                            <p:childTnLst>
                              <p:par>
                                <p:cTn id="22" presetID="22" presetClass="entr" presetSubtype="4" fill="hold" grpId="0" nodeType="afterEffect">
                                  <p:stCondLst>
                                    <p:cond delay="0"/>
                                  </p:stCondLst>
                                  <p:childTnLst>
                                    <p:set>
                                      <p:cBhvr>
                                        <p:cTn id="23" dur="1" fill="hold">
                                          <p:stCondLst>
                                            <p:cond delay="0"/>
                                          </p:stCondLst>
                                        </p:cTn>
                                        <p:tgtEl>
                                          <p:spTgt spid="14">
                                            <p:graphicEl>
                                              <a:chart seriesIdx="-4" categoryIdx="1" bldStep="category"/>
                                            </p:graphicEl>
                                          </p:spTgt>
                                        </p:tgtEl>
                                        <p:attrNameLst>
                                          <p:attrName>style.visibility</p:attrName>
                                        </p:attrNameLst>
                                      </p:cBhvr>
                                      <p:to>
                                        <p:strVal val="visible"/>
                                      </p:to>
                                    </p:set>
                                    <p:animEffect transition="in" filter="wipe(down)">
                                      <p:cBhvr>
                                        <p:cTn id="24" dur="500"/>
                                        <p:tgtEl>
                                          <p:spTgt spid="14">
                                            <p:graphicEl>
                                              <a:chart seriesIdx="-4" categoryIdx="1" bldStep="category"/>
                                            </p:graphicEl>
                                          </p:spTgt>
                                        </p:tgtEl>
                                      </p:cBhvr>
                                    </p:animEffect>
                                  </p:childTnLst>
                                </p:cTn>
                              </p:par>
                            </p:childTnLst>
                          </p:cTn>
                        </p:par>
                        <p:par>
                          <p:cTn id="25" fill="hold">
                            <p:stCondLst>
                              <p:cond delay="1500"/>
                            </p:stCondLst>
                            <p:childTnLst>
                              <p:par>
                                <p:cTn id="26" presetID="22" presetClass="entr" presetSubtype="4" fill="hold" grpId="0" nodeType="afterEffect">
                                  <p:stCondLst>
                                    <p:cond delay="0"/>
                                  </p:stCondLst>
                                  <p:childTnLst>
                                    <p:set>
                                      <p:cBhvr>
                                        <p:cTn id="27" dur="1" fill="hold">
                                          <p:stCondLst>
                                            <p:cond delay="0"/>
                                          </p:stCondLst>
                                        </p:cTn>
                                        <p:tgtEl>
                                          <p:spTgt spid="14">
                                            <p:graphicEl>
                                              <a:chart seriesIdx="-4" categoryIdx="2" bldStep="category"/>
                                            </p:graphicEl>
                                          </p:spTgt>
                                        </p:tgtEl>
                                        <p:attrNameLst>
                                          <p:attrName>style.visibility</p:attrName>
                                        </p:attrNameLst>
                                      </p:cBhvr>
                                      <p:to>
                                        <p:strVal val="visible"/>
                                      </p:to>
                                    </p:set>
                                    <p:animEffect transition="in" filter="wipe(down)">
                                      <p:cBhvr>
                                        <p:cTn id="28" dur="500"/>
                                        <p:tgtEl>
                                          <p:spTgt spid="14">
                                            <p:graphicEl>
                                              <a:chart seriesIdx="-4" categoryIdx="2" bldStep="category"/>
                                            </p:graphicEl>
                                          </p:spTgt>
                                        </p:tgtEl>
                                      </p:cBhvr>
                                    </p:animEffect>
                                  </p:childTnLst>
                                </p:cTn>
                              </p:par>
                            </p:childTnLst>
                          </p:cTn>
                        </p:par>
                        <p:par>
                          <p:cTn id="29" fill="hold">
                            <p:stCondLst>
                              <p:cond delay="2000"/>
                            </p:stCondLst>
                            <p:childTnLst>
                              <p:par>
                                <p:cTn id="30" presetID="22" presetClass="entr" presetSubtype="4" fill="hold" grpId="0" nodeType="afterEffect">
                                  <p:stCondLst>
                                    <p:cond delay="0"/>
                                  </p:stCondLst>
                                  <p:childTnLst>
                                    <p:set>
                                      <p:cBhvr>
                                        <p:cTn id="31" dur="1" fill="hold">
                                          <p:stCondLst>
                                            <p:cond delay="0"/>
                                          </p:stCondLst>
                                        </p:cTn>
                                        <p:tgtEl>
                                          <p:spTgt spid="14">
                                            <p:graphicEl>
                                              <a:chart seriesIdx="-4" categoryIdx="3" bldStep="category"/>
                                            </p:graphicEl>
                                          </p:spTgt>
                                        </p:tgtEl>
                                        <p:attrNameLst>
                                          <p:attrName>style.visibility</p:attrName>
                                        </p:attrNameLst>
                                      </p:cBhvr>
                                      <p:to>
                                        <p:strVal val="visible"/>
                                      </p:to>
                                    </p:set>
                                    <p:animEffect transition="in" filter="wipe(down)">
                                      <p:cBhvr>
                                        <p:cTn id="32" dur="500"/>
                                        <p:tgtEl>
                                          <p:spTgt spid="14">
                                            <p:graphicEl>
                                              <a:chart seriesIdx="-4" categoryIdx="3" bldStep="category"/>
                                            </p:graphicEl>
                                          </p:spTgt>
                                        </p:tgtEl>
                                      </p:cBhvr>
                                    </p:animEffect>
                                  </p:childTnLst>
                                </p:cTn>
                              </p:par>
                            </p:childTnLst>
                          </p:cTn>
                        </p:par>
                        <p:par>
                          <p:cTn id="33" fill="hold">
                            <p:stCondLst>
                              <p:cond delay="2500"/>
                            </p:stCondLst>
                            <p:childTnLst>
                              <p:par>
                                <p:cTn id="34" presetID="22" presetClass="entr" presetSubtype="4" fill="hold" grpId="0" nodeType="afterEffect">
                                  <p:stCondLst>
                                    <p:cond delay="0"/>
                                  </p:stCondLst>
                                  <p:childTnLst>
                                    <p:set>
                                      <p:cBhvr>
                                        <p:cTn id="35" dur="1" fill="hold">
                                          <p:stCondLst>
                                            <p:cond delay="0"/>
                                          </p:stCondLst>
                                        </p:cTn>
                                        <p:tgtEl>
                                          <p:spTgt spid="14">
                                            <p:graphicEl>
                                              <a:chart seriesIdx="-4" categoryIdx="4" bldStep="category"/>
                                            </p:graphicEl>
                                          </p:spTgt>
                                        </p:tgtEl>
                                        <p:attrNameLst>
                                          <p:attrName>style.visibility</p:attrName>
                                        </p:attrNameLst>
                                      </p:cBhvr>
                                      <p:to>
                                        <p:strVal val="visible"/>
                                      </p:to>
                                    </p:set>
                                    <p:animEffect transition="in" filter="wipe(down)">
                                      <p:cBhvr>
                                        <p:cTn id="36" dur="500"/>
                                        <p:tgtEl>
                                          <p:spTgt spid="14">
                                            <p:graphicEl>
                                              <a:chart seriesIdx="-4" categoryIdx="4" bldStep="category"/>
                                            </p:graphicEl>
                                          </p:spTgt>
                                        </p:tgtEl>
                                      </p:cBhvr>
                                    </p:animEffect>
                                  </p:childTnLst>
                                </p:cTn>
                              </p:par>
                            </p:childTnLst>
                          </p:cTn>
                        </p:par>
                        <p:par>
                          <p:cTn id="37" fill="hold">
                            <p:stCondLst>
                              <p:cond delay="3000"/>
                            </p:stCondLst>
                            <p:childTnLst>
                              <p:par>
                                <p:cTn id="38" presetID="22" presetClass="entr" presetSubtype="4" fill="hold" grpId="0" nodeType="afterEffect">
                                  <p:stCondLst>
                                    <p:cond delay="0"/>
                                  </p:stCondLst>
                                  <p:childTnLst>
                                    <p:set>
                                      <p:cBhvr>
                                        <p:cTn id="39" dur="1" fill="hold">
                                          <p:stCondLst>
                                            <p:cond delay="0"/>
                                          </p:stCondLst>
                                        </p:cTn>
                                        <p:tgtEl>
                                          <p:spTgt spid="14">
                                            <p:graphicEl>
                                              <a:chart seriesIdx="-4" categoryIdx="5" bldStep="category"/>
                                            </p:graphicEl>
                                          </p:spTgt>
                                        </p:tgtEl>
                                        <p:attrNameLst>
                                          <p:attrName>style.visibility</p:attrName>
                                        </p:attrNameLst>
                                      </p:cBhvr>
                                      <p:to>
                                        <p:strVal val="visible"/>
                                      </p:to>
                                    </p:set>
                                    <p:animEffect transition="in" filter="wipe(down)">
                                      <p:cBhvr>
                                        <p:cTn id="40" dur="500"/>
                                        <p:tgtEl>
                                          <p:spTgt spid="14">
                                            <p:graphicEl>
                                              <a:chart seriesIdx="-4" categoryIdx="5" bldStep="category"/>
                                            </p:graphicEl>
                                          </p:spTgt>
                                        </p:tgtEl>
                                      </p:cBhvr>
                                    </p:animEffect>
                                  </p:childTnLst>
                                </p:cTn>
                              </p:par>
                            </p:childTnLst>
                          </p:cTn>
                        </p:par>
                        <p:par>
                          <p:cTn id="41" fill="hold">
                            <p:stCondLst>
                              <p:cond delay="3500"/>
                            </p:stCondLst>
                            <p:childTnLst>
                              <p:par>
                                <p:cTn id="42" presetID="22" presetClass="entr" presetSubtype="4" fill="hold" grpId="0" nodeType="afterEffect">
                                  <p:stCondLst>
                                    <p:cond delay="0"/>
                                  </p:stCondLst>
                                  <p:childTnLst>
                                    <p:set>
                                      <p:cBhvr>
                                        <p:cTn id="43" dur="1" fill="hold">
                                          <p:stCondLst>
                                            <p:cond delay="0"/>
                                          </p:stCondLst>
                                        </p:cTn>
                                        <p:tgtEl>
                                          <p:spTgt spid="14">
                                            <p:graphicEl>
                                              <a:chart seriesIdx="-4" categoryIdx="6" bldStep="category"/>
                                            </p:graphicEl>
                                          </p:spTgt>
                                        </p:tgtEl>
                                        <p:attrNameLst>
                                          <p:attrName>style.visibility</p:attrName>
                                        </p:attrNameLst>
                                      </p:cBhvr>
                                      <p:to>
                                        <p:strVal val="visible"/>
                                      </p:to>
                                    </p:set>
                                    <p:animEffect transition="in" filter="wipe(down)">
                                      <p:cBhvr>
                                        <p:cTn id="44" dur="500"/>
                                        <p:tgtEl>
                                          <p:spTgt spid="14">
                                            <p:graphicEl>
                                              <a:chart seriesIdx="-4" categoryIdx="6" bldStep="category"/>
                                            </p:graphicEl>
                                          </p:spTgt>
                                        </p:tgtEl>
                                      </p:cBhvr>
                                    </p:animEffect>
                                  </p:childTnLst>
                                </p:cTn>
                              </p:par>
                            </p:childTnLst>
                          </p:cTn>
                        </p:par>
                        <p:par>
                          <p:cTn id="45" fill="hold">
                            <p:stCondLst>
                              <p:cond delay="4000"/>
                            </p:stCondLst>
                            <p:childTnLst>
                              <p:par>
                                <p:cTn id="46" presetID="22" presetClass="entr" presetSubtype="4" fill="hold" grpId="0" nodeType="afterEffect">
                                  <p:stCondLst>
                                    <p:cond delay="0"/>
                                  </p:stCondLst>
                                  <p:childTnLst>
                                    <p:set>
                                      <p:cBhvr>
                                        <p:cTn id="47" dur="1" fill="hold">
                                          <p:stCondLst>
                                            <p:cond delay="0"/>
                                          </p:stCondLst>
                                        </p:cTn>
                                        <p:tgtEl>
                                          <p:spTgt spid="14">
                                            <p:graphicEl>
                                              <a:chart seriesIdx="-4" categoryIdx="7" bldStep="category"/>
                                            </p:graphicEl>
                                          </p:spTgt>
                                        </p:tgtEl>
                                        <p:attrNameLst>
                                          <p:attrName>style.visibility</p:attrName>
                                        </p:attrNameLst>
                                      </p:cBhvr>
                                      <p:to>
                                        <p:strVal val="visible"/>
                                      </p:to>
                                    </p:set>
                                    <p:animEffect transition="in" filter="wipe(down)">
                                      <p:cBhvr>
                                        <p:cTn id="48" dur="500"/>
                                        <p:tgtEl>
                                          <p:spTgt spid="14">
                                            <p:graphicEl>
                                              <a:chart seriesIdx="-4" categoryIdx="7" bldStep="category"/>
                                            </p:graphicEl>
                                          </p:spTgt>
                                        </p:tgtEl>
                                      </p:cBhvr>
                                    </p:animEffect>
                                  </p:childTnLst>
                                </p:cTn>
                              </p:par>
                            </p:childTnLst>
                          </p:cTn>
                        </p:par>
                        <p:par>
                          <p:cTn id="49" fill="hold">
                            <p:stCondLst>
                              <p:cond delay="4500"/>
                            </p:stCondLst>
                            <p:childTnLst>
                              <p:par>
                                <p:cTn id="50" presetID="22" presetClass="entr" presetSubtype="4" fill="hold" grpId="0" nodeType="afterEffect">
                                  <p:stCondLst>
                                    <p:cond delay="0"/>
                                  </p:stCondLst>
                                  <p:childTnLst>
                                    <p:set>
                                      <p:cBhvr>
                                        <p:cTn id="51" dur="1" fill="hold">
                                          <p:stCondLst>
                                            <p:cond delay="0"/>
                                          </p:stCondLst>
                                        </p:cTn>
                                        <p:tgtEl>
                                          <p:spTgt spid="14">
                                            <p:graphicEl>
                                              <a:chart seriesIdx="-4" categoryIdx="8" bldStep="category"/>
                                            </p:graphicEl>
                                          </p:spTgt>
                                        </p:tgtEl>
                                        <p:attrNameLst>
                                          <p:attrName>style.visibility</p:attrName>
                                        </p:attrNameLst>
                                      </p:cBhvr>
                                      <p:to>
                                        <p:strVal val="visible"/>
                                      </p:to>
                                    </p:set>
                                    <p:animEffect transition="in" filter="wipe(down)">
                                      <p:cBhvr>
                                        <p:cTn id="52" dur="500"/>
                                        <p:tgtEl>
                                          <p:spTgt spid="14">
                                            <p:graphicEl>
                                              <a:chart seriesIdx="-4" categoryIdx="8" bldStep="category"/>
                                            </p:graphicEl>
                                          </p:spTgt>
                                        </p:tgtEl>
                                      </p:cBhvr>
                                    </p:animEffect>
                                  </p:childTnLst>
                                </p:cTn>
                              </p:par>
                            </p:childTnLst>
                          </p:cTn>
                        </p:par>
                        <p:par>
                          <p:cTn id="53" fill="hold">
                            <p:stCondLst>
                              <p:cond delay="5000"/>
                            </p:stCondLst>
                            <p:childTnLst>
                              <p:par>
                                <p:cTn id="54" presetID="22" presetClass="entr" presetSubtype="4" fill="hold" grpId="0" nodeType="afterEffect">
                                  <p:stCondLst>
                                    <p:cond delay="0"/>
                                  </p:stCondLst>
                                  <p:childTnLst>
                                    <p:set>
                                      <p:cBhvr>
                                        <p:cTn id="55" dur="1" fill="hold">
                                          <p:stCondLst>
                                            <p:cond delay="0"/>
                                          </p:stCondLst>
                                        </p:cTn>
                                        <p:tgtEl>
                                          <p:spTgt spid="14">
                                            <p:graphicEl>
                                              <a:chart seriesIdx="-4" categoryIdx="9" bldStep="category"/>
                                            </p:graphicEl>
                                          </p:spTgt>
                                        </p:tgtEl>
                                        <p:attrNameLst>
                                          <p:attrName>style.visibility</p:attrName>
                                        </p:attrNameLst>
                                      </p:cBhvr>
                                      <p:to>
                                        <p:strVal val="visible"/>
                                      </p:to>
                                    </p:set>
                                    <p:animEffect transition="in" filter="wipe(down)">
                                      <p:cBhvr>
                                        <p:cTn id="56" dur="500"/>
                                        <p:tgtEl>
                                          <p:spTgt spid="14">
                                            <p:graphicEl>
                                              <a:chart seriesIdx="-4" categoryIdx="9" bldStep="category"/>
                                            </p:graphicEl>
                                          </p:spTgt>
                                        </p:tgtEl>
                                      </p:cBhvr>
                                    </p:animEffect>
                                  </p:childTnLst>
                                </p:cTn>
                              </p:par>
                            </p:childTnLst>
                          </p:cTn>
                        </p:par>
                        <p:par>
                          <p:cTn id="57" fill="hold">
                            <p:stCondLst>
                              <p:cond delay="5500"/>
                            </p:stCondLst>
                            <p:childTnLst>
                              <p:par>
                                <p:cTn id="58" presetID="22" presetClass="entr" presetSubtype="4" fill="hold" grpId="0" nodeType="afterEffect">
                                  <p:stCondLst>
                                    <p:cond delay="0"/>
                                  </p:stCondLst>
                                  <p:childTnLst>
                                    <p:set>
                                      <p:cBhvr>
                                        <p:cTn id="59" dur="1" fill="hold">
                                          <p:stCondLst>
                                            <p:cond delay="0"/>
                                          </p:stCondLst>
                                        </p:cTn>
                                        <p:tgtEl>
                                          <p:spTgt spid="14">
                                            <p:graphicEl>
                                              <a:chart seriesIdx="-4" categoryIdx="10" bldStep="category"/>
                                            </p:graphicEl>
                                          </p:spTgt>
                                        </p:tgtEl>
                                        <p:attrNameLst>
                                          <p:attrName>style.visibility</p:attrName>
                                        </p:attrNameLst>
                                      </p:cBhvr>
                                      <p:to>
                                        <p:strVal val="visible"/>
                                      </p:to>
                                    </p:set>
                                    <p:animEffect transition="in" filter="wipe(down)">
                                      <p:cBhvr>
                                        <p:cTn id="60" dur="500"/>
                                        <p:tgtEl>
                                          <p:spTgt spid="14">
                                            <p:graphicEl>
                                              <a:chart seriesIdx="-4" categoryIdx="10" bldStep="category"/>
                                            </p:graphicEl>
                                          </p:spTgt>
                                        </p:tgtEl>
                                      </p:cBhvr>
                                    </p:animEffect>
                                  </p:childTnLst>
                                </p:cTn>
                              </p:par>
                            </p:childTnLst>
                          </p:cTn>
                        </p:par>
                        <p:par>
                          <p:cTn id="61" fill="hold">
                            <p:stCondLst>
                              <p:cond delay="6000"/>
                            </p:stCondLst>
                            <p:childTnLst>
                              <p:par>
                                <p:cTn id="62" presetID="22" presetClass="entr" presetSubtype="4" fill="hold" grpId="0" nodeType="afterEffect">
                                  <p:stCondLst>
                                    <p:cond delay="0"/>
                                  </p:stCondLst>
                                  <p:childTnLst>
                                    <p:set>
                                      <p:cBhvr>
                                        <p:cTn id="63" dur="1" fill="hold">
                                          <p:stCondLst>
                                            <p:cond delay="0"/>
                                          </p:stCondLst>
                                        </p:cTn>
                                        <p:tgtEl>
                                          <p:spTgt spid="14">
                                            <p:graphicEl>
                                              <a:chart seriesIdx="-4" categoryIdx="11" bldStep="category"/>
                                            </p:graphicEl>
                                          </p:spTgt>
                                        </p:tgtEl>
                                        <p:attrNameLst>
                                          <p:attrName>style.visibility</p:attrName>
                                        </p:attrNameLst>
                                      </p:cBhvr>
                                      <p:to>
                                        <p:strVal val="visible"/>
                                      </p:to>
                                    </p:set>
                                    <p:animEffect transition="in" filter="wipe(down)">
                                      <p:cBhvr>
                                        <p:cTn id="64" dur="500"/>
                                        <p:tgtEl>
                                          <p:spTgt spid="14">
                                            <p:graphicEl>
                                              <a:chart seriesIdx="-4" categoryIdx="11" bldStep="category"/>
                                            </p:graphicEl>
                                          </p:spTgt>
                                        </p:tgtEl>
                                      </p:cBhvr>
                                    </p:animEffect>
                                  </p:childTnLst>
                                </p:cTn>
                              </p:par>
                            </p:childTnLst>
                          </p:cTn>
                        </p:par>
                        <p:par>
                          <p:cTn id="65" fill="hold">
                            <p:stCondLst>
                              <p:cond delay="6500"/>
                            </p:stCondLst>
                            <p:childTnLst>
                              <p:par>
                                <p:cTn id="66" presetID="22" presetClass="entr" presetSubtype="4" fill="hold" grpId="0" nodeType="afterEffect">
                                  <p:stCondLst>
                                    <p:cond delay="0"/>
                                  </p:stCondLst>
                                  <p:childTnLst>
                                    <p:set>
                                      <p:cBhvr>
                                        <p:cTn id="67" dur="1" fill="hold">
                                          <p:stCondLst>
                                            <p:cond delay="0"/>
                                          </p:stCondLst>
                                        </p:cTn>
                                        <p:tgtEl>
                                          <p:spTgt spid="14">
                                            <p:graphicEl>
                                              <a:chart seriesIdx="-4" categoryIdx="12" bldStep="category"/>
                                            </p:graphicEl>
                                          </p:spTgt>
                                        </p:tgtEl>
                                        <p:attrNameLst>
                                          <p:attrName>style.visibility</p:attrName>
                                        </p:attrNameLst>
                                      </p:cBhvr>
                                      <p:to>
                                        <p:strVal val="visible"/>
                                      </p:to>
                                    </p:set>
                                    <p:animEffect transition="in" filter="wipe(down)">
                                      <p:cBhvr>
                                        <p:cTn id="68" dur="500"/>
                                        <p:tgtEl>
                                          <p:spTgt spid="14">
                                            <p:graphicEl>
                                              <a:chart seriesIdx="-4" categoryIdx="12" bldStep="category"/>
                                            </p:graphicEl>
                                          </p:spTgt>
                                        </p:tgtEl>
                                      </p:cBhvr>
                                    </p:animEffect>
                                  </p:childTnLst>
                                </p:cTn>
                              </p:par>
                            </p:childTnLst>
                          </p:cTn>
                        </p:par>
                        <p:par>
                          <p:cTn id="69" fill="hold">
                            <p:stCondLst>
                              <p:cond delay="7000"/>
                            </p:stCondLst>
                            <p:childTnLst>
                              <p:par>
                                <p:cTn id="70" presetID="22" presetClass="entr" presetSubtype="4" fill="hold" grpId="0" nodeType="afterEffect">
                                  <p:stCondLst>
                                    <p:cond delay="0"/>
                                  </p:stCondLst>
                                  <p:childTnLst>
                                    <p:set>
                                      <p:cBhvr>
                                        <p:cTn id="71" dur="1" fill="hold">
                                          <p:stCondLst>
                                            <p:cond delay="0"/>
                                          </p:stCondLst>
                                        </p:cTn>
                                        <p:tgtEl>
                                          <p:spTgt spid="14">
                                            <p:graphicEl>
                                              <a:chart seriesIdx="-4" categoryIdx="13" bldStep="category"/>
                                            </p:graphicEl>
                                          </p:spTgt>
                                        </p:tgtEl>
                                        <p:attrNameLst>
                                          <p:attrName>style.visibility</p:attrName>
                                        </p:attrNameLst>
                                      </p:cBhvr>
                                      <p:to>
                                        <p:strVal val="visible"/>
                                      </p:to>
                                    </p:set>
                                    <p:animEffect transition="in" filter="wipe(down)">
                                      <p:cBhvr>
                                        <p:cTn id="72" dur="500"/>
                                        <p:tgtEl>
                                          <p:spTgt spid="14">
                                            <p:graphicEl>
                                              <a:chart seriesIdx="-4" categoryIdx="13" bldStep="category"/>
                                            </p:graphicEl>
                                          </p:spTgt>
                                        </p:tgtEl>
                                      </p:cBhvr>
                                    </p:animEffect>
                                  </p:childTnLst>
                                </p:cTn>
                              </p:par>
                            </p:childTnLst>
                          </p:cTn>
                        </p:par>
                        <p:par>
                          <p:cTn id="73" fill="hold">
                            <p:stCondLst>
                              <p:cond delay="7500"/>
                            </p:stCondLst>
                            <p:childTnLst>
                              <p:par>
                                <p:cTn id="74" presetID="22" presetClass="entr" presetSubtype="4" fill="hold" grpId="0" nodeType="afterEffect">
                                  <p:stCondLst>
                                    <p:cond delay="0"/>
                                  </p:stCondLst>
                                  <p:childTnLst>
                                    <p:set>
                                      <p:cBhvr>
                                        <p:cTn id="75" dur="1" fill="hold">
                                          <p:stCondLst>
                                            <p:cond delay="0"/>
                                          </p:stCondLst>
                                        </p:cTn>
                                        <p:tgtEl>
                                          <p:spTgt spid="14">
                                            <p:graphicEl>
                                              <a:chart seriesIdx="-4" categoryIdx="14" bldStep="category"/>
                                            </p:graphicEl>
                                          </p:spTgt>
                                        </p:tgtEl>
                                        <p:attrNameLst>
                                          <p:attrName>style.visibility</p:attrName>
                                        </p:attrNameLst>
                                      </p:cBhvr>
                                      <p:to>
                                        <p:strVal val="visible"/>
                                      </p:to>
                                    </p:set>
                                    <p:animEffect transition="in" filter="wipe(down)">
                                      <p:cBhvr>
                                        <p:cTn id="76" dur="500"/>
                                        <p:tgtEl>
                                          <p:spTgt spid="14">
                                            <p:graphicEl>
                                              <a:chart seriesIdx="-4" categoryIdx="14" bldStep="category"/>
                                            </p:graphicEl>
                                          </p:spTgt>
                                        </p:tgtEl>
                                      </p:cBhvr>
                                    </p:animEffect>
                                  </p:childTnLst>
                                </p:cTn>
                              </p:par>
                            </p:childTnLst>
                          </p:cTn>
                        </p:par>
                        <p:par>
                          <p:cTn id="77" fill="hold">
                            <p:stCondLst>
                              <p:cond delay="8000"/>
                            </p:stCondLst>
                            <p:childTnLst>
                              <p:par>
                                <p:cTn id="78" presetID="22" presetClass="entr" presetSubtype="4" fill="hold" grpId="0" nodeType="afterEffect">
                                  <p:stCondLst>
                                    <p:cond delay="0"/>
                                  </p:stCondLst>
                                  <p:childTnLst>
                                    <p:set>
                                      <p:cBhvr>
                                        <p:cTn id="79" dur="1" fill="hold">
                                          <p:stCondLst>
                                            <p:cond delay="0"/>
                                          </p:stCondLst>
                                        </p:cTn>
                                        <p:tgtEl>
                                          <p:spTgt spid="14">
                                            <p:graphicEl>
                                              <a:chart seriesIdx="-4" categoryIdx="15" bldStep="category"/>
                                            </p:graphicEl>
                                          </p:spTgt>
                                        </p:tgtEl>
                                        <p:attrNameLst>
                                          <p:attrName>style.visibility</p:attrName>
                                        </p:attrNameLst>
                                      </p:cBhvr>
                                      <p:to>
                                        <p:strVal val="visible"/>
                                      </p:to>
                                    </p:set>
                                    <p:animEffect transition="in" filter="wipe(down)">
                                      <p:cBhvr>
                                        <p:cTn id="80" dur="500"/>
                                        <p:tgtEl>
                                          <p:spTgt spid="14">
                                            <p:graphicEl>
                                              <a:chart seriesIdx="-4" categoryIdx="15" bldStep="category"/>
                                            </p:graphicEl>
                                          </p:spTgt>
                                        </p:tgtEl>
                                      </p:cBhvr>
                                    </p:animEffect>
                                  </p:childTnLst>
                                </p:cTn>
                              </p:par>
                            </p:childTnLst>
                          </p:cTn>
                        </p:par>
                        <p:par>
                          <p:cTn id="81" fill="hold">
                            <p:stCondLst>
                              <p:cond delay="8500"/>
                            </p:stCondLst>
                            <p:childTnLst>
                              <p:par>
                                <p:cTn id="82" presetID="22" presetClass="entr" presetSubtype="4" fill="hold" grpId="0" nodeType="afterEffect">
                                  <p:stCondLst>
                                    <p:cond delay="0"/>
                                  </p:stCondLst>
                                  <p:childTnLst>
                                    <p:set>
                                      <p:cBhvr>
                                        <p:cTn id="83" dur="1" fill="hold">
                                          <p:stCondLst>
                                            <p:cond delay="0"/>
                                          </p:stCondLst>
                                        </p:cTn>
                                        <p:tgtEl>
                                          <p:spTgt spid="14">
                                            <p:graphicEl>
                                              <a:chart seriesIdx="-4" categoryIdx="16" bldStep="category"/>
                                            </p:graphicEl>
                                          </p:spTgt>
                                        </p:tgtEl>
                                        <p:attrNameLst>
                                          <p:attrName>style.visibility</p:attrName>
                                        </p:attrNameLst>
                                      </p:cBhvr>
                                      <p:to>
                                        <p:strVal val="visible"/>
                                      </p:to>
                                    </p:set>
                                    <p:animEffect transition="in" filter="wipe(down)">
                                      <p:cBhvr>
                                        <p:cTn id="84" dur="500"/>
                                        <p:tgtEl>
                                          <p:spTgt spid="14">
                                            <p:graphicEl>
                                              <a:chart seriesIdx="-4" categoryIdx="16" bldStep="category"/>
                                            </p:graphicEl>
                                          </p:spTgt>
                                        </p:tgtEl>
                                      </p:cBhvr>
                                    </p:animEffect>
                                  </p:childTnLst>
                                </p:cTn>
                              </p:par>
                            </p:childTnLst>
                          </p:cTn>
                        </p:par>
                        <p:par>
                          <p:cTn id="85" fill="hold">
                            <p:stCondLst>
                              <p:cond delay="9000"/>
                            </p:stCondLst>
                            <p:childTnLst>
                              <p:par>
                                <p:cTn id="86" presetID="22" presetClass="entr" presetSubtype="4" fill="hold" grpId="0" nodeType="afterEffect">
                                  <p:stCondLst>
                                    <p:cond delay="0"/>
                                  </p:stCondLst>
                                  <p:childTnLst>
                                    <p:set>
                                      <p:cBhvr>
                                        <p:cTn id="87" dur="1" fill="hold">
                                          <p:stCondLst>
                                            <p:cond delay="0"/>
                                          </p:stCondLst>
                                        </p:cTn>
                                        <p:tgtEl>
                                          <p:spTgt spid="14">
                                            <p:graphicEl>
                                              <a:chart seriesIdx="-4" categoryIdx="17" bldStep="category"/>
                                            </p:graphicEl>
                                          </p:spTgt>
                                        </p:tgtEl>
                                        <p:attrNameLst>
                                          <p:attrName>style.visibility</p:attrName>
                                        </p:attrNameLst>
                                      </p:cBhvr>
                                      <p:to>
                                        <p:strVal val="visible"/>
                                      </p:to>
                                    </p:set>
                                    <p:animEffect transition="in" filter="wipe(down)">
                                      <p:cBhvr>
                                        <p:cTn id="88" dur="500"/>
                                        <p:tgtEl>
                                          <p:spTgt spid="14">
                                            <p:graphicEl>
                                              <a:chart seriesIdx="-4" categoryIdx="17" bldStep="category"/>
                                            </p:graphicEl>
                                          </p:spTgt>
                                        </p:tgtEl>
                                      </p:cBhvr>
                                    </p:animEffect>
                                  </p:childTnLst>
                                </p:cTn>
                              </p:par>
                            </p:childTnLst>
                          </p:cTn>
                        </p:par>
                        <p:par>
                          <p:cTn id="89" fill="hold">
                            <p:stCondLst>
                              <p:cond delay="9500"/>
                            </p:stCondLst>
                            <p:childTnLst>
                              <p:par>
                                <p:cTn id="90" presetID="22" presetClass="entr" presetSubtype="4" fill="hold" grpId="0" nodeType="afterEffect">
                                  <p:stCondLst>
                                    <p:cond delay="0"/>
                                  </p:stCondLst>
                                  <p:childTnLst>
                                    <p:set>
                                      <p:cBhvr>
                                        <p:cTn id="91" dur="1" fill="hold">
                                          <p:stCondLst>
                                            <p:cond delay="0"/>
                                          </p:stCondLst>
                                        </p:cTn>
                                        <p:tgtEl>
                                          <p:spTgt spid="14">
                                            <p:graphicEl>
                                              <a:chart seriesIdx="-4" categoryIdx="18" bldStep="category"/>
                                            </p:graphicEl>
                                          </p:spTgt>
                                        </p:tgtEl>
                                        <p:attrNameLst>
                                          <p:attrName>style.visibility</p:attrName>
                                        </p:attrNameLst>
                                      </p:cBhvr>
                                      <p:to>
                                        <p:strVal val="visible"/>
                                      </p:to>
                                    </p:set>
                                    <p:animEffect transition="in" filter="wipe(down)">
                                      <p:cBhvr>
                                        <p:cTn id="92" dur="500"/>
                                        <p:tgtEl>
                                          <p:spTgt spid="14">
                                            <p:graphicEl>
                                              <a:chart seriesIdx="-4" categoryIdx="18" bldStep="category"/>
                                            </p:graphicEl>
                                          </p:spTgt>
                                        </p:tgtEl>
                                      </p:cBhvr>
                                    </p:animEffect>
                                  </p:childTnLst>
                                </p:cTn>
                              </p:par>
                            </p:childTnLst>
                          </p:cTn>
                        </p:par>
                        <p:par>
                          <p:cTn id="93" fill="hold">
                            <p:stCondLst>
                              <p:cond delay="10000"/>
                            </p:stCondLst>
                            <p:childTnLst>
                              <p:par>
                                <p:cTn id="94" presetID="22" presetClass="entr" presetSubtype="4" fill="hold" grpId="0" nodeType="afterEffect">
                                  <p:stCondLst>
                                    <p:cond delay="0"/>
                                  </p:stCondLst>
                                  <p:childTnLst>
                                    <p:set>
                                      <p:cBhvr>
                                        <p:cTn id="95" dur="1" fill="hold">
                                          <p:stCondLst>
                                            <p:cond delay="0"/>
                                          </p:stCondLst>
                                        </p:cTn>
                                        <p:tgtEl>
                                          <p:spTgt spid="14">
                                            <p:graphicEl>
                                              <a:chart seriesIdx="-4" categoryIdx="19" bldStep="category"/>
                                            </p:graphicEl>
                                          </p:spTgt>
                                        </p:tgtEl>
                                        <p:attrNameLst>
                                          <p:attrName>style.visibility</p:attrName>
                                        </p:attrNameLst>
                                      </p:cBhvr>
                                      <p:to>
                                        <p:strVal val="visible"/>
                                      </p:to>
                                    </p:set>
                                    <p:animEffect transition="in" filter="wipe(down)">
                                      <p:cBhvr>
                                        <p:cTn id="96" dur="500"/>
                                        <p:tgtEl>
                                          <p:spTgt spid="14">
                                            <p:graphicEl>
                                              <a:chart seriesIdx="-4" categoryIdx="19" bldStep="category"/>
                                            </p:graphicEl>
                                          </p:spTgt>
                                        </p:tgtEl>
                                      </p:cBhvr>
                                    </p:animEffect>
                                  </p:childTnLst>
                                </p:cTn>
                              </p:par>
                            </p:childTnLst>
                          </p:cTn>
                        </p:par>
                        <p:par>
                          <p:cTn id="97" fill="hold">
                            <p:stCondLst>
                              <p:cond delay="10500"/>
                            </p:stCondLst>
                            <p:childTnLst>
                              <p:par>
                                <p:cTn id="98" presetID="22" presetClass="entr" presetSubtype="4" fill="hold" grpId="0" nodeType="afterEffect">
                                  <p:stCondLst>
                                    <p:cond delay="0"/>
                                  </p:stCondLst>
                                  <p:childTnLst>
                                    <p:set>
                                      <p:cBhvr>
                                        <p:cTn id="99" dur="1" fill="hold">
                                          <p:stCondLst>
                                            <p:cond delay="0"/>
                                          </p:stCondLst>
                                        </p:cTn>
                                        <p:tgtEl>
                                          <p:spTgt spid="14">
                                            <p:graphicEl>
                                              <a:chart seriesIdx="-4" categoryIdx="20" bldStep="category"/>
                                            </p:graphicEl>
                                          </p:spTgt>
                                        </p:tgtEl>
                                        <p:attrNameLst>
                                          <p:attrName>style.visibility</p:attrName>
                                        </p:attrNameLst>
                                      </p:cBhvr>
                                      <p:to>
                                        <p:strVal val="visible"/>
                                      </p:to>
                                    </p:set>
                                    <p:animEffect transition="in" filter="wipe(down)">
                                      <p:cBhvr>
                                        <p:cTn id="100" dur="500"/>
                                        <p:tgtEl>
                                          <p:spTgt spid="14">
                                            <p:graphicEl>
                                              <a:chart seriesIdx="-4" categoryIdx="20" bldStep="category"/>
                                            </p:graphicEl>
                                          </p:spTgt>
                                        </p:tgtEl>
                                      </p:cBhvr>
                                    </p:animEffect>
                                  </p:childTnLst>
                                </p:cTn>
                              </p:par>
                            </p:childTnLst>
                          </p:cTn>
                        </p:par>
                        <p:par>
                          <p:cTn id="101" fill="hold">
                            <p:stCondLst>
                              <p:cond delay="11000"/>
                            </p:stCondLst>
                            <p:childTnLst>
                              <p:par>
                                <p:cTn id="102" presetID="22" presetClass="entr" presetSubtype="4" fill="hold" grpId="0" nodeType="afterEffect">
                                  <p:stCondLst>
                                    <p:cond delay="0"/>
                                  </p:stCondLst>
                                  <p:childTnLst>
                                    <p:set>
                                      <p:cBhvr>
                                        <p:cTn id="103" dur="1" fill="hold">
                                          <p:stCondLst>
                                            <p:cond delay="0"/>
                                          </p:stCondLst>
                                        </p:cTn>
                                        <p:tgtEl>
                                          <p:spTgt spid="14">
                                            <p:graphicEl>
                                              <a:chart seriesIdx="-4" categoryIdx="21" bldStep="category"/>
                                            </p:graphicEl>
                                          </p:spTgt>
                                        </p:tgtEl>
                                        <p:attrNameLst>
                                          <p:attrName>style.visibility</p:attrName>
                                        </p:attrNameLst>
                                      </p:cBhvr>
                                      <p:to>
                                        <p:strVal val="visible"/>
                                      </p:to>
                                    </p:set>
                                    <p:animEffect transition="in" filter="wipe(down)">
                                      <p:cBhvr>
                                        <p:cTn id="104" dur="500"/>
                                        <p:tgtEl>
                                          <p:spTgt spid="14">
                                            <p:graphicEl>
                                              <a:chart seriesIdx="-4" categoryIdx="21" bldStep="category"/>
                                            </p:graphicEl>
                                          </p:spTgt>
                                        </p:tgtEl>
                                      </p:cBhvr>
                                    </p:animEffect>
                                  </p:childTnLst>
                                </p:cTn>
                              </p:par>
                            </p:childTnLst>
                          </p:cTn>
                        </p:par>
                        <p:par>
                          <p:cTn id="105" fill="hold">
                            <p:stCondLst>
                              <p:cond delay="11500"/>
                            </p:stCondLst>
                            <p:childTnLst>
                              <p:par>
                                <p:cTn id="106" presetID="22" presetClass="entr" presetSubtype="4" fill="hold" grpId="0" nodeType="afterEffect">
                                  <p:stCondLst>
                                    <p:cond delay="0"/>
                                  </p:stCondLst>
                                  <p:childTnLst>
                                    <p:set>
                                      <p:cBhvr>
                                        <p:cTn id="107" dur="1" fill="hold">
                                          <p:stCondLst>
                                            <p:cond delay="0"/>
                                          </p:stCondLst>
                                        </p:cTn>
                                        <p:tgtEl>
                                          <p:spTgt spid="14">
                                            <p:graphicEl>
                                              <a:chart seriesIdx="-4" categoryIdx="22" bldStep="category"/>
                                            </p:graphicEl>
                                          </p:spTgt>
                                        </p:tgtEl>
                                        <p:attrNameLst>
                                          <p:attrName>style.visibility</p:attrName>
                                        </p:attrNameLst>
                                      </p:cBhvr>
                                      <p:to>
                                        <p:strVal val="visible"/>
                                      </p:to>
                                    </p:set>
                                    <p:animEffect transition="in" filter="wipe(down)">
                                      <p:cBhvr>
                                        <p:cTn id="108" dur="500"/>
                                        <p:tgtEl>
                                          <p:spTgt spid="14">
                                            <p:graphicEl>
                                              <a:chart seriesIdx="-4" categoryIdx="22" bldStep="category"/>
                                            </p:graphicEl>
                                          </p:spTgt>
                                        </p:tgtEl>
                                      </p:cBhvr>
                                    </p:animEffect>
                                  </p:childTnLst>
                                </p:cTn>
                              </p:par>
                            </p:childTnLst>
                          </p:cTn>
                        </p:par>
                        <p:par>
                          <p:cTn id="109" fill="hold">
                            <p:stCondLst>
                              <p:cond delay="12000"/>
                            </p:stCondLst>
                            <p:childTnLst>
                              <p:par>
                                <p:cTn id="110" presetID="22" presetClass="entr" presetSubtype="4" fill="hold" grpId="0" nodeType="afterEffect">
                                  <p:stCondLst>
                                    <p:cond delay="0"/>
                                  </p:stCondLst>
                                  <p:childTnLst>
                                    <p:set>
                                      <p:cBhvr>
                                        <p:cTn id="111" dur="1" fill="hold">
                                          <p:stCondLst>
                                            <p:cond delay="0"/>
                                          </p:stCondLst>
                                        </p:cTn>
                                        <p:tgtEl>
                                          <p:spTgt spid="14">
                                            <p:graphicEl>
                                              <a:chart seriesIdx="-4" categoryIdx="23" bldStep="category"/>
                                            </p:graphicEl>
                                          </p:spTgt>
                                        </p:tgtEl>
                                        <p:attrNameLst>
                                          <p:attrName>style.visibility</p:attrName>
                                        </p:attrNameLst>
                                      </p:cBhvr>
                                      <p:to>
                                        <p:strVal val="visible"/>
                                      </p:to>
                                    </p:set>
                                    <p:animEffect transition="in" filter="wipe(down)">
                                      <p:cBhvr>
                                        <p:cTn id="112" dur="500"/>
                                        <p:tgtEl>
                                          <p:spTgt spid="14">
                                            <p:graphicEl>
                                              <a:chart seriesIdx="-4" categoryIdx="23" bldStep="category"/>
                                            </p:graphicEl>
                                          </p:spTgt>
                                        </p:tgtEl>
                                      </p:cBhvr>
                                    </p:animEffect>
                                  </p:childTnLst>
                                </p:cTn>
                              </p:par>
                            </p:childTnLst>
                          </p:cTn>
                        </p:par>
                        <p:par>
                          <p:cTn id="113" fill="hold">
                            <p:stCondLst>
                              <p:cond delay="12500"/>
                            </p:stCondLst>
                            <p:childTnLst>
                              <p:par>
                                <p:cTn id="114" presetID="22" presetClass="entr" presetSubtype="4" fill="hold" grpId="0" nodeType="afterEffect">
                                  <p:stCondLst>
                                    <p:cond delay="0"/>
                                  </p:stCondLst>
                                  <p:childTnLst>
                                    <p:set>
                                      <p:cBhvr>
                                        <p:cTn id="115" dur="1" fill="hold">
                                          <p:stCondLst>
                                            <p:cond delay="0"/>
                                          </p:stCondLst>
                                        </p:cTn>
                                        <p:tgtEl>
                                          <p:spTgt spid="14">
                                            <p:graphicEl>
                                              <a:chart seriesIdx="-4" categoryIdx="24" bldStep="category"/>
                                            </p:graphicEl>
                                          </p:spTgt>
                                        </p:tgtEl>
                                        <p:attrNameLst>
                                          <p:attrName>style.visibility</p:attrName>
                                        </p:attrNameLst>
                                      </p:cBhvr>
                                      <p:to>
                                        <p:strVal val="visible"/>
                                      </p:to>
                                    </p:set>
                                    <p:animEffect transition="in" filter="wipe(down)">
                                      <p:cBhvr>
                                        <p:cTn id="116" dur="500"/>
                                        <p:tgtEl>
                                          <p:spTgt spid="14">
                                            <p:graphicEl>
                                              <a:chart seriesIdx="-4" categoryIdx="24" bldStep="category"/>
                                            </p:graphicEl>
                                          </p:spTgt>
                                        </p:tgtEl>
                                      </p:cBhvr>
                                    </p:animEffect>
                                  </p:childTnLst>
                                </p:cTn>
                              </p:par>
                            </p:childTnLst>
                          </p:cTn>
                        </p:par>
                        <p:par>
                          <p:cTn id="117" fill="hold">
                            <p:stCondLst>
                              <p:cond delay="13000"/>
                            </p:stCondLst>
                            <p:childTnLst>
                              <p:par>
                                <p:cTn id="118" presetID="22" presetClass="entr" presetSubtype="4" fill="hold" grpId="0" nodeType="afterEffect">
                                  <p:stCondLst>
                                    <p:cond delay="0"/>
                                  </p:stCondLst>
                                  <p:childTnLst>
                                    <p:set>
                                      <p:cBhvr>
                                        <p:cTn id="119" dur="1" fill="hold">
                                          <p:stCondLst>
                                            <p:cond delay="0"/>
                                          </p:stCondLst>
                                        </p:cTn>
                                        <p:tgtEl>
                                          <p:spTgt spid="14">
                                            <p:graphicEl>
                                              <a:chart seriesIdx="-4" categoryIdx="25" bldStep="category"/>
                                            </p:graphicEl>
                                          </p:spTgt>
                                        </p:tgtEl>
                                        <p:attrNameLst>
                                          <p:attrName>style.visibility</p:attrName>
                                        </p:attrNameLst>
                                      </p:cBhvr>
                                      <p:to>
                                        <p:strVal val="visible"/>
                                      </p:to>
                                    </p:set>
                                    <p:animEffect transition="in" filter="wipe(down)">
                                      <p:cBhvr>
                                        <p:cTn id="120" dur="500"/>
                                        <p:tgtEl>
                                          <p:spTgt spid="14">
                                            <p:graphicEl>
                                              <a:chart seriesIdx="-4" categoryIdx="25" bldStep="category"/>
                                            </p:graphicEl>
                                          </p:spTgt>
                                        </p:tgtEl>
                                      </p:cBhvr>
                                    </p:animEffect>
                                  </p:childTnLst>
                                </p:cTn>
                              </p:par>
                            </p:childTnLst>
                          </p:cTn>
                        </p:par>
                        <p:par>
                          <p:cTn id="121" fill="hold">
                            <p:stCondLst>
                              <p:cond delay="13500"/>
                            </p:stCondLst>
                            <p:childTnLst>
                              <p:par>
                                <p:cTn id="122" presetID="22" presetClass="entr" presetSubtype="4" fill="hold" grpId="0" nodeType="afterEffect">
                                  <p:stCondLst>
                                    <p:cond delay="0"/>
                                  </p:stCondLst>
                                  <p:childTnLst>
                                    <p:set>
                                      <p:cBhvr>
                                        <p:cTn id="123" dur="1" fill="hold">
                                          <p:stCondLst>
                                            <p:cond delay="0"/>
                                          </p:stCondLst>
                                        </p:cTn>
                                        <p:tgtEl>
                                          <p:spTgt spid="14">
                                            <p:graphicEl>
                                              <a:chart seriesIdx="-4" categoryIdx="26" bldStep="category"/>
                                            </p:graphicEl>
                                          </p:spTgt>
                                        </p:tgtEl>
                                        <p:attrNameLst>
                                          <p:attrName>style.visibility</p:attrName>
                                        </p:attrNameLst>
                                      </p:cBhvr>
                                      <p:to>
                                        <p:strVal val="visible"/>
                                      </p:to>
                                    </p:set>
                                    <p:animEffect transition="in" filter="wipe(down)">
                                      <p:cBhvr>
                                        <p:cTn id="124" dur="500"/>
                                        <p:tgtEl>
                                          <p:spTgt spid="14">
                                            <p:graphicEl>
                                              <a:chart seriesIdx="-4" categoryIdx="26" bldStep="category"/>
                                            </p:graphicEl>
                                          </p:spTgt>
                                        </p:tgtEl>
                                      </p:cBhvr>
                                    </p:animEffect>
                                  </p:childTnLst>
                                </p:cTn>
                              </p:par>
                            </p:childTnLst>
                          </p:cTn>
                        </p:par>
                        <p:par>
                          <p:cTn id="125" fill="hold">
                            <p:stCondLst>
                              <p:cond delay="14000"/>
                            </p:stCondLst>
                            <p:childTnLst>
                              <p:par>
                                <p:cTn id="126" presetID="22" presetClass="entr" presetSubtype="4" fill="hold" grpId="0" nodeType="afterEffect">
                                  <p:stCondLst>
                                    <p:cond delay="0"/>
                                  </p:stCondLst>
                                  <p:childTnLst>
                                    <p:set>
                                      <p:cBhvr>
                                        <p:cTn id="127" dur="1" fill="hold">
                                          <p:stCondLst>
                                            <p:cond delay="0"/>
                                          </p:stCondLst>
                                        </p:cTn>
                                        <p:tgtEl>
                                          <p:spTgt spid="14">
                                            <p:graphicEl>
                                              <a:chart seriesIdx="-4" categoryIdx="27" bldStep="category"/>
                                            </p:graphicEl>
                                          </p:spTgt>
                                        </p:tgtEl>
                                        <p:attrNameLst>
                                          <p:attrName>style.visibility</p:attrName>
                                        </p:attrNameLst>
                                      </p:cBhvr>
                                      <p:to>
                                        <p:strVal val="visible"/>
                                      </p:to>
                                    </p:set>
                                    <p:animEffect transition="in" filter="wipe(down)">
                                      <p:cBhvr>
                                        <p:cTn id="128" dur="500"/>
                                        <p:tgtEl>
                                          <p:spTgt spid="14">
                                            <p:graphicEl>
                                              <a:chart seriesIdx="-4" categoryIdx="27" bldStep="category"/>
                                            </p:graphicEl>
                                          </p:spTgt>
                                        </p:tgtEl>
                                      </p:cBhvr>
                                    </p:animEffect>
                                  </p:childTnLst>
                                </p:cTn>
                              </p:par>
                            </p:childTnLst>
                          </p:cTn>
                        </p:par>
                        <p:par>
                          <p:cTn id="129" fill="hold">
                            <p:stCondLst>
                              <p:cond delay="14500"/>
                            </p:stCondLst>
                            <p:childTnLst>
                              <p:par>
                                <p:cTn id="130" presetID="22" presetClass="entr" presetSubtype="4" fill="hold" grpId="0" nodeType="afterEffect">
                                  <p:stCondLst>
                                    <p:cond delay="0"/>
                                  </p:stCondLst>
                                  <p:childTnLst>
                                    <p:set>
                                      <p:cBhvr>
                                        <p:cTn id="131" dur="1" fill="hold">
                                          <p:stCondLst>
                                            <p:cond delay="0"/>
                                          </p:stCondLst>
                                        </p:cTn>
                                        <p:tgtEl>
                                          <p:spTgt spid="14">
                                            <p:graphicEl>
                                              <a:chart seriesIdx="-4" categoryIdx="28" bldStep="category"/>
                                            </p:graphicEl>
                                          </p:spTgt>
                                        </p:tgtEl>
                                        <p:attrNameLst>
                                          <p:attrName>style.visibility</p:attrName>
                                        </p:attrNameLst>
                                      </p:cBhvr>
                                      <p:to>
                                        <p:strVal val="visible"/>
                                      </p:to>
                                    </p:set>
                                    <p:animEffect transition="in" filter="wipe(down)">
                                      <p:cBhvr>
                                        <p:cTn id="132" dur="500"/>
                                        <p:tgtEl>
                                          <p:spTgt spid="14">
                                            <p:graphicEl>
                                              <a:chart seriesIdx="-4" categoryIdx="28" bldStep="category"/>
                                            </p:graphicEl>
                                          </p:spTgt>
                                        </p:tgtEl>
                                      </p:cBhvr>
                                    </p:animEffect>
                                  </p:childTnLst>
                                </p:cTn>
                              </p:par>
                            </p:childTnLst>
                          </p:cTn>
                        </p:par>
                        <p:par>
                          <p:cTn id="133" fill="hold">
                            <p:stCondLst>
                              <p:cond delay="15000"/>
                            </p:stCondLst>
                            <p:childTnLst>
                              <p:par>
                                <p:cTn id="134" presetID="22" presetClass="entr" presetSubtype="4" fill="hold" grpId="0" nodeType="afterEffect">
                                  <p:stCondLst>
                                    <p:cond delay="0"/>
                                  </p:stCondLst>
                                  <p:childTnLst>
                                    <p:set>
                                      <p:cBhvr>
                                        <p:cTn id="135" dur="1" fill="hold">
                                          <p:stCondLst>
                                            <p:cond delay="0"/>
                                          </p:stCondLst>
                                        </p:cTn>
                                        <p:tgtEl>
                                          <p:spTgt spid="14">
                                            <p:graphicEl>
                                              <a:chart seriesIdx="-4" categoryIdx="29" bldStep="category"/>
                                            </p:graphicEl>
                                          </p:spTgt>
                                        </p:tgtEl>
                                        <p:attrNameLst>
                                          <p:attrName>style.visibility</p:attrName>
                                        </p:attrNameLst>
                                      </p:cBhvr>
                                      <p:to>
                                        <p:strVal val="visible"/>
                                      </p:to>
                                    </p:set>
                                    <p:animEffect transition="in" filter="wipe(down)">
                                      <p:cBhvr>
                                        <p:cTn id="136" dur="500"/>
                                        <p:tgtEl>
                                          <p:spTgt spid="14">
                                            <p:graphicEl>
                                              <a:chart seriesIdx="-4" categoryIdx="29" bldStep="category"/>
                                            </p:graphicEl>
                                          </p:spTgt>
                                        </p:tgtEl>
                                      </p:cBhvr>
                                    </p:animEffect>
                                  </p:childTnLst>
                                </p:cTn>
                              </p:par>
                            </p:childTnLst>
                          </p:cTn>
                        </p:par>
                        <p:par>
                          <p:cTn id="137" fill="hold">
                            <p:stCondLst>
                              <p:cond delay="15500"/>
                            </p:stCondLst>
                            <p:childTnLst>
                              <p:par>
                                <p:cTn id="138" presetID="22" presetClass="entr" presetSubtype="4" fill="hold" grpId="0" nodeType="afterEffect">
                                  <p:stCondLst>
                                    <p:cond delay="0"/>
                                  </p:stCondLst>
                                  <p:childTnLst>
                                    <p:set>
                                      <p:cBhvr>
                                        <p:cTn id="139" dur="1" fill="hold">
                                          <p:stCondLst>
                                            <p:cond delay="0"/>
                                          </p:stCondLst>
                                        </p:cTn>
                                        <p:tgtEl>
                                          <p:spTgt spid="14">
                                            <p:graphicEl>
                                              <a:chart seriesIdx="-4" categoryIdx="30" bldStep="category"/>
                                            </p:graphicEl>
                                          </p:spTgt>
                                        </p:tgtEl>
                                        <p:attrNameLst>
                                          <p:attrName>style.visibility</p:attrName>
                                        </p:attrNameLst>
                                      </p:cBhvr>
                                      <p:to>
                                        <p:strVal val="visible"/>
                                      </p:to>
                                    </p:set>
                                    <p:animEffect transition="in" filter="wipe(down)">
                                      <p:cBhvr>
                                        <p:cTn id="140" dur="500"/>
                                        <p:tgtEl>
                                          <p:spTgt spid="14">
                                            <p:graphicEl>
                                              <a:chart seriesIdx="-4" categoryIdx="30" bldStep="category"/>
                                            </p:graphicEl>
                                          </p:spTgt>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4" fill="hold" grpId="0" nodeType="clickEffect">
                                  <p:stCondLst>
                                    <p:cond delay="0"/>
                                  </p:stCondLst>
                                  <p:childTnLst>
                                    <p:set>
                                      <p:cBhvr>
                                        <p:cTn id="144" dur="1" fill="hold">
                                          <p:stCondLst>
                                            <p:cond delay="0"/>
                                          </p:stCondLst>
                                        </p:cTn>
                                        <p:tgtEl>
                                          <p:spTgt spid="3"/>
                                        </p:tgtEl>
                                        <p:attrNameLst>
                                          <p:attrName>style.visibility</p:attrName>
                                        </p:attrNameLst>
                                      </p:cBhvr>
                                      <p:to>
                                        <p:strVal val="visible"/>
                                      </p:to>
                                    </p:set>
                                    <p:animEffect transition="in" filter="wipe(down)">
                                      <p:cBhvr>
                                        <p:cTn id="145" dur="500"/>
                                        <p:tgtEl>
                                          <p:spTgt spid="3"/>
                                        </p:tgtEl>
                                      </p:cBhvr>
                                    </p:animEffect>
                                  </p:childTnLst>
                                </p:cTn>
                              </p:par>
                            </p:childTnLst>
                          </p:cTn>
                        </p:par>
                      </p:childTnLst>
                    </p:cTn>
                  </p:par>
                  <p:par>
                    <p:cTn id="146" fill="hold">
                      <p:stCondLst>
                        <p:cond delay="indefinite"/>
                      </p:stCondLst>
                      <p:childTnLst>
                        <p:par>
                          <p:cTn id="147" fill="hold">
                            <p:stCondLst>
                              <p:cond delay="0"/>
                            </p:stCondLst>
                            <p:childTnLst>
                              <p:par>
                                <p:cTn id="148" presetID="2" presetClass="entr" presetSubtype="4" fill="hold" grpId="0" nodeType="clickEffect">
                                  <p:stCondLst>
                                    <p:cond delay="0"/>
                                  </p:stCondLst>
                                  <p:childTnLst>
                                    <p:set>
                                      <p:cBhvr>
                                        <p:cTn id="149" dur="1" fill="hold">
                                          <p:stCondLst>
                                            <p:cond delay="0"/>
                                          </p:stCondLst>
                                        </p:cTn>
                                        <p:tgtEl>
                                          <p:spTgt spid="2"/>
                                        </p:tgtEl>
                                        <p:attrNameLst>
                                          <p:attrName>style.visibility</p:attrName>
                                        </p:attrNameLst>
                                      </p:cBhvr>
                                      <p:to>
                                        <p:strVal val="visible"/>
                                      </p:to>
                                    </p:set>
                                    <p:anim calcmode="lin" valueType="num">
                                      <p:cBhvr additive="base">
                                        <p:cTn id="150" dur="500" fill="hold"/>
                                        <p:tgtEl>
                                          <p:spTgt spid="2"/>
                                        </p:tgtEl>
                                        <p:attrNameLst>
                                          <p:attrName>ppt_x</p:attrName>
                                        </p:attrNameLst>
                                      </p:cBhvr>
                                      <p:tavLst>
                                        <p:tav tm="0">
                                          <p:val>
                                            <p:strVal val="#ppt_x"/>
                                          </p:val>
                                        </p:tav>
                                        <p:tav tm="100000">
                                          <p:val>
                                            <p:strVal val="#ppt_x"/>
                                          </p:val>
                                        </p:tav>
                                      </p:tavLst>
                                    </p:anim>
                                    <p:anim calcmode="lin" valueType="num">
                                      <p:cBhvr additive="base">
                                        <p:cTn id="15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2" fill="hold">
                      <p:stCondLst>
                        <p:cond delay="indefinite"/>
                      </p:stCondLst>
                      <p:childTnLst>
                        <p:par>
                          <p:cTn id="153" fill="hold">
                            <p:stCondLst>
                              <p:cond delay="0"/>
                            </p:stCondLst>
                            <p:childTnLst>
                              <p:par>
                                <p:cTn id="154" presetID="42" presetClass="entr" presetSubtype="0" fill="hold" grpId="0" nodeType="clickEffect">
                                  <p:stCondLst>
                                    <p:cond delay="0"/>
                                  </p:stCondLst>
                                  <p:childTnLst>
                                    <p:set>
                                      <p:cBhvr>
                                        <p:cTn id="155" dur="1" fill="hold">
                                          <p:stCondLst>
                                            <p:cond delay="0"/>
                                          </p:stCondLst>
                                        </p:cTn>
                                        <p:tgtEl>
                                          <p:spTgt spid="33"/>
                                        </p:tgtEl>
                                        <p:attrNameLst>
                                          <p:attrName>style.visibility</p:attrName>
                                        </p:attrNameLst>
                                      </p:cBhvr>
                                      <p:to>
                                        <p:strVal val="visible"/>
                                      </p:to>
                                    </p:set>
                                    <p:animEffect transition="in" filter="fade">
                                      <p:cBhvr>
                                        <p:cTn id="156" dur="1000"/>
                                        <p:tgtEl>
                                          <p:spTgt spid="33"/>
                                        </p:tgtEl>
                                      </p:cBhvr>
                                    </p:animEffect>
                                    <p:anim calcmode="lin" valueType="num">
                                      <p:cBhvr>
                                        <p:cTn id="157" dur="1000" fill="hold"/>
                                        <p:tgtEl>
                                          <p:spTgt spid="33"/>
                                        </p:tgtEl>
                                        <p:attrNameLst>
                                          <p:attrName>ppt_x</p:attrName>
                                        </p:attrNameLst>
                                      </p:cBhvr>
                                      <p:tavLst>
                                        <p:tav tm="0">
                                          <p:val>
                                            <p:strVal val="#ppt_x"/>
                                          </p:val>
                                        </p:tav>
                                        <p:tav tm="100000">
                                          <p:val>
                                            <p:strVal val="#ppt_x"/>
                                          </p:val>
                                        </p:tav>
                                      </p:tavLst>
                                    </p:anim>
                                    <p:anim calcmode="lin" valueType="num">
                                      <p:cBhvr>
                                        <p:cTn id="158" dur="1000" fill="hold"/>
                                        <p:tgtEl>
                                          <p:spTgt spid="33"/>
                                        </p:tgtEl>
                                        <p:attrNameLst>
                                          <p:attrName>ppt_y</p:attrName>
                                        </p:attrNameLst>
                                      </p:cBhvr>
                                      <p:tavLst>
                                        <p:tav tm="0">
                                          <p:val>
                                            <p:strVal val="#ppt_y+.1"/>
                                          </p:val>
                                        </p:tav>
                                        <p:tav tm="100000">
                                          <p:val>
                                            <p:strVal val="#ppt_y"/>
                                          </p:val>
                                        </p:tav>
                                      </p:tavLst>
                                    </p:anim>
                                  </p:childTnLst>
                                </p:cTn>
                              </p:par>
                              <p:par>
                                <p:cTn id="159" presetID="42" presetClass="entr" presetSubtype="0" fill="hold" grpId="0" nodeType="withEffect">
                                  <p:stCondLst>
                                    <p:cond delay="0"/>
                                  </p:stCondLst>
                                  <p:childTnLst>
                                    <p:set>
                                      <p:cBhvr>
                                        <p:cTn id="160" dur="1" fill="hold">
                                          <p:stCondLst>
                                            <p:cond delay="0"/>
                                          </p:stCondLst>
                                        </p:cTn>
                                        <p:tgtEl>
                                          <p:spTgt spid="37"/>
                                        </p:tgtEl>
                                        <p:attrNameLst>
                                          <p:attrName>style.visibility</p:attrName>
                                        </p:attrNameLst>
                                      </p:cBhvr>
                                      <p:to>
                                        <p:strVal val="visible"/>
                                      </p:to>
                                    </p:set>
                                    <p:animEffect transition="in" filter="fade">
                                      <p:cBhvr>
                                        <p:cTn id="161" dur="1000"/>
                                        <p:tgtEl>
                                          <p:spTgt spid="37"/>
                                        </p:tgtEl>
                                      </p:cBhvr>
                                    </p:animEffect>
                                    <p:anim calcmode="lin" valueType="num">
                                      <p:cBhvr>
                                        <p:cTn id="162" dur="1000" fill="hold"/>
                                        <p:tgtEl>
                                          <p:spTgt spid="37"/>
                                        </p:tgtEl>
                                        <p:attrNameLst>
                                          <p:attrName>ppt_x</p:attrName>
                                        </p:attrNameLst>
                                      </p:cBhvr>
                                      <p:tavLst>
                                        <p:tav tm="0">
                                          <p:val>
                                            <p:strVal val="#ppt_x"/>
                                          </p:val>
                                        </p:tav>
                                        <p:tav tm="100000">
                                          <p:val>
                                            <p:strVal val="#ppt_x"/>
                                          </p:val>
                                        </p:tav>
                                      </p:tavLst>
                                    </p:anim>
                                    <p:anim calcmode="lin" valueType="num">
                                      <p:cBhvr>
                                        <p:cTn id="163" dur="1000" fill="hold"/>
                                        <p:tgtEl>
                                          <p:spTgt spid="37"/>
                                        </p:tgtEl>
                                        <p:attrNameLst>
                                          <p:attrName>ppt_y</p:attrName>
                                        </p:attrNameLst>
                                      </p:cBhvr>
                                      <p:tavLst>
                                        <p:tav tm="0">
                                          <p:val>
                                            <p:strVal val="#ppt_y+.1"/>
                                          </p:val>
                                        </p:tav>
                                        <p:tav tm="100000">
                                          <p:val>
                                            <p:strVal val="#ppt_y"/>
                                          </p:val>
                                        </p:tav>
                                      </p:tavLst>
                                    </p:anim>
                                  </p:childTnLst>
                                </p:cTn>
                              </p:par>
                              <p:par>
                                <p:cTn id="164" presetID="42" presetClass="entr" presetSubtype="0" fill="hold" grpId="0" nodeType="withEffect">
                                  <p:stCondLst>
                                    <p:cond delay="0"/>
                                  </p:stCondLst>
                                  <p:childTnLst>
                                    <p:set>
                                      <p:cBhvr>
                                        <p:cTn id="165" dur="1" fill="hold">
                                          <p:stCondLst>
                                            <p:cond delay="0"/>
                                          </p:stCondLst>
                                        </p:cTn>
                                        <p:tgtEl>
                                          <p:spTgt spid="36"/>
                                        </p:tgtEl>
                                        <p:attrNameLst>
                                          <p:attrName>style.visibility</p:attrName>
                                        </p:attrNameLst>
                                      </p:cBhvr>
                                      <p:to>
                                        <p:strVal val="visible"/>
                                      </p:to>
                                    </p:set>
                                    <p:animEffect transition="in" filter="fade">
                                      <p:cBhvr>
                                        <p:cTn id="166" dur="1000"/>
                                        <p:tgtEl>
                                          <p:spTgt spid="36"/>
                                        </p:tgtEl>
                                      </p:cBhvr>
                                    </p:animEffect>
                                    <p:anim calcmode="lin" valueType="num">
                                      <p:cBhvr>
                                        <p:cTn id="167" dur="1000" fill="hold"/>
                                        <p:tgtEl>
                                          <p:spTgt spid="36"/>
                                        </p:tgtEl>
                                        <p:attrNameLst>
                                          <p:attrName>ppt_x</p:attrName>
                                        </p:attrNameLst>
                                      </p:cBhvr>
                                      <p:tavLst>
                                        <p:tav tm="0">
                                          <p:val>
                                            <p:strVal val="#ppt_x"/>
                                          </p:val>
                                        </p:tav>
                                        <p:tav tm="100000">
                                          <p:val>
                                            <p:strVal val="#ppt_x"/>
                                          </p:val>
                                        </p:tav>
                                      </p:tavLst>
                                    </p:anim>
                                    <p:anim calcmode="lin" valueType="num">
                                      <p:cBhvr>
                                        <p:cTn id="168" dur="1000" fill="hold"/>
                                        <p:tgtEl>
                                          <p:spTgt spid="36"/>
                                        </p:tgtEl>
                                        <p:attrNameLst>
                                          <p:attrName>ppt_y</p:attrName>
                                        </p:attrNameLst>
                                      </p:cBhvr>
                                      <p:tavLst>
                                        <p:tav tm="0">
                                          <p:val>
                                            <p:strVal val="#ppt_y+.1"/>
                                          </p:val>
                                        </p:tav>
                                        <p:tav tm="100000">
                                          <p:val>
                                            <p:strVal val="#ppt_y"/>
                                          </p:val>
                                        </p:tav>
                                      </p:tavLst>
                                    </p:anim>
                                  </p:childTnLst>
                                </p:cTn>
                              </p:par>
                              <p:par>
                                <p:cTn id="169" presetID="42" presetClass="entr" presetSubtype="0" fill="hold" grpId="0" nodeType="withEffect">
                                  <p:stCondLst>
                                    <p:cond delay="0"/>
                                  </p:stCondLst>
                                  <p:childTnLst>
                                    <p:set>
                                      <p:cBhvr>
                                        <p:cTn id="170" dur="1" fill="hold">
                                          <p:stCondLst>
                                            <p:cond delay="0"/>
                                          </p:stCondLst>
                                        </p:cTn>
                                        <p:tgtEl>
                                          <p:spTgt spid="38"/>
                                        </p:tgtEl>
                                        <p:attrNameLst>
                                          <p:attrName>style.visibility</p:attrName>
                                        </p:attrNameLst>
                                      </p:cBhvr>
                                      <p:to>
                                        <p:strVal val="visible"/>
                                      </p:to>
                                    </p:set>
                                    <p:animEffect transition="in" filter="fade">
                                      <p:cBhvr>
                                        <p:cTn id="171" dur="1000"/>
                                        <p:tgtEl>
                                          <p:spTgt spid="38"/>
                                        </p:tgtEl>
                                      </p:cBhvr>
                                    </p:animEffect>
                                    <p:anim calcmode="lin" valueType="num">
                                      <p:cBhvr>
                                        <p:cTn id="172" dur="1000" fill="hold"/>
                                        <p:tgtEl>
                                          <p:spTgt spid="38"/>
                                        </p:tgtEl>
                                        <p:attrNameLst>
                                          <p:attrName>ppt_x</p:attrName>
                                        </p:attrNameLst>
                                      </p:cBhvr>
                                      <p:tavLst>
                                        <p:tav tm="0">
                                          <p:val>
                                            <p:strVal val="#ppt_x"/>
                                          </p:val>
                                        </p:tav>
                                        <p:tav tm="100000">
                                          <p:val>
                                            <p:strVal val="#ppt_x"/>
                                          </p:val>
                                        </p:tav>
                                      </p:tavLst>
                                    </p:anim>
                                    <p:anim calcmode="lin" valueType="num">
                                      <p:cBhvr>
                                        <p:cTn id="173" dur="1000" fill="hold"/>
                                        <p:tgtEl>
                                          <p:spTgt spid="38"/>
                                        </p:tgtEl>
                                        <p:attrNameLst>
                                          <p:attrName>ppt_y</p:attrName>
                                        </p:attrNameLst>
                                      </p:cBhvr>
                                      <p:tavLst>
                                        <p:tav tm="0">
                                          <p:val>
                                            <p:strVal val="#ppt_y+.1"/>
                                          </p:val>
                                        </p:tav>
                                        <p:tav tm="100000">
                                          <p:val>
                                            <p:strVal val="#ppt_y"/>
                                          </p:val>
                                        </p:tav>
                                      </p:tavLst>
                                    </p:anim>
                                  </p:childTnLst>
                                </p:cTn>
                              </p:par>
                              <p:par>
                                <p:cTn id="174" presetID="42" presetClass="entr" presetSubtype="0" fill="hold" grpId="0" nodeType="withEffect">
                                  <p:stCondLst>
                                    <p:cond delay="0"/>
                                  </p:stCondLst>
                                  <p:childTnLst>
                                    <p:set>
                                      <p:cBhvr>
                                        <p:cTn id="175" dur="1" fill="hold">
                                          <p:stCondLst>
                                            <p:cond delay="0"/>
                                          </p:stCondLst>
                                        </p:cTn>
                                        <p:tgtEl>
                                          <p:spTgt spid="39"/>
                                        </p:tgtEl>
                                        <p:attrNameLst>
                                          <p:attrName>style.visibility</p:attrName>
                                        </p:attrNameLst>
                                      </p:cBhvr>
                                      <p:to>
                                        <p:strVal val="visible"/>
                                      </p:to>
                                    </p:set>
                                    <p:animEffect transition="in" filter="fade">
                                      <p:cBhvr>
                                        <p:cTn id="176" dur="1000"/>
                                        <p:tgtEl>
                                          <p:spTgt spid="39"/>
                                        </p:tgtEl>
                                      </p:cBhvr>
                                    </p:animEffect>
                                    <p:anim calcmode="lin" valueType="num">
                                      <p:cBhvr>
                                        <p:cTn id="177" dur="1000" fill="hold"/>
                                        <p:tgtEl>
                                          <p:spTgt spid="39"/>
                                        </p:tgtEl>
                                        <p:attrNameLst>
                                          <p:attrName>ppt_x</p:attrName>
                                        </p:attrNameLst>
                                      </p:cBhvr>
                                      <p:tavLst>
                                        <p:tav tm="0">
                                          <p:val>
                                            <p:strVal val="#ppt_x"/>
                                          </p:val>
                                        </p:tav>
                                        <p:tav tm="100000">
                                          <p:val>
                                            <p:strVal val="#ppt_x"/>
                                          </p:val>
                                        </p:tav>
                                      </p:tavLst>
                                    </p:anim>
                                    <p:anim calcmode="lin" valueType="num">
                                      <p:cBhvr>
                                        <p:cTn id="178" dur="1000" fill="hold"/>
                                        <p:tgtEl>
                                          <p:spTgt spid="39"/>
                                        </p:tgtEl>
                                        <p:attrNameLst>
                                          <p:attrName>ppt_y</p:attrName>
                                        </p:attrNameLst>
                                      </p:cBhvr>
                                      <p:tavLst>
                                        <p:tav tm="0">
                                          <p:val>
                                            <p:strVal val="#ppt_y+.1"/>
                                          </p:val>
                                        </p:tav>
                                        <p:tav tm="100000">
                                          <p:val>
                                            <p:strVal val="#ppt_y"/>
                                          </p:val>
                                        </p:tav>
                                      </p:tavLst>
                                    </p:anim>
                                  </p:childTnLst>
                                </p:cTn>
                              </p:par>
                              <p:par>
                                <p:cTn id="179" presetID="42" presetClass="entr" presetSubtype="0" fill="hold" grpId="0" nodeType="withEffect">
                                  <p:stCondLst>
                                    <p:cond delay="0"/>
                                  </p:stCondLst>
                                  <p:childTnLst>
                                    <p:set>
                                      <p:cBhvr>
                                        <p:cTn id="180" dur="1" fill="hold">
                                          <p:stCondLst>
                                            <p:cond delay="0"/>
                                          </p:stCondLst>
                                        </p:cTn>
                                        <p:tgtEl>
                                          <p:spTgt spid="40"/>
                                        </p:tgtEl>
                                        <p:attrNameLst>
                                          <p:attrName>style.visibility</p:attrName>
                                        </p:attrNameLst>
                                      </p:cBhvr>
                                      <p:to>
                                        <p:strVal val="visible"/>
                                      </p:to>
                                    </p:set>
                                    <p:animEffect transition="in" filter="fade">
                                      <p:cBhvr>
                                        <p:cTn id="181" dur="1000"/>
                                        <p:tgtEl>
                                          <p:spTgt spid="40"/>
                                        </p:tgtEl>
                                      </p:cBhvr>
                                    </p:animEffect>
                                    <p:anim calcmode="lin" valueType="num">
                                      <p:cBhvr>
                                        <p:cTn id="182" dur="1000" fill="hold"/>
                                        <p:tgtEl>
                                          <p:spTgt spid="40"/>
                                        </p:tgtEl>
                                        <p:attrNameLst>
                                          <p:attrName>ppt_x</p:attrName>
                                        </p:attrNameLst>
                                      </p:cBhvr>
                                      <p:tavLst>
                                        <p:tav tm="0">
                                          <p:val>
                                            <p:strVal val="#ppt_x"/>
                                          </p:val>
                                        </p:tav>
                                        <p:tav tm="100000">
                                          <p:val>
                                            <p:strVal val="#ppt_x"/>
                                          </p:val>
                                        </p:tav>
                                      </p:tavLst>
                                    </p:anim>
                                    <p:anim calcmode="lin" valueType="num">
                                      <p:cBhvr>
                                        <p:cTn id="183" dur="1000" fill="hold"/>
                                        <p:tgtEl>
                                          <p:spTgt spid="40"/>
                                        </p:tgtEl>
                                        <p:attrNameLst>
                                          <p:attrName>ppt_y</p:attrName>
                                        </p:attrNameLst>
                                      </p:cBhvr>
                                      <p:tavLst>
                                        <p:tav tm="0">
                                          <p:val>
                                            <p:strVal val="#ppt_y+.1"/>
                                          </p:val>
                                        </p:tav>
                                        <p:tav tm="100000">
                                          <p:val>
                                            <p:strVal val="#ppt_y"/>
                                          </p:val>
                                        </p:tav>
                                      </p:tavLst>
                                    </p:anim>
                                  </p:childTnLst>
                                </p:cTn>
                              </p:par>
                              <p:par>
                                <p:cTn id="184" presetID="42" presetClass="entr" presetSubtype="0" fill="hold" grpId="0" nodeType="withEffect">
                                  <p:stCondLst>
                                    <p:cond delay="0"/>
                                  </p:stCondLst>
                                  <p:childTnLst>
                                    <p:set>
                                      <p:cBhvr>
                                        <p:cTn id="185" dur="1" fill="hold">
                                          <p:stCondLst>
                                            <p:cond delay="0"/>
                                          </p:stCondLst>
                                        </p:cTn>
                                        <p:tgtEl>
                                          <p:spTgt spid="41"/>
                                        </p:tgtEl>
                                        <p:attrNameLst>
                                          <p:attrName>style.visibility</p:attrName>
                                        </p:attrNameLst>
                                      </p:cBhvr>
                                      <p:to>
                                        <p:strVal val="visible"/>
                                      </p:to>
                                    </p:set>
                                    <p:animEffect transition="in" filter="fade">
                                      <p:cBhvr>
                                        <p:cTn id="186" dur="1000"/>
                                        <p:tgtEl>
                                          <p:spTgt spid="41"/>
                                        </p:tgtEl>
                                      </p:cBhvr>
                                    </p:animEffect>
                                    <p:anim calcmode="lin" valueType="num">
                                      <p:cBhvr>
                                        <p:cTn id="187" dur="1000" fill="hold"/>
                                        <p:tgtEl>
                                          <p:spTgt spid="41"/>
                                        </p:tgtEl>
                                        <p:attrNameLst>
                                          <p:attrName>ppt_x</p:attrName>
                                        </p:attrNameLst>
                                      </p:cBhvr>
                                      <p:tavLst>
                                        <p:tav tm="0">
                                          <p:val>
                                            <p:strVal val="#ppt_x"/>
                                          </p:val>
                                        </p:tav>
                                        <p:tav tm="100000">
                                          <p:val>
                                            <p:strVal val="#ppt_x"/>
                                          </p:val>
                                        </p:tav>
                                      </p:tavLst>
                                    </p:anim>
                                    <p:anim calcmode="lin" valueType="num">
                                      <p:cBhvr>
                                        <p:cTn id="188" dur="1000" fill="hold"/>
                                        <p:tgtEl>
                                          <p:spTgt spid="41"/>
                                        </p:tgtEl>
                                        <p:attrNameLst>
                                          <p:attrName>ppt_y</p:attrName>
                                        </p:attrNameLst>
                                      </p:cBhvr>
                                      <p:tavLst>
                                        <p:tav tm="0">
                                          <p:val>
                                            <p:strVal val="#ppt_y+.1"/>
                                          </p:val>
                                        </p:tav>
                                        <p:tav tm="100000">
                                          <p:val>
                                            <p:strVal val="#ppt_y"/>
                                          </p:val>
                                        </p:tav>
                                      </p:tavLst>
                                    </p:anim>
                                  </p:childTnLst>
                                </p:cTn>
                              </p:par>
                              <p:par>
                                <p:cTn id="189" presetID="42" presetClass="entr" presetSubtype="0" fill="hold" grpId="0" nodeType="withEffect">
                                  <p:stCondLst>
                                    <p:cond delay="0"/>
                                  </p:stCondLst>
                                  <p:childTnLst>
                                    <p:set>
                                      <p:cBhvr>
                                        <p:cTn id="190" dur="1" fill="hold">
                                          <p:stCondLst>
                                            <p:cond delay="0"/>
                                          </p:stCondLst>
                                        </p:cTn>
                                        <p:tgtEl>
                                          <p:spTgt spid="42"/>
                                        </p:tgtEl>
                                        <p:attrNameLst>
                                          <p:attrName>style.visibility</p:attrName>
                                        </p:attrNameLst>
                                      </p:cBhvr>
                                      <p:to>
                                        <p:strVal val="visible"/>
                                      </p:to>
                                    </p:set>
                                    <p:animEffect transition="in" filter="fade">
                                      <p:cBhvr>
                                        <p:cTn id="191" dur="1000"/>
                                        <p:tgtEl>
                                          <p:spTgt spid="42"/>
                                        </p:tgtEl>
                                      </p:cBhvr>
                                    </p:animEffect>
                                    <p:anim calcmode="lin" valueType="num">
                                      <p:cBhvr>
                                        <p:cTn id="192" dur="1000" fill="hold"/>
                                        <p:tgtEl>
                                          <p:spTgt spid="42"/>
                                        </p:tgtEl>
                                        <p:attrNameLst>
                                          <p:attrName>ppt_x</p:attrName>
                                        </p:attrNameLst>
                                      </p:cBhvr>
                                      <p:tavLst>
                                        <p:tav tm="0">
                                          <p:val>
                                            <p:strVal val="#ppt_x"/>
                                          </p:val>
                                        </p:tav>
                                        <p:tav tm="100000">
                                          <p:val>
                                            <p:strVal val="#ppt_x"/>
                                          </p:val>
                                        </p:tav>
                                      </p:tavLst>
                                    </p:anim>
                                    <p:anim calcmode="lin" valueType="num">
                                      <p:cBhvr>
                                        <p:cTn id="193" dur="1000" fill="hold"/>
                                        <p:tgtEl>
                                          <p:spTgt spid="42"/>
                                        </p:tgtEl>
                                        <p:attrNameLst>
                                          <p:attrName>ppt_y</p:attrName>
                                        </p:attrNameLst>
                                      </p:cBhvr>
                                      <p:tavLst>
                                        <p:tav tm="0">
                                          <p:val>
                                            <p:strVal val="#ppt_y+.1"/>
                                          </p:val>
                                        </p:tav>
                                        <p:tav tm="100000">
                                          <p:val>
                                            <p:strVal val="#ppt_y"/>
                                          </p:val>
                                        </p:tav>
                                      </p:tavLst>
                                    </p:anim>
                                  </p:childTnLst>
                                </p:cTn>
                              </p:par>
                              <p:par>
                                <p:cTn id="194" presetID="42" presetClass="entr" presetSubtype="0" fill="hold" grpId="0" nodeType="withEffect">
                                  <p:stCondLst>
                                    <p:cond delay="0"/>
                                  </p:stCondLst>
                                  <p:childTnLst>
                                    <p:set>
                                      <p:cBhvr>
                                        <p:cTn id="195" dur="1" fill="hold">
                                          <p:stCondLst>
                                            <p:cond delay="0"/>
                                          </p:stCondLst>
                                        </p:cTn>
                                        <p:tgtEl>
                                          <p:spTgt spid="31"/>
                                        </p:tgtEl>
                                        <p:attrNameLst>
                                          <p:attrName>style.visibility</p:attrName>
                                        </p:attrNameLst>
                                      </p:cBhvr>
                                      <p:to>
                                        <p:strVal val="visible"/>
                                      </p:to>
                                    </p:set>
                                    <p:animEffect transition="in" filter="fade">
                                      <p:cBhvr>
                                        <p:cTn id="196" dur="1000"/>
                                        <p:tgtEl>
                                          <p:spTgt spid="31"/>
                                        </p:tgtEl>
                                      </p:cBhvr>
                                    </p:animEffect>
                                    <p:anim calcmode="lin" valueType="num">
                                      <p:cBhvr>
                                        <p:cTn id="197" dur="1000" fill="hold"/>
                                        <p:tgtEl>
                                          <p:spTgt spid="31"/>
                                        </p:tgtEl>
                                        <p:attrNameLst>
                                          <p:attrName>ppt_x</p:attrName>
                                        </p:attrNameLst>
                                      </p:cBhvr>
                                      <p:tavLst>
                                        <p:tav tm="0">
                                          <p:val>
                                            <p:strVal val="#ppt_x"/>
                                          </p:val>
                                        </p:tav>
                                        <p:tav tm="100000">
                                          <p:val>
                                            <p:strVal val="#ppt_x"/>
                                          </p:val>
                                        </p:tav>
                                      </p:tavLst>
                                    </p:anim>
                                    <p:anim calcmode="lin" valueType="num">
                                      <p:cBhvr>
                                        <p:cTn id="198" dur="1000" fill="hold"/>
                                        <p:tgtEl>
                                          <p:spTgt spid="31"/>
                                        </p:tgtEl>
                                        <p:attrNameLst>
                                          <p:attrName>ppt_y</p:attrName>
                                        </p:attrNameLst>
                                      </p:cBhvr>
                                      <p:tavLst>
                                        <p:tav tm="0">
                                          <p:val>
                                            <p:strVal val="#ppt_y+.1"/>
                                          </p:val>
                                        </p:tav>
                                        <p:tav tm="100000">
                                          <p:val>
                                            <p:strVal val="#ppt_y"/>
                                          </p:val>
                                        </p:tav>
                                      </p:tavLst>
                                    </p:anim>
                                  </p:childTnLst>
                                </p:cTn>
                              </p:par>
                              <p:par>
                                <p:cTn id="199" presetID="42" presetClass="entr" presetSubtype="0" fill="hold" grpId="0" nodeType="withEffect">
                                  <p:stCondLst>
                                    <p:cond delay="0"/>
                                  </p:stCondLst>
                                  <p:childTnLst>
                                    <p:set>
                                      <p:cBhvr>
                                        <p:cTn id="200" dur="1" fill="hold">
                                          <p:stCondLst>
                                            <p:cond delay="0"/>
                                          </p:stCondLst>
                                        </p:cTn>
                                        <p:tgtEl>
                                          <p:spTgt spid="32"/>
                                        </p:tgtEl>
                                        <p:attrNameLst>
                                          <p:attrName>style.visibility</p:attrName>
                                        </p:attrNameLst>
                                      </p:cBhvr>
                                      <p:to>
                                        <p:strVal val="visible"/>
                                      </p:to>
                                    </p:set>
                                    <p:animEffect transition="in" filter="fade">
                                      <p:cBhvr>
                                        <p:cTn id="201" dur="1000"/>
                                        <p:tgtEl>
                                          <p:spTgt spid="32"/>
                                        </p:tgtEl>
                                      </p:cBhvr>
                                    </p:animEffect>
                                    <p:anim calcmode="lin" valueType="num">
                                      <p:cBhvr>
                                        <p:cTn id="202" dur="1000" fill="hold"/>
                                        <p:tgtEl>
                                          <p:spTgt spid="32"/>
                                        </p:tgtEl>
                                        <p:attrNameLst>
                                          <p:attrName>ppt_x</p:attrName>
                                        </p:attrNameLst>
                                      </p:cBhvr>
                                      <p:tavLst>
                                        <p:tav tm="0">
                                          <p:val>
                                            <p:strVal val="#ppt_x"/>
                                          </p:val>
                                        </p:tav>
                                        <p:tav tm="100000">
                                          <p:val>
                                            <p:strVal val="#ppt_x"/>
                                          </p:val>
                                        </p:tav>
                                      </p:tavLst>
                                    </p:anim>
                                    <p:anim calcmode="lin" valueType="num">
                                      <p:cBhvr>
                                        <p:cTn id="203"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04" fill="hold">
                      <p:stCondLst>
                        <p:cond delay="indefinite"/>
                      </p:stCondLst>
                      <p:childTnLst>
                        <p:par>
                          <p:cTn id="205" fill="hold">
                            <p:stCondLst>
                              <p:cond delay="0"/>
                            </p:stCondLst>
                            <p:childTnLst>
                              <p:par>
                                <p:cTn id="206" presetID="42" presetClass="entr" presetSubtype="0" fill="hold" grpId="0" nodeType="clickEffect">
                                  <p:stCondLst>
                                    <p:cond delay="0"/>
                                  </p:stCondLst>
                                  <p:childTnLst>
                                    <p:set>
                                      <p:cBhvr>
                                        <p:cTn id="207" dur="1" fill="hold">
                                          <p:stCondLst>
                                            <p:cond delay="0"/>
                                          </p:stCondLst>
                                        </p:cTn>
                                        <p:tgtEl>
                                          <p:spTgt spid="35"/>
                                        </p:tgtEl>
                                        <p:attrNameLst>
                                          <p:attrName>style.visibility</p:attrName>
                                        </p:attrNameLst>
                                      </p:cBhvr>
                                      <p:to>
                                        <p:strVal val="visible"/>
                                      </p:to>
                                    </p:set>
                                    <p:animEffect transition="in" filter="fade">
                                      <p:cBhvr>
                                        <p:cTn id="208" dur="1000"/>
                                        <p:tgtEl>
                                          <p:spTgt spid="35"/>
                                        </p:tgtEl>
                                      </p:cBhvr>
                                    </p:animEffect>
                                    <p:anim calcmode="lin" valueType="num">
                                      <p:cBhvr>
                                        <p:cTn id="209" dur="1000" fill="hold"/>
                                        <p:tgtEl>
                                          <p:spTgt spid="35"/>
                                        </p:tgtEl>
                                        <p:attrNameLst>
                                          <p:attrName>ppt_x</p:attrName>
                                        </p:attrNameLst>
                                      </p:cBhvr>
                                      <p:tavLst>
                                        <p:tav tm="0">
                                          <p:val>
                                            <p:strVal val="#ppt_x"/>
                                          </p:val>
                                        </p:tav>
                                        <p:tav tm="100000">
                                          <p:val>
                                            <p:strVal val="#ppt_x"/>
                                          </p:val>
                                        </p:tav>
                                      </p:tavLst>
                                    </p:anim>
                                    <p:anim calcmode="lin" valueType="num">
                                      <p:cBhvr>
                                        <p:cTn id="210" dur="1000" fill="hold"/>
                                        <p:tgtEl>
                                          <p:spTgt spid="35"/>
                                        </p:tgtEl>
                                        <p:attrNameLst>
                                          <p:attrName>ppt_y</p:attrName>
                                        </p:attrNameLst>
                                      </p:cBhvr>
                                      <p:tavLst>
                                        <p:tav tm="0">
                                          <p:val>
                                            <p:strVal val="#ppt_y+.1"/>
                                          </p:val>
                                        </p:tav>
                                        <p:tav tm="100000">
                                          <p:val>
                                            <p:strVal val="#ppt_y"/>
                                          </p:val>
                                        </p:tav>
                                      </p:tavLst>
                                    </p:anim>
                                  </p:childTnLst>
                                </p:cTn>
                              </p:par>
                              <p:par>
                                <p:cTn id="211" presetID="42" presetClass="entr" presetSubtype="0" fill="hold" grpId="0" nodeType="withEffect">
                                  <p:stCondLst>
                                    <p:cond delay="0"/>
                                  </p:stCondLst>
                                  <p:childTnLst>
                                    <p:set>
                                      <p:cBhvr>
                                        <p:cTn id="212" dur="1" fill="hold">
                                          <p:stCondLst>
                                            <p:cond delay="0"/>
                                          </p:stCondLst>
                                        </p:cTn>
                                        <p:tgtEl>
                                          <p:spTgt spid="49"/>
                                        </p:tgtEl>
                                        <p:attrNameLst>
                                          <p:attrName>style.visibility</p:attrName>
                                        </p:attrNameLst>
                                      </p:cBhvr>
                                      <p:to>
                                        <p:strVal val="visible"/>
                                      </p:to>
                                    </p:set>
                                    <p:animEffect transition="in" filter="fade">
                                      <p:cBhvr>
                                        <p:cTn id="213" dur="1000"/>
                                        <p:tgtEl>
                                          <p:spTgt spid="49"/>
                                        </p:tgtEl>
                                      </p:cBhvr>
                                    </p:animEffect>
                                    <p:anim calcmode="lin" valueType="num">
                                      <p:cBhvr>
                                        <p:cTn id="214" dur="1000" fill="hold"/>
                                        <p:tgtEl>
                                          <p:spTgt spid="49"/>
                                        </p:tgtEl>
                                        <p:attrNameLst>
                                          <p:attrName>ppt_x</p:attrName>
                                        </p:attrNameLst>
                                      </p:cBhvr>
                                      <p:tavLst>
                                        <p:tav tm="0">
                                          <p:val>
                                            <p:strVal val="#ppt_x"/>
                                          </p:val>
                                        </p:tav>
                                        <p:tav tm="100000">
                                          <p:val>
                                            <p:strVal val="#ppt_x"/>
                                          </p:val>
                                        </p:tav>
                                      </p:tavLst>
                                    </p:anim>
                                    <p:anim calcmode="lin" valueType="num">
                                      <p:cBhvr>
                                        <p:cTn id="215" dur="1000" fill="hold"/>
                                        <p:tgtEl>
                                          <p:spTgt spid="49"/>
                                        </p:tgtEl>
                                        <p:attrNameLst>
                                          <p:attrName>ppt_y</p:attrName>
                                        </p:attrNameLst>
                                      </p:cBhvr>
                                      <p:tavLst>
                                        <p:tav tm="0">
                                          <p:val>
                                            <p:strVal val="#ppt_y+.1"/>
                                          </p:val>
                                        </p:tav>
                                        <p:tav tm="100000">
                                          <p:val>
                                            <p:strVal val="#ppt_y"/>
                                          </p:val>
                                        </p:tav>
                                      </p:tavLst>
                                    </p:anim>
                                  </p:childTnLst>
                                </p:cTn>
                              </p:par>
                              <p:par>
                                <p:cTn id="216" presetID="42" presetClass="entr" presetSubtype="0" fill="hold" grpId="0" nodeType="withEffect">
                                  <p:stCondLst>
                                    <p:cond delay="0"/>
                                  </p:stCondLst>
                                  <p:childTnLst>
                                    <p:set>
                                      <p:cBhvr>
                                        <p:cTn id="217" dur="1" fill="hold">
                                          <p:stCondLst>
                                            <p:cond delay="0"/>
                                          </p:stCondLst>
                                        </p:cTn>
                                        <p:tgtEl>
                                          <p:spTgt spid="44"/>
                                        </p:tgtEl>
                                        <p:attrNameLst>
                                          <p:attrName>style.visibility</p:attrName>
                                        </p:attrNameLst>
                                      </p:cBhvr>
                                      <p:to>
                                        <p:strVal val="visible"/>
                                      </p:to>
                                    </p:set>
                                    <p:animEffect transition="in" filter="fade">
                                      <p:cBhvr>
                                        <p:cTn id="218" dur="1000"/>
                                        <p:tgtEl>
                                          <p:spTgt spid="44"/>
                                        </p:tgtEl>
                                      </p:cBhvr>
                                    </p:animEffect>
                                    <p:anim calcmode="lin" valueType="num">
                                      <p:cBhvr>
                                        <p:cTn id="219" dur="1000" fill="hold"/>
                                        <p:tgtEl>
                                          <p:spTgt spid="44"/>
                                        </p:tgtEl>
                                        <p:attrNameLst>
                                          <p:attrName>ppt_x</p:attrName>
                                        </p:attrNameLst>
                                      </p:cBhvr>
                                      <p:tavLst>
                                        <p:tav tm="0">
                                          <p:val>
                                            <p:strVal val="#ppt_x"/>
                                          </p:val>
                                        </p:tav>
                                        <p:tav tm="100000">
                                          <p:val>
                                            <p:strVal val="#ppt_x"/>
                                          </p:val>
                                        </p:tav>
                                      </p:tavLst>
                                    </p:anim>
                                    <p:anim calcmode="lin" valueType="num">
                                      <p:cBhvr>
                                        <p:cTn id="220" dur="1000" fill="hold"/>
                                        <p:tgtEl>
                                          <p:spTgt spid="44"/>
                                        </p:tgtEl>
                                        <p:attrNameLst>
                                          <p:attrName>ppt_y</p:attrName>
                                        </p:attrNameLst>
                                      </p:cBhvr>
                                      <p:tavLst>
                                        <p:tav tm="0">
                                          <p:val>
                                            <p:strVal val="#ppt_y+.1"/>
                                          </p:val>
                                        </p:tav>
                                        <p:tav tm="100000">
                                          <p:val>
                                            <p:strVal val="#ppt_y"/>
                                          </p:val>
                                        </p:tav>
                                      </p:tavLst>
                                    </p:anim>
                                  </p:childTnLst>
                                </p:cTn>
                              </p:par>
                              <p:par>
                                <p:cTn id="221" presetID="42" presetClass="entr" presetSubtype="0" fill="hold" grpId="0" nodeType="withEffect">
                                  <p:stCondLst>
                                    <p:cond delay="0"/>
                                  </p:stCondLst>
                                  <p:childTnLst>
                                    <p:set>
                                      <p:cBhvr>
                                        <p:cTn id="222" dur="1" fill="hold">
                                          <p:stCondLst>
                                            <p:cond delay="0"/>
                                          </p:stCondLst>
                                        </p:cTn>
                                        <p:tgtEl>
                                          <p:spTgt spid="45"/>
                                        </p:tgtEl>
                                        <p:attrNameLst>
                                          <p:attrName>style.visibility</p:attrName>
                                        </p:attrNameLst>
                                      </p:cBhvr>
                                      <p:to>
                                        <p:strVal val="visible"/>
                                      </p:to>
                                    </p:set>
                                    <p:animEffect transition="in" filter="fade">
                                      <p:cBhvr>
                                        <p:cTn id="223" dur="1000"/>
                                        <p:tgtEl>
                                          <p:spTgt spid="45"/>
                                        </p:tgtEl>
                                      </p:cBhvr>
                                    </p:animEffect>
                                    <p:anim calcmode="lin" valueType="num">
                                      <p:cBhvr>
                                        <p:cTn id="224" dur="1000" fill="hold"/>
                                        <p:tgtEl>
                                          <p:spTgt spid="45"/>
                                        </p:tgtEl>
                                        <p:attrNameLst>
                                          <p:attrName>ppt_x</p:attrName>
                                        </p:attrNameLst>
                                      </p:cBhvr>
                                      <p:tavLst>
                                        <p:tav tm="0">
                                          <p:val>
                                            <p:strVal val="#ppt_x"/>
                                          </p:val>
                                        </p:tav>
                                        <p:tav tm="100000">
                                          <p:val>
                                            <p:strVal val="#ppt_x"/>
                                          </p:val>
                                        </p:tav>
                                      </p:tavLst>
                                    </p:anim>
                                    <p:anim calcmode="lin" valueType="num">
                                      <p:cBhvr>
                                        <p:cTn id="225" dur="1000" fill="hold"/>
                                        <p:tgtEl>
                                          <p:spTgt spid="45"/>
                                        </p:tgtEl>
                                        <p:attrNameLst>
                                          <p:attrName>ppt_y</p:attrName>
                                        </p:attrNameLst>
                                      </p:cBhvr>
                                      <p:tavLst>
                                        <p:tav tm="0">
                                          <p:val>
                                            <p:strVal val="#ppt_y+.1"/>
                                          </p:val>
                                        </p:tav>
                                        <p:tav tm="100000">
                                          <p:val>
                                            <p:strVal val="#ppt_y"/>
                                          </p:val>
                                        </p:tav>
                                      </p:tavLst>
                                    </p:anim>
                                  </p:childTnLst>
                                </p:cTn>
                              </p:par>
                              <p:par>
                                <p:cTn id="226" presetID="42" presetClass="entr" presetSubtype="0" fill="hold" grpId="0" nodeType="withEffect">
                                  <p:stCondLst>
                                    <p:cond delay="0"/>
                                  </p:stCondLst>
                                  <p:childTnLst>
                                    <p:set>
                                      <p:cBhvr>
                                        <p:cTn id="227" dur="1" fill="hold">
                                          <p:stCondLst>
                                            <p:cond delay="0"/>
                                          </p:stCondLst>
                                        </p:cTn>
                                        <p:tgtEl>
                                          <p:spTgt spid="46"/>
                                        </p:tgtEl>
                                        <p:attrNameLst>
                                          <p:attrName>style.visibility</p:attrName>
                                        </p:attrNameLst>
                                      </p:cBhvr>
                                      <p:to>
                                        <p:strVal val="visible"/>
                                      </p:to>
                                    </p:set>
                                    <p:animEffect transition="in" filter="fade">
                                      <p:cBhvr>
                                        <p:cTn id="228" dur="1000"/>
                                        <p:tgtEl>
                                          <p:spTgt spid="46"/>
                                        </p:tgtEl>
                                      </p:cBhvr>
                                    </p:animEffect>
                                    <p:anim calcmode="lin" valueType="num">
                                      <p:cBhvr>
                                        <p:cTn id="229" dur="1000" fill="hold"/>
                                        <p:tgtEl>
                                          <p:spTgt spid="46"/>
                                        </p:tgtEl>
                                        <p:attrNameLst>
                                          <p:attrName>ppt_x</p:attrName>
                                        </p:attrNameLst>
                                      </p:cBhvr>
                                      <p:tavLst>
                                        <p:tav tm="0">
                                          <p:val>
                                            <p:strVal val="#ppt_x"/>
                                          </p:val>
                                        </p:tav>
                                        <p:tav tm="100000">
                                          <p:val>
                                            <p:strVal val="#ppt_x"/>
                                          </p:val>
                                        </p:tav>
                                      </p:tavLst>
                                    </p:anim>
                                    <p:anim calcmode="lin" valueType="num">
                                      <p:cBhvr>
                                        <p:cTn id="230" dur="1000" fill="hold"/>
                                        <p:tgtEl>
                                          <p:spTgt spid="46"/>
                                        </p:tgtEl>
                                        <p:attrNameLst>
                                          <p:attrName>ppt_y</p:attrName>
                                        </p:attrNameLst>
                                      </p:cBhvr>
                                      <p:tavLst>
                                        <p:tav tm="0">
                                          <p:val>
                                            <p:strVal val="#ppt_y+.1"/>
                                          </p:val>
                                        </p:tav>
                                        <p:tav tm="100000">
                                          <p:val>
                                            <p:strVal val="#ppt_y"/>
                                          </p:val>
                                        </p:tav>
                                      </p:tavLst>
                                    </p:anim>
                                  </p:childTnLst>
                                </p:cTn>
                              </p:par>
                              <p:par>
                                <p:cTn id="231" presetID="42" presetClass="entr" presetSubtype="0" fill="hold" grpId="0" nodeType="withEffect">
                                  <p:stCondLst>
                                    <p:cond delay="0"/>
                                  </p:stCondLst>
                                  <p:childTnLst>
                                    <p:set>
                                      <p:cBhvr>
                                        <p:cTn id="232" dur="1" fill="hold">
                                          <p:stCondLst>
                                            <p:cond delay="0"/>
                                          </p:stCondLst>
                                        </p:cTn>
                                        <p:tgtEl>
                                          <p:spTgt spid="47"/>
                                        </p:tgtEl>
                                        <p:attrNameLst>
                                          <p:attrName>style.visibility</p:attrName>
                                        </p:attrNameLst>
                                      </p:cBhvr>
                                      <p:to>
                                        <p:strVal val="visible"/>
                                      </p:to>
                                    </p:set>
                                    <p:animEffect transition="in" filter="fade">
                                      <p:cBhvr>
                                        <p:cTn id="233" dur="1000"/>
                                        <p:tgtEl>
                                          <p:spTgt spid="47"/>
                                        </p:tgtEl>
                                      </p:cBhvr>
                                    </p:animEffect>
                                    <p:anim calcmode="lin" valueType="num">
                                      <p:cBhvr>
                                        <p:cTn id="234" dur="1000" fill="hold"/>
                                        <p:tgtEl>
                                          <p:spTgt spid="47"/>
                                        </p:tgtEl>
                                        <p:attrNameLst>
                                          <p:attrName>ppt_x</p:attrName>
                                        </p:attrNameLst>
                                      </p:cBhvr>
                                      <p:tavLst>
                                        <p:tav tm="0">
                                          <p:val>
                                            <p:strVal val="#ppt_x"/>
                                          </p:val>
                                        </p:tav>
                                        <p:tav tm="100000">
                                          <p:val>
                                            <p:strVal val="#ppt_x"/>
                                          </p:val>
                                        </p:tav>
                                      </p:tavLst>
                                    </p:anim>
                                    <p:anim calcmode="lin" valueType="num">
                                      <p:cBhvr>
                                        <p:cTn id="235" dur="1000" fill="hold"/>
                                        <p:tgtEl>
                                          <p:spTgt spid="47"/>
                                        </p:tgtEl>
                                        <p:attrNameLst>
                                          <p:attrName>ppt_y</p:attrName>
                                        </p:attrNameLst>
                                      </p:cBhvr>
                                      <p:tavLst>
                                        <p:tav tm="0">
                                          <p:val>
                                            <p:strVal val="#ppt_y+.1"/>
                                          </p:val>
                                        </p:tav>
                                        <p:tav tm="100000">
                                          <p:val>
                                            <p:strVal val="#ppt_y"/>
                                          </p:val>
                                        </p:tav>
                                      </p:tavLst>
                                    </p:anim>
                                  </p:childTnLst>
                                </p:cTn>
                              </p:par>
                              <p:par>
                                <p:cTn id="236" presetID="42" presetClass="entr" presetSubtype="0" fill="hold" grpId="0" nodeType="withEffect">
                                  <p:stCondLst>
                                    <p:cond delay="0"/>
                                  </p:stCondLst>
                                  <p:childTnLst>
                                    <p:set>
                                      <p:cBhvr>
                                        <p:cTn id="237" dur="1" fill="hold">
                                          <p:stCondLst>
                                            <p:cond delay="0"/>
                                          </p:stCondLst>
                                        </p:cTn>
                                        <p:tgtEl>
                                          <p:spTgt spid="50"/>
                                        </p:tgtEl>
                                        <p:attrNameLst>
                                          <p:attrName>style.visibility</p:attrName>
                                        </p:attrNameLst>
                                      </p:cBhvr>
                                      <p:to>
                                        <p:strVal val="visible"/>
                                      </p:to>
                                    </p:set>
                                    <p:animEffect transition="in" filter="fade">
                                      <p:cBhvr>
                                        <p:cTn id="238" dur="1000"/>
                                        <p:tgtEl>
                                          <p:spTgt spid="50"/>
                                        </p:tgtEl>
                                      </p:cBhvr>
                                    </p:animEffect>
                                    <p:anim calcmode="lin" valueType="num">
                                      <p:cBhvr>
                                        <p:cTn id="239" dur="1000" fill="hold"/>
                                        <p:tgtEl>
                                          <p:spTgt spid="50"/>
                                        </p:tgtEl>
                                        <p:attrNameLst>
                                          <p:attrName>ppt_x</p:attrName>
                                        </p:attrNameLst>
                                      </p:cBhvr>
                                      <p:tavLst>
                                        <p:tav tm="0">
                                          <p:val>
                                            <p:strVal val="#ppt_x"/>
                                          </p:val>
                                        </p:tav>
                                        <p:tav tm="100000">
                                          <p:val>
                                            <p:strVal val="#ppt_x"/>
                                          </p:val>
                                        </p:tav>
                                      </p:tavLst>
                                    </p:anim>
                                    <p:anim calcmode="lin" valueType="num">
                                      <p:cBhvr>
                                        <p:cTn id="240" dur="1000" fill="hold"/>
                                        <p:tgtEl>
                                          <p:spTgt spid="50"/>
                                        </p:tgtEl>
                                        <p:attrNameLst>
                                          <p:attrName>ppt_y</p:attrName>
                                        </p:attrNameLst>
                                      </p:cBhvr>
                                      <p:tavLst>
                                        <p:tav tm="0">
                                          <p:val>
                                            <p:strVal val="#ppt_y+.1"/>
                                          </p:val>
                                        </p:tav>
                                        <p:tav tm="100000">
                                          <p:val>
                                            <p:strVal val="#ppt_y"/>
                                          </p:val>
                                        </p:tav>
                                      </p:tavLst>
                                    </p:anim>
                                  </p:childTnLst>
                                </p:cTn>
                              </p:par>
                              <p:par>
                                <p:cTn id="241" presetID="42" presetClass="entr" presetSubtype="0" fill="hold" grpId="0" nodeType="withEffect">
                                  <p:stCondLst>
                                    <p:cond delay="0"/>
                                  </p:stCondLst>
                                  <p:childTnLst>
                                    <p:set>
                                      <p:cBhvr>
                                        <p:cTn id="242" dur="1" fill="hold">
                                          <p:stCondLst>
                                            <p:cond delay="0"/>
                                          </p:stCondLst>
                                        </p:cTn>
                                        <p:tgtEl>
                                          <p:spTgt spid="43"/>
                                        </p:tgtEl>
                                        <p:attrNameLst>
                                          <p:attrName>style.visibility</p:attrName>
                                        </p:attrNameLst>
                                      </p:cBhvr>
                                      <p:to>
                                        <p:strVal val="visible"/>
                                      </p:to>
                                    </p:set>
                                    <p:animEffect transition="in" filter="fade">
                                      <p:cBhvr>
                                        <p:cTn id="243" dur="1000"/>
                                        <p:tgtEl>
                                          <p:spTgt spid="43"/>
                                        </p:tgtEl>
                                      </p:cBhvr>
                                    </p:animEffect>
                                    <p:anim calcmode="lin" valueType="num">
                                      <p:cBhvr>
                                        <p:cTn id="244" dur="1000" fill="hold"/>
                                        <p:tgtEl>
                                          <p:spTgt spid="43"/>
                                        </p:tgtEl>
                                        <p:attrNameLst>
                                          <p:attrName>ppt_x</p:attrName>
                                        </p:attrNameLst>
                                      </p:cBhvr>
                                      <p:tavLst>
                                        <p:tav tm="0">
                                          <p:val>
                                            <p:strVal val="#ppt_x"/>
                                          </p:val>
                                        </p:tav>
                                        <p:tav tm="100000">
                                          <p:val>
                                            <p:strVal val="#ppt_x"/>
                                          </p:val>
                                        </p:tav>
                                      </p:tavLst>
                                    </p:anim>
                                    <p:anim calcmode="lin" valueType="num">
                                      <p:cBhvr>
                                        <p:cTn id="245" dur="1000" fill="hold"/>
                                        <p:tgtEl>
                                          <p:spTgt spid="43"/>
                                        </p:tgtEl>
                                        <p:attrNameLst>
                                          <p:attrName>ppt_y</p:attrName>
                                        </p:attrNameLst>
                                      </p:cBhvr>
                                      <p:tavLst>
                                        <p:tav tm="0">
                                          <p:val>
                                            <p:strVal val="#ppt_y+.1"/>
                                          </p:val>
                                        </p:tav>
                                        <p:tav tm="100000">
                                          <p:val>
                                            <p:strVal val="#ppt_y"/>
                                          </p:val>
                                        </p:tav>
                                      </p:tavLst>
                                    </p:anim>
                                  </p:childTnLst>
                                </p:cTn>
                              </p:par>
                              <p:par>
                                <p:cTn id="246" presetID="42" presetClass="entr" presetSubtype="0" fill="hold" grpId="0" nodeType="withEffect">
                                  <p:stCondLst>
                                    <p:cond delay="0"/>
                                  </p:stCondLst>
                                  <p:childTnLst>
                                    <p:set>
                                      <p:cBhvr>
                                        <p:cTn id="247" dur="1" fill="hold">
                                          <p:stCondLst>
                                            <p:cond delay="0"/>
                                          </p:stCondLst>
                                        </p:cTn>
                                        <p:tgtEl>
                                          <p:spTgt spid="48"/>
                                        </p:tgtEl>
                                        <p:attrNameLst>
                                          <p:attrName>style.visibility</p:attrName>
                                        </p:attrNameLst>
                                      </p:cBhvr>
                                      <p:to>
                                        <p:strVal val="visible"/>
                                      </p:to>
                                    </p:set>
                                    <p:animEffect transition="in" filter="fade">
                                      <p:cBhvr>
                                        <p:cTn id="248" dur="1000"/>
                                        <p:tgtEl>
                                          <p:spTgt spid="48"/>
                                        </p:tgtEl>
                                      </p:cBhvr>
                                    </p:animEffect>
                                    <p:anim calcmode="lin" valueType="num">
                                      <p:cBhvr>
                                        <p:cTn id="249" dur="1000" fill="hold"/>
                                        <p:tgtEl>
                                          <p:spTgt spid="48"/>
                                        </p:tgtEl>
                                        <p:attrNameLst>
                                          <p:attrName>ppt_x</p:attrName>
                                        </p:attrNameLst>
                                      </p:cBhvr>
                                      <p:tavLst>
                                        <p:tav tm="0">
                                          <p:val>
                                            <p:strVal val="#ppt_x"/>
                                          </p:val>
                                        </p:tav>
                                        <p:tav tm="100000">
                                          <p:val>
                                            <p:strVal val="#ppt_x"/>
                                          </p:val>
                                        </p:tav>
                                      </p:tavLst>
                                    </p:anim>
                                    <p:anim calcmode="lin" valueType="num">
                                      <p:cBhvr>
                                        <p:cTn id="250"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5" grpId="0"/>
      <p:bldP spid="1046" grpId="0"/>
      <p:bldP spid="18" grpId="0" animBg="1"/>
      <p:bldP spid="3" grpId="0" animBg="1"/>
      <p:bldP spid="2" grpId="0"/>
      <p:bldP spid="31" grpId="0" animBg="1"/>
      <p:bldP spid="32" grpId="0" animBg="1"/>
      <p:bldP spid="33"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Graphic spid="14" grpId="0">
        <p:bldSub>
          <a:bldChart bld="category"/>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0"/>
            <a:ext cx="8077200" cy="1005576"/>
          </a:xfrm>
        </p:spPr>
        <p:txBody>
          <a:bodyPr>
            <a:normAutofit/>
          </a:bodyPr>
          <a:lstStyle/>
          <a:p>
            <a:r>
              <a:rPr lang="en-US" sz="1800" dirty="0"/>
              <a:t>Frequency of computer use </a:t>
            </a:r>
            <a:r>
              <a:rPr lang="en-US" sz="1800" b="1" dirty="0"/>
              <a:t>at school </a:t>
            </a:r>
            <a:r>
              <a:rPr lang="en-US" sz="1800" dirty="0"/>
              <a:t>and digital reading skills</a:t>
            </a:r>
            <a:r>
              <a:rPr lang="hu-HU" dirty="0" smtClean="0"/>
              <a:t/>
            </a:r>
            <a:br>
              <a:rPr lang="hu-HU" dirty="0" smtClean="0"/>
            </a:br>
            <a:r>
              <a:rPr lang="en-US" sz="1350" i="1" dirty="0"/>
              <a:t>OECD average relationship, after accounting for the socio-economic status of students and s</a:t>
            </a:r>
            <a:r>
              <a:rPr lang="hu-HU" sz="1350" i="1" dirty="0" err="1"/>
              <a:t>chools</a:t>
            </a:r>
            <a:endParaRPr lang="en-GB" sz="1350" i="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20331509"/>
              </p:ext>
            </p:extLst>
          </p:nvPr>
        </p:nvGraphicFramePr>
        <p:xfrm>
          <a:off x="152400" y="1221600"/>
          <a:ext cx="8915400" cy="339447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0" y="4947293"/>
            <a:ext cx="2303748" cy="246221"/>
          </a:xfrm>
          <a:prstGeom prst="rect">
            <a:avLst/>
          </a:prstGeom>
          <a:noFill/>
        </p:spPr>
        <p:txBody>
          <a:bodyPr wrap="square" rtlCol="0">
            <a:spAutoFit/>
          </a:bodyPr>
          <a:lstStyle/>
          <a:p>
            <a:r>
              <a:rPr lang="fr-FR" sz="1000" dirty="0"/>
              <a:t>Source: </a:t>
            </a:r>
            <a:r>
              <a:rPr lang="fr-FR" sz="1000" dirty="0" smtClean="0"/>
              <a:t>PISA 2012 data</a:t>
            </a:r>
            <a:endParaRPr lang="en-GB" sz="1000" dirty="0"/>
          </a:p>
        </p:txBody>
      </p:sp>
    </p:spTree>
    <p:extLst>
      <p:ext uri="{BB962C8B-B14F-4D97-AF65-F5344CB8AC3E}">
        <p14:creationId xmlns:p14="http://schemas.microsoft.com/office/powerpoint/2010/main" val="11055468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wipe(left)">
                                      <p:cBhvr>
                                        <p:cTn id="7" dur="1000"/>
                                        <p:tgtEl>
                                          <p:spTgt spid="5">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wipe(left)">
                                      <p:cBhvr>
                                        <p:cTn id="12" dur="1000"/>
                                        <p:tgtEl>
                                          <p:spTgt spid="5">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graphicEl>
                                              <a:chart seriesIdx="1" categoryIdx="-4" bldStep="series"/>
                                            </p:graphicEl>
                                          </p:spTgt>
                                        </p:tgtEl>
                                        <p:attrNameLst>
                                          <p:attrName>style.visibility</p:attrName>
                                        </p:attrNameLst>
                                      </p:cBhvr>
                                      <p:to>
                                        <p:strVal val="visible"/>
                                      </p:to>
                                    </p:set>
                                    <p:animEffect transition="in" filter="wipe(left)">
                                      <p:cBhvr>
                                        <p:cTn id="17" dur="1000"/>
                                        <p:tgtEl>
                                          <p:spTgt spid="5">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graphicEl>
                                              <a:chart seriesIdx="2" categoryIdx="-4" bldStep="series"/>
                                            </p:graphicEl>
                                          </p:spTgt>
                                        </p:tgtEl>
                                        <p:attrNameLst>
                                          <p:attrName>style.visibility</p:attrName>
                                        </p:attrNameLst>
                                      </p:cBhvr>
                                      <p:to>
                                        <p:strVal val="visible"/>
                                      </p:to>
                                    </p:set>
                                    <p:animEffect transition="in" filter="wipe(left)">
                                      <p:cBhvr>
                                        <p:cTn id="22" dur="1000"/>
                                        <p:tgtEl>
                                          <p:spTgt spid="5">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graphicEl>
                                              <a:chart seriesIdx="3" categoryIdx="-4" bldStep="series"/>
                                            </p:graphicEl>
                                          </p:spTgt>
                                        </p:tgtEl>
                                        <p:attrNameLst>
                                          <p:attrName>style.visibility</p:attrName>
                                        </p:attrNameLst>
                                      </p:cBhvr>
                                      <p:to>
                                        <p:strVal val="visible"/>
                                      </p:to>
                                    </p:set>
                                    <p:animEffect transition="in" filter="wipe(left)">
                                      <p:cBhvr>
                                        <p:cTn id="27" dur="1000"/>
                                        <p:tgtEl>
                                          <p:spTgt spid="5">
                                            <p:graphicEl>
                                              <a:chart seriesIdx="3"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Chart bld="series"/>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a:xfrm>
            <a:off x="1219199" y="0"/>
            <a:ext cx="7772401" cy="1005576"/>
          </a:xfrm>
        </p:spPr>
        <p:txBody>
          <a:bodyPr>
            <a:normAutofit/>
          </a:bodyPr>
          <a:lstStyle/>
          <a:p>
            <a:r>
              <a:rPr lang="en-US" sz="1800" dirty="0"/>
              <a:t>Frequency of computer use </a:t>
            </a:r>
            <a:r>
              <a:rPr lang="en-US" sz="1800" b="1" dirty="0"/>
              <a:t>outside of school </a:t>
            </a:r>
            <a:r>
              <a:rPr lang="en-US" sz="1800" dirty="0" smtClean="0"/>
              <a:t>and </a:t>
            </a:r>
            <a:r>
              <a:rPr lang="en-US" sz="1800" dirty="0"/>
              <a:t>digital reading skills</a:t>
            </a:r>
            <a:r>
              <a:rPr lang="hu-HU" dirty="0" smtClean="0"/>
              <a:t/>
            </a:r>
            <a:br>
              <a:rPr lang="hu-HU" dirty="0" smtClean="0"/>
            </a:br>
            <a:r>
              <a:rPr lang="en-US" sz="1350" i="1" dirty="0"/>
              <a:t>OECD average relationship, after accounting for the socio-economic status of students and s</a:t>
            </a:r>
            <a:r>
              <a:rPr lang="hu-HU" sz="1350" i="1" dirty="0" err="1"/>
              <a:t>chools</a:t>
            </a:r>
            <a:endParaRPr lang="en-GB" sz="1350" i="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03283278"/>
              </p:ext>
            </p:extLst>
          </p:nvPr>
        </p:nvGraphicFramePr>
        <p:xfrm>
          <a:off x="76200" y="1047751"/>
          <a:ext cx="8686799" cy="389954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0" y="4947293"/>
            <a:ext cx="2303748" cy="230832"/>
          </a:xfrm>
          <a:prstGeom prst="rect">
            <a:avLst/>
          </a:prstGeom>
          <a:noFill/>
        </p:spPr>
        <p:txBody>
          <a:bodyPr wrap="square" rtlCol="0">
            <a:spAutoFit/>
          </a:bodyPr>
          <a:lstStyle/>
          <a:p>
            <a:r>
              <a:rPr lang="fr-FR" sz="900" dirty="0"/>
              <a:t>Source</a:t>
            </a:r>
            <a:r>
              <a:rPr lang="fr-FR" sz="825" dirty="0"/>
              <a:t>: </a:t>
            </a:r>
            <a:r>
              <a:rPr lang="fr-FR" sz="825" dirty="0" smtClean="0"/>
              <a:t>PISA 2012 data</a:t>
            </a:r>
            <a:endParaRPr lang="en-GB" sz="825" dirty="0"/>
          </a:p>
        </p:txBody>
      </p:sp>
    </p:spTree>
    <p:extLst>
      <p:ext uri="{BB962C8B-B14F-4D97-AF65-F5344CB8AC3E}">
        <p14:creationId xmlns:p14="http://schemas.microsoft.com/office/powerpoint/2010/main" val="105831813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wipe(left)">
                                      <p:cBhvr>
                                        <p:cTn id="7" dur="1000"/>
                                        <p:tgtEl>
                                          <p:spTgt spid="5">
                                            <p:graphicEl>
                                              <a:chart seriesIdx="-3" categoryIdx="-3" bldStep="gridLegend"/>
                                            </p:graphic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wipe(left)">
                                      <p:cBhvr>
                                        <p:cTn id="11" dur="1000"/>
                                        <p:tgtEl>
                                          <p:spTgt spid="5">
                                            <p:graphicEl>
                                              <a:chart seriesIdx="0" categoryIdx="-4" bldStep="series"/>
                                            </p:graphic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5">
                                            <p:graphicEl>
                                              <a:chart seriesIdx="1" categoryIdx="-4" bldStep="series"/>
                                            </p:graphicEl>
                                          </p:spTgt>
                                        </p:tgtEl>
                                        <p:attrNameLst>
                                          <p:attrName>style.visibility</p:attrName>
                                        </p:attrNameLst>
                                      </p:cBhvr>
                                      <p:to>
                                        <p:strVal val="visible"/>
                                      </p:to>
                                    </p:set>
                                    <p:animEffect transition="in" filter="wipe(left)">
                                      <p:cBhvr>
                                        <p:cTn id="15" dur="1000"/>
                                        <p:tgtEl>
                                          <p:spTgt spid="5">
                                            <p:graphicEl>
                                              <a:chart seriesIdx="1" categoryIdx="-4" bldStep="series"/>
                                            </p:graphic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5">
                                            <p:graphicEl>
                                              <a:chart seriesIdx="2" categoryIdx="-4" bldStep="series"/>
                                            </p:graphicEl>
                                          </p:spTgt>
                                        </p:tgtEl>
                                        <p:attrNameLst>
                                          <p:attrName>style.visibility</p:attrName>
                                        </p:attrNameLst>
                                      </p:cBhvr>
                                      <p:to>
                                        <p:strVal val="visible"/>
                                      </p:to>
                                    </p:set>
                                    <p:animEffect transition="in" filter="wipe(left)">
                                      <p:cBhvr>
                                        <p:cTn id="19" dur="1000"/>
                                        <p:tgtEl>
                                          <p:spTgt spid="5">
                                            <p:graphicEl>
                                              <a:chart seriesIdx="2" categoryIdx="-4" bldStep="series"/>
                                            </p:graphic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5">
                                            <p:graphicEl>
                                              <a:chart seriesIdx="3" categoryIdx="-4" bldStep="series"/>
                                            </p:graphicEl>
                                          </p:spTgt>
                                        </p:tgtEl>
                                        <p:attrNameLst>
                                          <p:attrName>style.visibility</p:attrName>
                                        </p:attrNameLst>
                                      </p:cBhvr>
                                      <p:to>
                                        <p:strVal val="visible"/>
                                      </p:to>
                                    </p:set>
                                    <p:animEffect transition="in" filter="wipe(left)">
                                      <p:cBhvr>
                                        <p:cTn id="23" dur="1000"/>
                                        <p:tgtEl>
                                          <p:spTgt spid="5">
                                            <p:graphicEl>
                                              <a:chart seriesIdx="3"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047750"/>
            <a:ext cx="9067800" cy="4038600"/>
          </a:xfrm>
        </p:spPr>
        <p:txBody>
          <a:bodyPr>
            <a:normAutofit fontScale="92500" lnSpcReduction="10000"/>
          </a:bodyPr>
          <a:lstStyle/>
          <a:p>
            <a:r>
              <a:rPr lang="en-GB" sz="2000" b="1" dirty="0" smtClean="0"/>
              <a:t>Sub-optimal use of digital resources in education:</a:t>
            </a:r>
            <a:endParaRPr lang="en-GB" sz="2000" b="1" dirty="0"/>
          </a:p>
          <a:p>
            <a:pPr lvl="1"/>
            <a:r>
              <a:rPr lang="en-GB" sz="2000" dirty="0"/>
              <a:t>Naïve policy and implementation </a:t>
            </a:r>
            <a:r>
              <a:rPr lang="en-GB" sz="2000" dirty="0" smtClean="0"/>
              <a:t>strategies (providing digital resources is not sufficient)</a:t>
            </a:r>
            <a:endParaRPr lang="en-GB" sz="2000" dirty="0"/>
          </a:p>
          <a:p>
            <a:pPr lvl="1"/>
            <a:r>
              <a:rPr lang="en-GB" sz="2000" dirty="0"/>
              <a:t>Low quality of educational software and </a:t>
            </a:r>
            <a:r>
              <a:rPr lang="en-GB" sz="2000" dirty="0" smtClean="0"/>
              <a:t>courseware </a:t>
            </a:r>
          </a:p>
          <a:p>
            <a:pPr lvl="1"/>
            <a:r>
              <a:rPr lang="en-GB" sz="2000" dirty="0" smtClean="0"/>
              <a:t>Lack </a:t>
            </a:r>
            <a:r>
              <a:rPr lang="en-GB" sz="2000" dirty="0"/>
              <a:t>of understanding of pedagogy and instructional </a:t>
            </a:r>
            <a:r>
              <a:rPr lang="en-GB" sz="2000" dirty="0" smtClean="0"/>
              <a:t>design (a steep learning curve?)</a:t>
            </a:r>
            <a:endParaRPr lang="en-GB" sz="2000" dirty="0"/>
          </a:p>
          <a:p>
            <a:r>
              <a:rPr lang="en-GB" sz="2000" b="1" dirty="0" smtClean="0"/>
              <a:t>Avenue for efficient use of digital resources in school:</a:t>
            </a:r>
          </a:p>
          <a:p>
            <a:pPr lvl="1"/>
            <a:r>
              <a:rPr lang="en-GB" sz="2000" dirty="0" smtClean="0"/>
              <a:t>Teachers first (high demand for ICT training for teaching)</a:t>
            </a:r>
          </a:p>
          <a:p>
            <a:pPr lvl="1"/>
            <a:r>
              <a:rPr lang="en-GB" sz="2000" dirty="0" smtClean="0"/>
              <a:t>Ensure students possess foundational skills</a:t>
            </a:r>
          </a:p>
          <a:p>
            <a:pPr lvl="1"/>
            <a:r>
              <a:rPr lang="en-US" sz="2000" dirty="0" smtClean="0"/>
              <a:t>Digital learning tools are efficient when </a:t>
            </a:r>
            <a:r>
              <a:rPr lang="en-US" sz="2000" dirty="0" smtClean="0"/>
              <a:t>they: </a:t>
            </a:r>
            <a:endParaRPr lang="en-US" sz="2000" dirty="0" smtClean="0"/>
          </a:p>
          <a:p>
            <a:pPr lvl="2"/>
            <a:r>
              <a:rPr lang="en-US" sz="2000" dirty="0" smtClean="0"/>
              <a:t>complement </a:t>
            </a:r>
            <a:r>
              <a:rPr lang="en-US" sz="2000" dirty="0" smtClean="0"/>
              <a:t>teachers’ </a:t>
            </a:r>
            <a:r>
              <a:rPr lang="en-US" sz="2000" dirty="0" smtClean="0"/>
              <a:t>instructional practices (rather than replace them)</a:t>
            </a:r>
            <a:endParaRPr lang="en-GB" sz="2000" dirty="0" smtClean="0"/>
          </a:p>
          <a:p>
            <a:pPr lvl="2"/>
            <a:r>
              <a:rPr lang="fr-FR" sz="2000" dirty="0" smtClean="0"/>
              <a:t>e</a:t>
            </a:r>
            <a:r>
              <a:rPr lang="en-US" sz="2000" dirty="0" err="1" smtClean="0"/>
              <a:t>xtend</a:t>
            </a:r>
            <a:r>
              <a:rPr lang="en-US" sz="2000" dirty="0" smtClean="0"/>
              <a:t> </a:t>
            </a:r>
            <a:r>
              <a:rPr lang="en-US" sz="2000" dirty="0" smtClean="0"/>
              <a:t>study and practice time</a:t>
            </a:r>
            <a:endParaRPr lang="en-GB" sz="2000" dirty="0" smtClean="0"/>
          </a:p>
          <a:p>
            <a:endParaRPr lang="en-GB" dirty="0" smtClean="0"/>
          </a:p>
          <a:p>
            <a:endParaRPr lang="en-GB" dirty="0"/>
          </a:p>
        </p:txBody>
      </p:sp>
      <p:sp>
        <p:nvSpPr>
          <p:cNvPr id="3" name="Title 2"/>
          <p:cNvSpPr>
            <a:spLocks noGrp="1"/>
          </p:cNvSpPr>
          <p:nvPr>
            <p:ph type="title"/>
          </p:nvPr>
        </p:nvSpPr>
        <p:spPr/>
        <p:txBody>
          <a:bodyPr/>
          <a:lstStyle/>
          <a:p>
            <a:r>
              <a:rPr lang="en-GB" dirty="0" smtClean="0"/>
              <a:t>Some conclusions</a:t>
            </a:r>
            <a:endParaRPr lang="en-GB" dirty="0"/>
          </a:p>
        </p:txBody>
      </p:sp>
    </p:spTree>
    <p:extLst>
      <p:ext uri="{BB962C8B-B14F-4D97-AF65-F5344CB8AC3E}">
        <p14:creationId xmlns:p14="http://schemas.microsoft.com/office/powerpoint/2010/main" val="25441975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005576"/>
            <a:ext cx="7696200" cy="3888432"/>
          </a:xfrm>
        </p:spPr>
        <p:txBody>
          <a:bodyPr>
            <a:normAutofit/>
          </a:bodyPr>
          <a:lstStyle/>
          <a:p>
            <a:pPr marL="0" indent="0" algn="ctr">
              <a:buNone/>
            </a:pPr>
            <a:r>
              <a:rPr lang="en-GB" sz="2100" i="1" dirty="0" smtClean="0"/>
              <a:t>“If </a:t>
            </a:r>
            <a:r>
              <a:rPr lang="en-GB" sz="2100" i="1" dirty="0"/>
              <a:t>you think technology can solve your education problems, then you don't understand the problems and you don't understand the technology. </a:t>
            </a:r>
          </a:p>
          <a:p>
            <a:pPr marL="0" indent="0" algn="ctr">
              <a:buNone/>
            </a:pPr>
            <a:endParaRPr lang="en-GB" sz="2100" i="1" dirty="0"/>
          </a:p>
          <a:p>
            <a:pPr marL="0" indent="0" algn="ctr">
              <a:buNone/>
            </a:pPr>
            <a:r>
              <a:rPr lang="en-GB" sz="2100" i="1" dirty="0"/>
              <a:t>The solution lies in processes, systems, and people. </a:t>
            </a:r>
          </a:p>
          <a:p>
            <a:pPr marL="0" indent="0" algn="ctr">
              <a:buNone/>
            </a:pPr>
            <a:endParaRPr lang="en-GB" sz="2100" i="1" dirty="0"/>
          </a:p>
          <a:p>
            <a:pPr marL="0" indent="0" algn="ctr">
              <a:buNone/>
            </a:pPr>
            <a:r>
              <a:rPr lang="en-GB" sz="2100" i="1" dirty="0"/>
              <a:t>Technology can help in all of these areas - but first we need to make sure we understand what it really is that we need to do</a:t>
            </a:r>
            <a:r>
              <a:rPr lang="en-GB" sz="2100" i="1" dirty="0" smtClean="0"/>
              <a:t>.” </a:t>
            </a:r>
            <a:endParaRPr lang="en-GB" sz="2100" i="1" dirty="0"/>
          </a:p>
          <a:p>
            <a:pPr marL="0" indent="0" algn="ctr">
              <a:buNone/>
            </a:pPr>
            <a:endParaRPr lang="fr-FR" sz="1350" i="1" dirty="0" smtClean="0"/>
          </a:p>
          <a:p>
            <a:pPr marL="0" indent="0" algn="ctr">
              <a:buNone/>
            </a:pPr>
            <a:r>
              <a:rPr lang="fr-FR" sz="1350" i="1" dirty="0" smtClean="0"/>
              <a:t>[</a:t>
            </a:r>
            <a:r>
              <a:rPr lang="fr-FR" sz="1350" i="1" dirty="0"/>
              <a:t>Michael </a:t>
            </a:r>
            <a:r>
              <a:rPr lang="fr-FR" sz="1350" i="1" dirty="0" err="1"/>
              <a:t>Trucano</a:t>
            </a:r>
            <a:r>
              <a:rPr lang="fr-FR" sz="1350" i="1" dirty="0"/>
              <a:t> ca. 2013, </a:t>
            </a:r>
            <a:r>
              <a:rPr lang="fr-FR" sz="1350" i="1" dirty="0" err="1"/>
              <a:t>paraphrasing</a:t>
            </a:r>
            <a:r>
              <a:rPr lang="fr-FR" sz="1350" i="1" dirty="0"/>
              <a:t> Bruce </a:t>
            </a:r>
            <a:r>
              <a:rPr lang="fr-FR" sz="1350" i="1" dirty="0" err="1"/>
              <a:t>Schneier</a:t>
            </a:r>
            <a:r>
              <a:rPr lang="fr-FR" sz="1350" i="1" dirty="0"/>
              <a:t> </a:t>
            </a:r>
            <a:r>
              <a:rPr lang="fr-FR" sz="1350" i="1" dirty="0" err="1"/>
              <a:t>who</a:t>
            </a:r>
            <a:r>
              <a:rPr lang="fr-FR" sz="1350" i="1" dirty="0"/>
              <a:t> </a:t>
            </a:r>
            <a:r>
              <a:rPr lang="fr-FR" sz="1350" i="1" dirty="0" err="1"/>
              <a:t>was</a:t>
            </a:r>
            <a:r>
              <a:rPr lang="fr-FR" sz="1350" i="1" dirty="0"/>
              <a:t> </a:t>
            </a:r>
            <a:r>
              <a:rPr lang="fr-FR" sz="1350" i="1" dirty="0" err="1"/>
              <a:t>paraphrasing</a:t>
            </a:r>
            <a:r>
              <a:rPr lang="fr-FR" sz="1350" i="1" dirty="0"/>
              <a:t> </a:t>
            </a:r>
            <a:r>
              <a:rPr lang="fr-FR" sz="1350" i="1" dirty="0" err="1"/>
              <a:t>someone</a:t>
            </a:r>
            <a:r>
              <a:rPr lang="fr-FR" sz="1350" i="1" dirty="0"/>
              <a:t> </a:t>
            </a:r>
            <a:r>
              <a:rPr lang="fr-FR" sz="1350" i="1" dirty="0" err="1"/>
              <a:t>else</a:t>
            </a:r>
            <a:r>
              <a:rPr lang="fr-FR" sz="1350" i="1" dirty="0"/>
              <a:t>…]</a:t>
            </a:r>
            <a:endParaRPr lang="en-GB" sz="1350" i="1" dirty="0"/>
          </a:p>
        </p:txBody>
      </p:sp>
    </p:spTree>
    <p:extLst>
      <p:ext uri="{BB962C8B-B14F-4D97-AF65-F5344CB8AC3E}">
        <p14:creationId xmlns:p14="http://schemas.microsoft.com/office/powerpoint/2010/main" val="3645427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79912" y="0"/>
            <a:ext cx="5380631" cy="5143500"/>
          </a:xfrm>
          <a:prstGeom prst="rect">
            <a:avLst/>
          </a:prstGeom>
        </p:spPr>
      </p:pic>
      <p:sp>
        <p:nvSpPr>
          <p:cNvPr id="5" name="Title 1"/>
          <p:cNvSpPr txBox="1">
            <a:spLocks/>
          </p:cNvSpPr>
          <p:nvPr/>
        </p:nvSpPr>
        <p:spPr>
          <a:xfrm>
            <a:off x="327038" y="1347615"/>
            <a:ext cx="8229600" cy="1352332"/>
          </a:xfrm>
          <a:prstGeom prst="rect">
            <a:avLst/>
          </a:prstGeom>
        </p:spPr>
        <p:txBody>
          <a:bodyPr/>
          <a:lstStyle>
            <a:lvl1pPr algn="ctr" defTabSz="914400" rtl="0" eaLnBrk="1" latinLnBrk="0" hangingPunct="1">
              <a:spcBef>
                <a:spcPct val="0"/>
              </a:spcBef>
              <a:buNone/>
              <a:defRPr sz="3600" b="1" kern="1200">
                <a:solidFill>
                  <a:schemeClr val="tx1"/>
                </a:solidFill>
                <a:latin typeface="+mj-lt"/>
                <a:ea typeface="+mj-ea"/>
                <a:cs typeface="+mj-cs"/>
              </a:defRPr>
            </a:lvl1pPr>
          </a:lstStyle>
          <a:p>
            <a:pPr algn="l"/>
            <a:endParaRPr lang="en-US" sz="3400" dirty="0">
              <a:solidFill>
                <a:srgbClr val="727272"/>
              </a:solidFill>
            </a:endParaRPr>
          </a:p>
          <a:p>
            <a:pPr algn="l"/>
            <a:r>
              <a:rPr lang="en-US" sz="3400" dirty="0" err="1" smtClean="0">
                <a:solidFill>
                  <a:srgbClr val="727272"/>
                </a:solidFill>
              </a:rPr>
              <a:t>Vielen</a:t>
            </a:r>
            <a:r>
              <a:rPr lang="en-US" sz="3400" dirty="0" smtClean="0">
                <a:solidFill>
                  <a:srgbClr val="727272"/>
                </a:solidFill>
              </a:rPr>
              <a:t> dank! </a:t>
            </a:r>
            <a:endParaRPr lang="en-US" sz="3400" dirty="0">
              <a:solidFill>
                <a:srgbClr val="727272"/>
              </a:solidFill>
            </a:endParaRPr>
          </a:p>
          <a:p>
            <a:pPr algn="l"/>
            <a:r>
              <a:rPr lang="en-US" sz="2400" dirty="0" smtClean="0">
                <a:solidFill>
                  <a:srgbClr val="727272"/>
                </a:solidFill>
                <a:hlinkClick r:id="rId4"/>
              </a:rPr>
              <a:t>Adrien.Lorenceau@oecd.org</a:t>
            </a:r>
            <a:endParaRPr lang="en-US" sz="2400" dirty="0" smtClean="0">
              <a:solidFill>
                <a:srgbClr val="727272"/>
              </a:solidFill>
            </a:endParaRPr>
          </a:p>
          <a:p>
            <a:pPr algn="l"/>
            <a:endParaRPr lang="en-US" sz="2400" dirty="0">
              <a:solidFill>
                <a:srgbClr val="727272"/>
              </a:solidFill>
            </a:endParaRPr>
          </a:p>
          <a:p>
            <a:pPr algn="l"/>
            <a:r>
              <a:rPr lang="en-US" sz="2400" b="0" dirty="0" smtClean="0">
                <a:solidFill>
                  <a:srgbClr val="727272"/>
                </a:solidFill>
              </a:rPr>
              <a:t>Resources: </a:t>
            </a:r>
          </a:p>
          <a:p>
            <a:pPr algn="l"/>
            <a:r>
              <a:rPr lang="en-US" sz="2400" b="0" dirty="0">
                <a:solidFill>
                  <a:srgbClr val="727272"/>
                </a:solidFill>
                <a:hlinkClick r:id="rId5"/>
              </a:rPr>
              <a:t>http://www.oecd.org/pisa</a:t>
            </a:r>
            <a:r>
              <a:rPr lang="en-US" sz="2400" b="0" dirty="0" smtClean="0">
                <a:solidFill>
                  <a:srgbClr val="727272"/>
                </a:solidFill>
                <a:hlinkClick r:id="rId5"/>
              </a:rPr>
              <a:t>/</a:t>
            </a:r>
            <a:endParaRPr lang="en-US" sz="2400" b="0" dirty="0" smtClean="0">
              <a:solidFill>
                <a:srgbClr val="727272"/>
              </a:solidFill>
            </a:endParaRPr>
          </a:p>
          <a:p>
            <a:pPr algn="l"/>
            <a:r>
              <a:rPr lang="en-US" sz="2400" b="0" dirty="0">
                <a:solidFill>
                  <a:srgbClr val="727272"/>
                </a:solidFill>
                <a:hlinkClick r:id="rId6"/>
              </a:rPr>
              <a:t>http://</a:t>
            </a:r>
            <a:r>
              <a:rPr lang="en-US" sz="2400" b="0" dirty="0" smtClean="0">
                <a:solidFill>
                  <a:srgbClr val="727272"/>
                </a:solidFill>
                <a:hlinkClick r:id="rId6"/>
              </a:rPr>
              <a:t>www.oecd.org/education/</a:t>
            </a:r>
            <a:endParaRPr lang="en-US" sz="2400" b="0" dirty="0" smtClean="0">
              <a:solidFill>
                <a:srgbClr val="727272"/>
              </a:solidFill>
            </a:endParaRPr>
          </a:p>
          <a:p>
            <a:pPr algn="l"/>
            <a:endParaRPr lang="en-US" sz="2400" b="0" dirty="0" smtClean="0">
              <a:solidFill>
                <a:srgbClr val="727272"/>
              </a:solidFill>
            </a:endParaRPr>
          </a:p>
          <a:p>
            <a:pPr algn="l"/>
            <a:endParaRPr lang="en-US" sz="2400" dirty="0">
              <a:solidFill>
                <a:srgbClr val="727272"/>
              </a:solidFill>
            </a:endParaRPr>
          </a:p>
          <a:p>
            <a:pPr algn="l"/>
            <a:r>
              <a:rPr lang="en-US" sz="2400" dirty="0">
                <a:solidFill>
                  <a:srgbClr val="727272"/>
                </a:solidFill>
              </a:rPr>
              <a:t> </a:t>
            </a:r>
            <a:endParaRPr lang="en-GB" sz="3400" dirty="0">
              <a:solidFill>
                <a:srgbClr val="727272"/>
              </a:solidFill>
            </a:endParaRPr>
          </a:p>
        </p:txBody>
      </p:sp>
    </p:spTree>
    <p:extLst>
      <p:ext uri="{BB962C8B-B14F-4D97-AF65-F5344CB8AC3E}">
        <p14:creationId xmlns:p14="http://schemas.microsoft.com/office/powerpoint/2010/main" val="2894975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01500"/>
            <a:ext cx="8915400" cy="3884850"/>
          </a:xfrm>
        </p:spPr>
        <p:txBody>
          <a:bodyPr>
            <a:normAutofit fontScale="62500" lnSpcReduction="20000"/>
          </a:bodyPr>
          <a:lstStyle/>
          <a:p>
            <a:pPr marL="514350" indent="-514350">
              <a:buFont typeface="+mj-lt"/>
              <a:buAutoNum type="arabicPeriod"/>
            </a:pPr>
            <a:r>
              <a:rPr lang="en-US" b="1" dirty="0" smtClean="0"/>
              <a:t>PISA </a:t>
            </a:r>
            <a:r>
              <a:rPr lang="en-US" b="1" dirty="0" smtClean="0"/>
              <a:t>in brief</a:t>
            </a:r>
            <a:endParaRPr lang="en-US" b="1" dirty="0"/>
          </a:p>
          <a:p>
            <a:pPr marL="514350" indent="-514350">
              <a:buFont typeface="+mj-lt"/>
              <a:buAutoNum type="arabicPeriod"/>
            </a:pPr>
            <a:endParaRPr lang="en-US" dirty="0" smtClean="0"/>
          </a:p>
          <a:p>
            <a:pPr marL="514350" indent="-514350">
              <a:buFont typeface="+mj-lt"/>
              <a:buAutoNum type="arabicPeriod"/>
            </a:pPr>
            <a:r>
              <a:rPr lang="en-US" b="1" dirty="0" smtClean="0"/>
              <a:t>Integration of digital </a:t>
            </a:r>
            <a:r>
              <a:rPr lang="en-US" b="1" dirty="0" smtClean="0"/>
              <a:t>resources (ICT) </a:t>
            </a:r>
            <a:r>
              <a:rPr lang="en-US" b="1" dirty="0" smtClean="0"/>
              <a:t>in education</a:t>
            </a:r>
            <a:endParaRPr lang="en-US" b="1" dirty="0"/>
          </a:p>
          <a:p>
            <a:pPr lvl="1">
              <a:buFont typeface="Wingdings" panose="05000000000000000000" pitchFamily="2" charset="2"/>
              <a:buChar char="Ø"/>
            </a:pPr>
            <a:r>
              <a:rPr lang="en-US" dirty="0" smtClean="0"/>
              <a:t>Are ICT available for all students to use?</a:t>
            </a:r>
            <a:endParaRPr lang="en-US" dirty="0"/>
          </a:p>
          <a:p>
            <a:pPr lvl="1">
              <a:buFont typeface="Wingdings" panose="05000000000000000000" pitchFamily="2" charset="2"/>
              <a:buChar char="Ø"/>
            </a:pPr>
            <a:r>
              <a:rPr lang="en-US" dirty="0" smtClean="0"/>
              <a:t>How ICT are used in school?</a:t>
            </a:r>
            <a:endParaRPr lang="en-US" dirty="0" smtClean="0"/>
          </a:p>
          <a:p>
            <a:pPr lvl="1">
              <a:buFont typeface="Wingdings" panose="05000000000000000000" pitchFamily="2" charset="2"/>
              <a:buChar char="Ø"/>
            </a:pPr>
            <a:r>
              <a:rPr lang="en-US" dirty="0" smtClean="0"/>
              <a:t>How does ICT use relate to students</a:t>
            </a:r>
            <a:r>
              <a:rPr lang="en-US" dirty="0"/>
              <a:t>’ cognitive performance and </a:t>
            </a:r>
            <a:r>
              <a:rPr lang="en-US" dirty="0" smtClean="0"/>
              <a:t>well-being?</a:t>
            </a:r>
            <a:endParaRPr lang="en-US" dirty="0" smtClean="0"/>
          </a:p>
          <a:p>
            <a:pPr marL="457200" lvl="1" indent="0">
              <a:buNone/>
            </a:pPr>
            <a:endParaRPr lang="en-US" dirty="0" smtClean="0"/>
          </a:p>
          <a:p>
            <a:pPr marL="514350" indent="-514350">
              <a:buFont typeface="+mj-lt"/>
              <a:buAutoNum type="arabicPeriod"/>
            </a:pPr>
            <a:r>
              <a:rPr lang="en-US" b="1" dirty="0" smtClean="0"/>
              <a:t>Learning </a:t>
            </a:r>
            <a:r>
              <a:rPr lang="en-US" b="1" dirty="0"/>
              <a:t>digital </a:t>
            </a:r>
            <a:r>
              <a:rPr lang="en-US" b="1" dirty="0" smtClean="0"/>
              <a:t>competencies</a:t>
            </a:r>
          </a:p>
          <a:p>
            <a:pPr marL="856800" lvl="1" indent="-457200">
              <a:buFont typeface="Wingdings" panose="05000000000000000000" pitchFamily="2" charset="2"/>
              <a:buChar char="Ø"/>
            </a:pPr>
            <a:r>
              <a:rPr lang="en-US" dirty="0" smtClean="0"/>
              <a:t>What are digital competencies?</a:t>
            </a:r>
          </a:p>
          <a:p>
            <a:pPr marL="856800" lvl="1" indent="-457200">
              <a:buFont typeface="Wingdings" panose="05000000000000000000" pitchFamily="2" charset="2"/>
              <a:buChar char="Ø"/>
            </a:pPr>
            <a:r>
              <a:rPr lang="en-US" dirty="0" smtClean="0"/>
              <a:t>Are 15 year-</a:t>
            </a:r>
            <a:r>
              <a:rPr lang="en-US" dirty="0" smtClean="0"/>
              <a:t>olds “digital literates”?</a:t>
            </a:r>
          </a:p>
          <a:p>
            <a:pPr marL="856800" lvl="1" indent="-457200">
              <a:buFont typeface="Wingdings" panose="05000000000000000000" pitchFamily="2" charset="2"/>
              <a:buChar char="Ø"/>
            </a:pPr>
            <a:r>
              <a:rPr lang="en-US" dirty="0" smtClean="0"/>
              <a:t>How ICT </a:t>
            </a:r>
            <a:r>
              <a:rPr lang="en-US" dirty="0" smtClean="0"/>
              <a:t>use at school </a:t>
            </a:r>
            <a:r>
              <a:rPr lang="en-US" dirty="0" smtClean="0"/>
              <a:t>relates to students</a:t>
            </a:r>
            <a:r>
              <a:rPr lang="en-US" dirty="0" smtClean="0"/>
              <a:t>’ digital </a:t>
            </a:r>
            <a:r>
              <a:rPr lang="en-US" dirty="0" smtClean="0"/>
              <a:t>competencies?</a:t>
            </a:r>
            <a:endParaRPr lang="en-US" dirty="0"/>
          </a:p>
        </p:txBody>
      </p:sp>
      <p:sp>
        <p:nvSpPr>
          <p:cNvPr id="3" name="Title 2"/>
          <p:cNvSpPr>
            <a:spLocks noGrp="1"/>
          </p:cNvSpPr>
          <p:nvPr>
            <p:ph type="title"/>
          </p:nvPr>
        </p:nvSpPr>
        <p:spPr/>
        <p:txBody>
          <a:bodyPr/>
          <a:lstStyle/>
          <a:p>
            <a:r>
              <a:rPr lang="en-US" dirty="0" smtClean="0"/>
              <a:t>Outline	</a:t>
            </a:r>
            <a:endParaRPr lang="en-GB" dirty="0"/>
          </a:p>
        </p:txBody>
      </p:sp>
    </p:spTree>
    <p:extLst>
      <p:ext uri="{BB962C8B-B14F-4D97-AF65-F5344CB8AC3E}">
        <p14:creationId xmlns:p14="http://schemas.microsoft.com/office/powerpoint/2010/main" val="2083027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80000" y="178200"/>
            <a:ext cx="7987800" cy="766800"/>
          </a:xfrm>
        </p:spPr>
        <p:txBody>
          <a:bodyPr/>
          <a:lstStyle/>
          <a:p>
            <a:r>
              <a:rPr lang="en-GB" sz="2400" dirty="0" smtClean="0"/>
              <a:t>Programme for International Student Assessment (PISA) – In Brief</a:t>
            </a:r>
            <a:endParaRPr lang="en-GB" sz="2400" dirty="0"/>
          </a:p>
        </p:txBody>
      </p:sp>
      <p:pic>
        <p:nvPicPr>
          <p:cNvPr id="8" name="Content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 y="1047750"/>
            <a:ext cx="5424173" cy="2971800"/>
          </a:xfrm>
        </p:spPr>
      </p:pic>
      <p:sp>
        <p:nvSpPr>
          <p:cNvPr id="11" name="TextBox 10"/>
          <p:cNvSpPr txBox="1"/>
          <p:nvPr/>
        </p:nvSpPr>
        <p:spPr>
          <a:xfrm>
            <a:off x="5424172" y="1123950"/>
            <a:ext cx="3491228" cy="2908489"/>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US" sz="1400" dirty="0" smtClean="0">
                <a:solidFill>
                  <a:schemeClr val="accent1">
                    <a:lumMod val="75000"/>
                  </a:schemeClr>
                </a:solidFill>
              </a:rPr>
              <a:t>Every 3 years,</a:t>
            </a:r>
            <a:r>
              <a:rPr lang="en-US" sz="1400" b="1" dirty="0" smtClean="0">
                <a:solidFill>
                  <a:schemeClr val="accent1">
                    <a:lumMod val="75000"/>
                  </a:schemeClr>
                </a:solidFill>
              </a:rPr>
              <a:t> 15 </a:t>
            </a:r>
            <a:r>
              <a:rPr lang="en-US" sz="1400" b="1" dirty="0" smtClean="0">
                <a:solidFill>
                  <a:schemeClr val="accent1">
                    <a:lumMod val="75000"/>
                  </a:schemeClr>
                </a:solidFill>
              </a:rPr>
              <a:t>year-olds </a:t>
            </a:r>
            <a:r>
              <a:rPr lang="en-US" sz="1400" dirty="0" smtClean="0">
                <a:solidFill>
                  <a:schemeClr val="accent1">
                    <a:lumMod val="75000"/>
                  </a:schemeClr>
                </a:solidFill>
              </a:rPr>
              <a:t>students </a:t>
            </a:r>
            <a:r>
              <a:rPr lang="en-US" sz="1400" dirty="0" smtClean="0">
                <a:solidFill>
                  <a:schemeClr val="accent1">
                    <a:lumMod val="75000"/>
                  </a:schemeClr>
                </a:solidFill>
              </a:rPr>
              <a:t>(in </a:t>
            </a:r>
            <a:r>
              <a:rPr lang="en-US" sz="1400" dirty="0" smtClean="0">
                <a:solidFill>
                  <a:schemeClr val="accent1">
                    <a:lumMod val="75000"/>
                  </a:schemeClr>
                </a:solidFill>
              </a:rPr>
              <a:t>72 countries, </a:t>
            </a:r>
            <a:r>
              <a:rPr lang="en-US" sz="1400" dirty="0" smtClean="0">
                <a:solidFill>
                  <a:schemeClr val="accent1">
                    <a:lumMod val="75000"/>
                  </a:schemeClr>
                </a:solidFill>
              </a:rPr>
              <a:t>incl. 28 EU countries)</a:t>
            </a:r>
            <a:endParaRPr lang="en-US" sz="1400" dirty="0" smtClean="0">
              <a:solidFill>
                <a:schemeClr val="accent1">
                  <a:lumMod val="75000"/>
                </a:schemeClr>
              </a:solidFill>
            </a:endParaRPr>
          </a:p>
          <a:p>
            <a:pPr marL="171450" indent="-171450">
              <a:spcAft>
                <a:spcPts val="600"/>
              </a:spcAft>
              <a:buFont typeface="Arial" panose="020B0604020202020204" pitchFamily="34" charset="0"/>
              <a:buChar char="•"/>
            </a:pPr>
            <a:r>
              <a:rPr lang="en-US" sz="1400" dirty="0" smtClean="0">
                <a:solidFill>
                  <a:schemeClr val="accent1">
                    <a:lumMod val="75000"/>
                  </a:schemeClr>
                </a:solidFill>
              </a:rPr>
              <a:t>…take an </a:t>
            </a:r>
            <a:r>
              <a:rPr lang="en-US" sz="1400" dirty="0" smtClean="0">
                <a:solidFill>
                  <a:schemeClr val="accent1">
                    <a:lumMod val="75000"/>
                  </a:schemeClr>
                </a:solidFill>
              </a:rPr>
              <a:t>internationally agreed </a:t>
            </a:r>
            <a:r>
              <a:rPr lang="en-US" sz="1400" b="1" dirty="0" smtClean="0">
                <a:solidFill>
                  <a:schemeClr val="accent1">
                    <a:lumMod val="75000"/>
                  </a:schemeClr>
                </a:solidFill>
              </a:rPr>
              <a:t>test</a:t>
            </a:r>
            <a:r>
              <a:rPr lang="en-US" sz="1400" dirty="0" smtClean="0">
                <a:solidFill>
                  <a:schemeClr val="accent1">
                    <a:lumMod val="75000"/>
                  </a:schemeClr>
                </a:solidFill>
              </a:rPr>
              <a:t> </a:t>
            </a:r>
            <a:r>
              <a:rPr lang="en-US" sz="1400" dirty="0" smtClean="0">
                <a:solidFill>
                  <a:schemeClr val="accent1">
                    <a:lumMod val="75000"/>
                  </a:schemeClr>
                </a:solidFill>
              </a:rPr>
              <a:t>in Mathematics</a:t>
            </a:r>
            <a:r>
              <a:rPr lang="en-US" sz="1400" dirty="0" smtClean="0">
                <a:solidFill>
                  <a:schemeClr val="accent1">
                    <a:lumMod val="75000"/>
                  </a:schemeClr>
                </a:solidFill>
              </a:rPr>
              <a:t>, reading, science but also  </a:t>
            </a:r>
            <a:r>
              <a:rPr lang="en-US" sz="1400" dirty="0">
                <a:solidFill>
                  <a:schemeClr val="accent1">
                    <a:lumMod val="75000"/>
                  </a:schemeClr>
                </a:solidFill>
              </a:rPr>
              <a:t>problem solving, </a:t>
            </a:r>
            <a:r>
              <a:rPr lang="en-US" sz="1400" b="1" dirty="0" smtClean="0">
                <a:solidFill>
                  <a:srgbClr val="FF0000"/>
                </a:solidFill>
              </a:rPr>
              <a:t>digital reading</a:t>
            </a:r>
            <a:r>
              <a:rPr lang="en-US" sz="1400" b="1" dirty="0" smtClean="0">
                <a:solidFill>
                  <a:schemeClr val="accent1">
                    <a:lumMod val="75000"/>
                  </a:schemeClr>
                </a:solidFill>
              </a:rPr>
              <a:t>, </a:t>
            </a:r>
            <a:r>
              <a:rPr lang="en-US" sz="1400" dirty="0" smtClean="0">
                <a:solidFill>
                  <a:schemeClr val="accent1">
                    <a:lumMod val="75000"/>
                  </a:schemeClr>
                </a:solidFill>
              </a:rPr>
              <a:t>financial </a:t>
            </a:r>
            <a:r>
              <a:rPr lang="en-US" sz="1400" dirty="0" smtClean="0">
                <a:solidFill>
                  <a:schemeClr val="accent1">
                    <a:lumMod val="75000"/>
                  </a:schemeClr>
                </a:solidFill>
              </a:rPr>
              <a:t>literacy…</a:t>
            </a:r>
            <a:endParaRPr lang="en-US" sz="1400" dirty="0" smtClean="0">
              <a:solidFill>
                <a:schemeClr val="accent1">
                  <a:lumMod val="75000"/>
                </a:schemeClr>
              </a:solidFill>
            </a:endParaRPr>
          </a:p>
          <a:p>
            <a:pPr marL="171450" indent="-171450">
              <a:spcAft>
                <a:spcPts val="600"/>
              </a:spcAft>
              <a:buFont typeface="Arial" panose="020B0604020202020204" pitchFamily="34" charset="0"/>
              <a:buChar char="•"/>
            </a:pPr>
            <a:r>
              <a:rPr lang="en-US" sz="1400" dirty="0" smtClean="0">
                <a:solidFill>
                  <a:schemeClr val="accent1">
                    <a:lumMod val="75000"/>
                  </a:schemeClr>
                </a:solidFill>
              </a:rPr>
              <a:t>… and document various educational issues on students</a:t>
            </a:r>
            <a:r>
              <a:rPr lang="en-US" sz="1400" dirty="0" smtClean="0">
                <a:solidFill>
                  <a:schemeClr val="accent1">
                    <a:lumMod val="75000"/>
                  </a:schemeClr>
                </a:solidFill>
              </a:rPr>
              <a:t>, teachers and </a:t>
            </a:r>
            <a:r>
              <a:rPr lang="en-US" sz="1400" dirty="0" smtClean="0">
                <a:solidFill>
                  <a:schemeClr val="accent1">
                    <a:lumMod val="75000"/>
                  </a:schemeClr>
                </a:solidFill>
              </a:rPr>
              <a:t>schools…</a:t>
            </a:r>
          </a:p>
          <a:p>
            <a:pPr marL="171450" indent="-171450">
              <a:spcAft>
                <a:spcPts val="600"/>
              </a:spcAft>
              <a:buFont typeface="Arial" panose="020B0604020202020204" pitchFamily="34" charset="0"/>
              <a:buChar char="•"/>
            </a:pPr>
            <a:r>
              <a:rPr lang="en-US" sz="1400" dirty="0" smtClean="0">
                <a:solidFill>
                  <a:schemeClr val="accent1">
                    <a:lumMod val="75000"/>
                  </a:schemeClr>
                </a:solidFill>
              </a:rPr>
              <a:t>…</a:t>
            </a:r>
            <a:r>
              <a:rPr lang="en-US" sz="1400" dirty="0" smtClean="0">
                <a:solidFill>
                  <a:schemeClr val="accent1">
                    <a:lumMod val="75000"/>
                  </a:schemeClr>
                </a:solidFill>
              </a:rPr>
              <a:t>including </a:t>
            </a:r>
            <a:r>
              <a:rPr lang="en-US" sz="1400" dirty="0" smtClean="0">
                <a:solidFill>
                  <a:schemeClr val="accent1">
                    <a:lumMod val="75000"/>
                  </a:schemeClr>
                </a:solidFill>
              </a:rPr>
              <a:t>the optional </a:t>
            </a:r>
            <a:r>
              <a:rPr lang="en-US" sz="1400" b="1" dirty="0" smtClean="0">
                <a:solidFill>
                  <a:srgbClr val="00B050"/>
                </a:solidFill>
              </a:rPr>
              <a:t>ICT </a:t>
            </a:r>
            <a:r>
              <a:rPr lang="en-US" sz="1400" b="1" dirty="0" smtClean="0">
                <a:solidFill>
                  <a:srgbClr val="00B050"/>
                </a:solidFill>
              </a:rPr>
              <a:t>Familiarity questionnaire </a:t>
            </a:r>
            <a:r>
              <a:rPr lang="en-US" sz="1400" dirty="0" smtClean="0">
                <a:solidFill>
                  <a:srgbClr val="00B050"/>
                </a:solidFill>
              </a:rPr>
              <a:t>(44 countries)</a:t>
            </a:r>
            <a:r>
              <a:rPr lang="en-US" sz="1400" b="1" dirty="0" smtClean="0">
                <a:solidFill>
                  <a:srgbClr val="00B050"/>
                </a:solidFill>
              </a:rPr>
              <a:t>.</a:t>
            </a:r>
          </a:p>
        </p:txBody>
      </p:sp>
      <p:sp>
        <p:nvSpPr>
          <p:cNvPr id="5" name="TextBox 4"/>
          <p:cNvSpPr txBox="1"/>
          <p:nvPr/>
        </p:nvSpPr>
        <p:spPr>
          <a:xfrm>
            <a:off x="73819" y="4198500"/>
            <a:ext cx="6493223" cy="738664"/>
          </a:xfrm>
          <a:prstGeom prst="rect">
            <a:avLst/>
          </a:prstGeom>
          <a:noFill/>
        </p:spPr>
        <p:txBody>
          <a:bodyPr wrap="square" rtlCol="0">
            <a:spAutoFit/>
          </a:bodyPr>
          <a:lstStyle/>
          <a:p>
            <a:r>
              <a:rPr lang="en-US" sz="1400" dirty="0">
                <a:solidFill>
                  <a:schemeClr val="accent1"/>
                </a:solidFill>
              </a:rPr>
              <a:t>Rapidly changing digital environment and increasing role of ICT in education</a:t>
            </a:r>
            <a:r>
              <a:rPr lang="en-US" sz="1400" dirty="0" smtClean="0">
                <a:solidFill>
                  <a:schemeClr val="accent1"/>
                </a:solidFill>
              </a:rPr>
              <a:t>:</a:t>
            </a:r>
          </a:p>
          <a:p>
            <a:r>
              <a:rPr lang="en-US" sz="1400" dirty="0" smtClean="0">
                <a:solidFill>
                  <a:schemeClr val="accent1"/>
                </a:solidFill>
              </a:rPr>
              <a:t> </a:t>
            </a:r>
            <a:endParaRPr lang="en-US" sz="1400" dirty="0">
              <a:solidFill>
                <a:schemeClr val="accent1"/>
              </a:solidFill>
            </a:endParaRPr>
          </a:p>
          <a:p>
            <a:pPr>
              <a:buFont typeface="Wingdings" panose="05000000000000000000" pitchFamily="2" charset="2"/>
              <a:buChar char="à"/>
            </a:pPr>
            <a:r>
              <a:rPr lang="en-US" sz="1400" b="1" dirty="0" smtClean="0">
                <a:solidFill>
                  <a:schemeClr val="accent1"/>
                </a:solidFill>
                <a:sym typeface="Wingdings" panose="05000000000000000000" pitchFamily="2" charset="2"/>
              </a:rPr>
              <a:t>PISA </a:t>
            </a:r>
            <a:r>
              <a:rPr lang="en-US" sz="1400" b="1" dirty="0">
                <a:solidFill>
                  <a:schemeClr val="accent1"/>
                </a:solidFill>
                <a:sym typeface="Wingdings" panose="05000000000000000000" pitchFamily="2" charset="2"/>
              </a:rPr>
              <a:t>2021 ICT Framework project </a:t>
            </a:r>
            <a:r>
              <a:rPr lang="en-US" sz="1400" dirty="0">
                <a:solidFill>
                  <a:schemeClr val="accent1"/>
                </a:solidFill>
                <a:sym typeface="Wingdings" panose="05000000000000000000" pitchFamily="2" charset="2"/>
              </a:rPr>
              <a:t>(funded by the EU, DG-EAC</a:t>
            </a:r>
            <a:r>
              <a:rPr lang="en-US" sz="1400" dirty="0" smtClean="0">
                <a:solidFill>
                  <a:schemeClr val="accent1"/>
                </a:solidFill>
                <a:sym typeface="Wingdings" panose="05000000000000000000" pitchFamily="2" charset="2"/>
              </a:rPr>
              <a:t>)</a:t>
            </a:r>
            <a:endParaRPr lang="en-GB" sz="1400" dirty="0">
              <a:solidFill>
                <a:schemeClr val="accent1"/>
              </a:solidFill>
            </a:endParaRPr>
          </a:p>
        </p:txBody>
      </p:sp>
      <p:pic>
        <p:nvPicPr>
          <p:cNvPr id="9" name="Picture 8"/>
          <p:cNvPicPr/>
          <p:nvPr/>
        </p:nvPicPr>
        <p:blipFill>
          <a:blip r:embed="rId4" cstate="print">
            <a:extLst>
              <a:ext uri="{28A0092B-C50C-407E-A947-70E740481C1C}">
                <a14:useLocalDpi xmlns:a14="http://schemas.microsoft.com/office/drawing/2010/main" val="0"/>
              </a:ext>
            </a:extLst>
          </a:blip>
          <a:stretch>
            <a:fillRect/>
          </a:stretch>
        </p:blipFill>
        <p:spPr>
          <a:xfrm>
            <a:off x="6565682" y="4094198"/>
            <a:ext cx="1017270" cy="673100"/>
          </a:xfrm>
          <a:prstGeom prst="rect">
            <a:avLst/>
          </a:prstGeom>
        </p:spPr>
      </p:pic>
      <p:sp>
        <p:nvSpPr>
          <p:cNvPr id="10" name="Text Box 2"/>
          <p:cNvSpPr txBox="1">
            <a:spLocks noChangeArrowheads="1"/>
          </p:cNvSpPr>
          <p:nvPr/>
        </p:nvSpPr>
        <p:spPr bwMode="auto">
          <a:xfrm>
            <a:off x="6446461" y="4747779"/>
            <a:ext cx="1255712" cy="2936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2400"/>
              </a:spcBef>
              <a:spcAft>
                <a:spcPct val="0"/>
              </a:spcAft>
              <a:buClrTx/>
              <a:buSzTx/>
              <a:buFontTx/>
              <a:buNone/>
              <a:tabLst/>
            </a:pPr>
            <a:r>
              <a:rPr kumimoji="0" lang="en-GB" altLang="zh-CN" sz="700" b="0" i="0" u="none" strike="noStrike" cap="none" normalizeH="0" baseline="0" dirty="0" smtClean="0">
                <a:ln>
                  <a:noFill/>
                </a:ln>
                <a:solidFill>
                  <a:srgbClr val="365F91"/>
                </a:solidFill>
                <a:effectLst/>
                <a:latin typeface="Calibri" pitchFamily="34" charset="0"/>
                <a:cs typeface="Arial" pitchFamily="34" charset="0"/>
              </a:rPr>
              <a:t>This project is co-funded by the European Union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5410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fade">
                                      <p:cBhvr>
                                        <p:cTn id="11" dur="500"/>
                                        <p:tgtEl>
                                          <p:spTgt spid="1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1">
                                            <p:txEl>
                                              <p:pRg st="1" end="1"/>
                                            </p:txEl>
                                          </p:spTgt>
                                        </p:tgtEl>
                                        <p:attrNameLst>
                                          <p:attrName>style.visibility</p:attrName>
                                        </p:attrNameLst>
                                      </p:cBhvr>
                                      <p:to>
                                        <p:strVal val="visible"/>
                                      </p:to>
                                    </p:set>
                                    <p:animEffect transition="in" filter="fade">
                                      <p:cBhvr>
                                        <p:cTn id="16" dur="500"/>
                                        <p:tgtEl>
                                          <p:spTgt spid="1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500"/>
                                        <p:tgtEl>
                                          <p:spTgt spid="11">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1">
                                            <p:txEl>
                                              <p:pRg st="3" end="3"/>
                                            </p:txEl>
                                          </p:spTgt>
                                        </p:tgtEl>
                                        <p:attrNameLst>
                                          <p:attrName>style.visibility</p:attrName>
                                        </p:attrNameLst>
                                      </p:cBhvr>
                                      <p:to>
                                        <p:strVal val="visible"/>
                                      </p:to>
                                    </p:set>
                                    <p:animEffect transition="in" filter="fade">
                                      <p:cBhvr>
                                        <p:cTn id="26" dur="500"/>
                                        <p:tgtEl>
                                          <p:spTgt spid="11">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par>
                                <p:cTn id="32" presetID="10" presetClass="entr" presetSubtype="0" fill="hold"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971550"/>
            <a:ext cx="5490000" cy="2400657"/>
          </a:xfrm>
        </p:spPr>
        <p:txBody>
          <a:bodyPr/>
          <a:lstStyle/>
          <a:p>
            <a:r>
              <a:rPr lang="en-US" dirty="0" smtClean="0"/>
              <a:t/>
            </a:r>
            <a:br>
              <a:rPr lang="en-US" dirty="0" smtClean="0"/>
            </a:br>
            <a:r>
              <a:rPr lang="en-US" dirty="0" smtClean="0"/>
              <a:t>Digital resources in </a:t>
            </a:r>
            <a:r>
              <a:rPr lang="en-US" dirty="0" err="1" smtClean="0"/>
              <a:t>EDUCATIOn</a:t>
            </a:r>
            <a:endParaRPr lang="en-GB" dirty="0"/>
          </a:p>
        </p:txBody>
      </p:sp>
    </p:spTree>
    <p:extLst>
      <p:ext uri="{BB962C8B-B14F-4D97-AF65-F5344CB8AC3E}">
        <p14:creationId xmlns:p14="http://schemas.microsoft.com/office/powerpoint/2010/main" val="3689614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PISA ICT Framework: Overview</a:t>
            </a:r>
            <a:endParaRPr lang="en-GB" dirty="0"/>
          </a:p>
        </p:txBody>
      </p:sp>
      <p:sp>
        <p:nvSpPr>
          <p:cNvPr id="20" name="Rounded Rectangle 19"/>
          <p:cNvSpPr/>
          <p:nvPr/>
        </p:nvSpPr>
        <p:spPr>
          <a:xfrm>
            <a:off x="1567476" y="1046993"/>
            <a:ext cx="6120680" cy="4050763"/>
          </a:xfrm>
          <a:prstGeom prst="roundRect">
            <a:avLst/>
          </a:prstGeom>
          <a:solidFill>
            <a:srgbClr val="70CC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2">
                    <a:lumMod val="10000"/>
                  </a:schemeClr>
                </a:solidFill>
                <a:latin typeface="Georgia" panose="02040502050405020303" pitchFamily="18" charset="0"/>
              </a:rPr>
              <a:t>Contextual factors</a:t>
            </a:r>
          </a:p>
          <a:p>
            <a:pPr algn="ctr"/>
            <a:endParaRPr lang="en-GB" dirty="0">
              <a:solidFill>
                <a:schemeClr val="bg2">
                  <a:lumMod val="10000"/>
                </a:schemeClr>
              </a:solidFill>
              <a:latin typeface="Georgia" panose="02040502050405020303" pitchFamily="18" charset="0"/>
            </a:endParaRPr>
          </a:p>
          <a:p>
            <a:pPr algn="ctr"/>
            <a:endParaRPr lang="en-GB" dirty="0" smtClean="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smtClean="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smtClean="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smtClean="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smtClean="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smtClean="0">
              <a:solidFill>
                <a:schemeClr val="bg2">
                  <a:lumMod val="10000"/>
                </a:schemeClr>
              </a:solidFill>
              <a:latin typeface="Georgia" panose="02040502050405020303" pitchFamily="18" charset="0"/>
            </a:endParaRPr>
          </a:p>
          <a:p>
            <a:pPr algn="ctr"/>
            <a:endParaRPr lang="en-GB" dirty="0">
              <a:solidFill>
                <a:schemeClr val="bg2">
                  <a:lumMod val="10000"/>
                </a:schemeClr>
              </a:solidFill>
              <a:latin typeface="Georgia" panose="02040502050405020303" pitchFamily="18" charset="0"/>
            </a:endParaRPr>
          </a:p>
          <a:p>
            <a:pPr algn="ctr"/>
            <a:endParaRPr lang="en-GB" dirty="0" smtClean="0">
              <a:solidFill>
                <a:schemeClr val="bg2">
                  <a:lumMod val="10000"/>
                </a:schemeClr>
              </a:solidFill>
              <a:latin typeface="Georgia" panose="02040502050405020303" pitchFamily="18" charset="0"/>
            </a:endParaRPr>
          </a:p>
        </p:txBody>
      </p:sp>
      <p:sp>
        <p:nvSpPr>
          <p:cNvPr id="21" name="Rounded Rectangle 20"/>
          <p:cNvSpPr/>
          <p:nvPr/>
        </p:nvSpPr>
        <p:spPr>
          <a:xfrm>
            <a:off x="76200" y="1796184"/>
            <a:ext cx="7848872" cy="3301572"/>
          </a:xfrm>
          <a:prstGeom prst="roundRect">
            <a:avLst/>
          </a:prstGeom>
          <a:solidFill>
            <a:srgbClr val="E6B9B8">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smtClean="0">
              <a:latin typeface="Georgia" panose="02040502050405020303" pitchFamily="18" charset="0"/>
            </a:endParaRPr>
          </a:p>
          <a:p>
            <a:endParaRPr lang="en-GB" dirty="0">
              <a:latin typeface="Georgia" panose="02040502050405020303" pitchFamily="18" charset="0"/>
            </a:endParaRPr>
          </a:p>
          <a:p>
            <a:endParaRPr lang="en-GB" dirty="0" smtClean="0">
              <a:solidFill>
                <a:srgbClr val="171717"/>
              </a:solidFill>
              <a:latin typeface="Georgia" panose="02040502050405020303" pitchFamily="18" charset="0"/>
            </a:endParaRPr>
          </a:p>
          <a:p>
            <a:endParaRPr lang="en-GB" dirty="0">
              <a:solidFill>
                <a:srgbClr val="171717"/>
              </a:solidFill>
              <a:latin typeface="Georgia" panose="02040502050405020303" pitchFamily="18" charset="0"/>
            </a:endParaRPr>
          </a:p>
          <a:p>
            <a:endParaRPr lang="en-GB" dirty="0" smtClean="0">
              <a:solidFill>
                <a:srgbClr val="171717"/>
              </a:solidFill>
              <a:latin typeface="Georgia" panose="02040502050405020303" pitchFamily="18" charset="0"/>
            </a:endParaRPr>
          </a:p>
          <a:p>
            <a:endParaRPr lang="en-GB" dirty="0" smtClean="0">
              <a:solidFill>
                <a:srgbClr val="171717"/>
              </a:solidFill>
              <a:latin typeface="Georgia" panose="02040502050405020303" pitchFamily="18" charset="0"/>
            </a:endParaRPr>
          </a:p>
          <a:p>
            <a:r>
              <a:rPr lang="en-GB" dirty="0" smtClean="0">
                <a:solidFill>
                  <a:srgbClr val="171717"/>
                </a:solidFill>
                <a:latin typeface="Georgia" panose="02040502050405020303" pitchFamily="18" charset="0"/>
              </a:rPr>
              <a:t>Policies and </a:t>
            </a:r>
          </a:p>
          <a:p>
            <a:r>
              <a:rPr lang="en-GB" dirty="0" smtClean="0">
                <a:solidFill>
                  <a:srgbClr val="171717"/>
                </a:solidFill>
                <a:latin typeface="Georgia" panose="02040502050405020303" pitchFamily="18" charset="0"/>
              </a:rPr>
              <a:t>practices                 </a:t>
            </a:r>
          </a:p>
          <a:p>
            <a:r>
              <a:rPr lang="en-GB" dirty="0" smtClean="0">
                <a:latin typeface="Georgia" panose="02040502050405020303" pitchFamily="18" charset="0"/>
              </a:rPr>
              <a:t>                                                                                                       </a:t>
            </a:r>
          </a:p>
          <a:p>
            <a:endParaRPr lang="en-GB" dirty="0">
              <a:latin typeface="Georgia" panose="02040502050405020303" pitchFamily="18" charset="0"/>
            </a:endParaRPr>
          </a:p>
          <a:p>
            <a:endParaRPr lang="en-GB" dirty="0" smtClean="0">
              <a:latin typeface="Georgia" panose="02040502050405020303" pitchFamily="18" charset="0"/>
            </a:endParaRPr>
          </a:p>
          <a:p>
            <a:endParaRPr lang="en-GB" dirty="0">
              <a:latin typeface="Georgia" panose="02040502050405020303" pitchFamily="18" charset="0"/>
            </a:endParaRPr>
          </a:p>
          <a:p>
            <a:endParaRPr lang="en-GB" dirty="0" smtClean="0">
              <a:latin typeface="Georgia" panose="02040502050405020303" pitchFamily="18" charset="0"/>
            </a:endParaRPr>
          </a:p>
          <a:p>
            <a:endParaRPr lang="en-GB" dirty="0">
              <a:latin typeface="Georgia" panose="02040502050405020303" pitchFamily="18" charset="0"/>
            </a:endParaRPr>
          </a:p>
          <a:p>
            <a:endParaRPr lang="en-GB" dirty="0" smtClean="0">
              <a:latin typeface="Georgia" panose="02040502050405020303" pitchFamily="18" charset="0"/>
            </a:endParaRPr>
          </a:p>
          <a:p>
            <a:endParaRPr lang="en-GB" dirty="0">
              <a:latin typeface="Georgia" panose="02040502050405020303" pitchFamily="18" charset="0"/>
            </a:endParaRPr>
          </a:p>
          <a:p>
            <a:endParaRPr lang="en-GB" dirty="0" smtClean="0">
              <a:latin typeface="Georgia" panose="02040502050405020303" pitchFamily="18" charset="0"/>
            </a:endParaRPr>
          </a:p>
          <a:p>
            <a:endParaRPr lang="en-GB" dirty="0">
              <a:latin typeface="Georgia" panose="02040502050405020303" pitchFamily="18" charset="0"/>
            </a:endParaRPr>
          </a:p>
          <a:p>
            <a:endParaRPr lang="en-GB" dirty="0" smtClean="0">
              <a:latin typeface="Georgia" panose="02040502050405020303" pitchFamily="18" charset="0"/>
            </a:endParaRPr>
          </a:p>
          <a:p>
            <a:endParaRPr lang="en-GB" dirty="0">
              <a:latin typeface="Georgia" panose="02040502050405020303" pitchFamily="18" charset="0"/>
            </a:endParaRPr>
          </a:p>
          <a:p>
            <a:endParaRPr lang="en-GB" dirty="0" smtClean="0">
              <a:latin typeface="Georgia" panose="02040502050405020303" pitchFamily="18" charset="0"/>
            </a:endParaRPr>
          </a:p>
          <a:p>
            <a:endParaRPr lang="en-GB" dirty="0">
              <a:latin typeface="Georgia" panose="02040502050405020303" pitchFamily="18" charset="0"/>
            </a:endParaRPr>
          </a:p>
          <a:p>
            <a:endParaRPr lang="en-GB" dirty="0">
              <a:latin typeface="Georgia" panose="02040502050405020303" pitchFamily="18" charset="0"/>
            </a:endParaRPr>
          </a:p>
        </p:txBody>
      </p:sp>
      <p:graphicFrame>
        <p:nvGraphicFramePr>
          <p:cNvPr id="22" name="Content Placeholder 3"/>
          <p:cNvGraphicFramePr>
            <a:graphicFrameLocks/>
          </p:cNvGraphicFramePr>
          <p:nvPr>
            <p:extLst>
              <p:ext uri="{D42A27DB-BD31-4B8C-83A1-F6EECF244321}">
                <p14:modId xmlns:p14="http://schemas.microsoft.com/office/powerpoint/2010/main" val="1332325386"/>
              </p:ext>
            </p:extLst>
          </p:nvPr>
        </p:nvGraphicFramePr>
        <p:xfrm>
          <a:off x="2456508" y="2629746"/>
          <a:ext cx="4211881" cy="24456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Rounded Rectangle 22"/>
          <p:cNvSpPr/>
          <p:nvPr/>
        </p:nvSpPr>
        <p:spPr>
          <a:xfrm>
            <a:off x="2626176" y="2233556"/>
            <a:ext cx="4029784" cy="345783"/>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Georgia" panose="02040502050405020303" pitchFamily="18" charset="0"/>
              </a:rPr>
              <a:t>ICT use and instructional practices</a:t>
            </a:r>
            <a:endParaRPr lang="en-GB" dirty="0">
              <a:latin typeface="Georgia" panose="02040502050405020303" pitchFamily="18" charset="0"/>
            </a:endParaRPr>
          </a:p>
        </p:txBody>
      </p:sp>
      <p:sp>
        <p:nvSpPr>
          <p:cNvPr id="24" name="Rounded Rectangle 23"/>
          <p:cNvSpPr/>
          <p:nvPr/>
        </p:nvSpPr>
        <p:spPr>
          <a:xfrm>
            <a:off x="2626176" y="1841158"/>
            <a:ext cx="4029784" cy="29406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Georgia" panose="02040502050405020303" pitchFamily="18" charset="0"/>
              </a:rPr>
              <a:t>Access to relevant ICT </a:t>
            </a:r>
            <a:endParaRPr lang="en-GB" dirty="0">
              <a:latin typeface="Georgia" panose="02040502050405020303" pitchFamily="18" charset="0"/>
            </a:endParaRPr>
          </a:p>
        </p:txBody>
      </p:sp>
      <p:sp>
        <p:nvSpPr>
          <p:cNvPr id="25" name="Rounded Rectangle 24"/>
          <p:cNvSpPr/>
          <p:nvPr/>
        </p:nvSpPr>
        <p:spPr>
          <a:xfrm>
            <a:off x="1752600" y="1309206"/>
            <a:ext cx="1224136" cy="397921"/>
          </a:xfrm>
          <a:prstGeom prst="round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2">
                    <a:lumMod val="10000"/>
                  </a:schemeClr>
                </a:solidFill>
                <a:latin typeface="Georgia" panose="02040502050405020303" pitchFamily="18" charset="0"/>
              </a:rPr>
              <a:t>Country and system level</a:t>
            </a:r>
            <a:endParaRPr lang="en-GB" sz="1400" dirty="0">
              <a:solidFill>
                <a:schemeClr val="bg2">
                  <a:lumMod val="10000"/>
                </a:schemeClr>
              </a:solidFill>
              <a:latin typeface="Georgia" panose="02040502050405020303" pitchFamily="18" charset="0"/>
            </a:endParaRPr>
          </a:p>
        </p:txBody>
      </p:sp>
      <p:sp>
        <p:nvSpPr>
          <p:cNvPr id="26" name="Rounded Rectangle 25"/>
          <p:cNvSpPr/>
          <p:nvPr/>
        </p:nvSpPr>
        <p:spPr>
          <a:xfrm>
            <a:off x="3103810" y="1309205"/>
            <a:ext cx="1235957" cy="397921"/>
          </a:xfrm>
          <a:prstGeom prst="round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2">
                    <a:lumMod val="10000"/>
                  </a:schemeClr>
                </a:solidFill>
                <a:latin typeface="Georgia" panose="02040502050405020303" pitchFamily="18" charset="0"/>
              </a:rPr>
              <a:t>School level</a:t>
            </a:r>
            <a:endParaRPr lang="en-GB" sz="1400" dirty="0">
              <a:solidFill>
                <a:schemeClr val="bg2">
                  <a:lumMod val="10000"/>
                </a:schemeClr>
              </a:solidFill>
              <a:latin typeface="Georgia" panose="02040502050405020303" pitchFamily="18" charset="0"/>
            </a:endParaRPr>
          </a:p>
        </p:txBody>
      </p:sp>
      <p:sp>
        <p:nvSpPr>
          <p:cNvPr id="27" name="Rounded Rectangle 26"/>
          <p:cNvSpPr/>
          <p:nvPr/>
        </p:nvSpPr>
        <p:spPr>
          <a:xfrm>
            <a:off x="4479727" y="1309205"/>
            <a:ext cx="1241078" cy="397921"/>
          </a:xfrm>
          <a:prstGeom prst="round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2">
                    <a:lumMod val="10000"/>
                  </a:schemeClr>
                </a:solidFill>
                <a:latin typeface="Georgia" panose="02040502050405020303" pitchFamily="18" charset="0"/>
              </a:rPr>
              <a:t>Teacher and class levels</a:t>
            </a:r>
            <a:endParaRPr lang="en-GB" sz="1400" dirty="0">
              <a:solidFill>
                <a:schemeClr val="bg2">
                  <a:lumMod val="10000"/>
                </a:schemeClr>
              </a:solidFill>
              <a:latin typeface="Georgia" panose="02040502050405020303" pitchFamily="18" charset="0"/>
            </a:endParaRPr>
          </a:p>
        </p:txBody>
      </p:sp>
      <p:sp>
        <p:nvSpPr>
          <p:cNvPr id="28" name="Rounded Rectangle 27"/>
          <p:cNvSpPr/>
          <p:nvPr/>
        </p:nvSpPr>
        <p:spPr>
          <a:xfrm>
            <a:off x="5861801" y="1307340"/>
            <a:ext cx="1186086" cy="399787"/>
          </a:xfrm>
          <a:prstGeom prst="round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2">
                    <a:lumMod val="10000"/>
                  </a:schemeClr>
                </a:solidFill>
                <a:latin typeface="Georgia" panose="02040502050405020303" pitchFamily="18" charset="0"/>
              </a:rPr>
              <a:t>Student level</a:t>
            </a:r>
            <a:endParaRPr lang="en-GB" sz="1400" dirty="0">
              <a:solidFill>
                <a:schemeClr val="bg2">
                  <a:lumMod val="10000"/>
                </a:schemeClr>
              </a:solidFill>
              <a:latin typeface="Georgia" panose="02040502050405020303" pitchFamily="18" charset="0"/>
            </a:endParaRPr>
          </a:p>
        </p:txBody>
      </p:sp>
      <p:sp>
        <p:nvSpPr>
          <p:cNvPr id="29" name="Rounded Rectangle 28"/>
          <p:cNvSpPr/>
          <p:nvPr/>
        </p:nvSpPr>
        <p:spPr>
          <a:xfrm>
            <a:off x="123416" y="3203237"/>
            <a:ext cx="1277163" cy="412731"/>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2">
                    <a:lumMod val="10000"/>
                  </a:schemeClr>
                </a:solidFill>
                <a:latin typeface="Georgia" panose="02040502050405020303" pitchFamily="18" charset="0"/>
              </a:rPr>
              <a:t>School level</a:t>
            </a:r>
            <a:endParaRPr lang="en-GB" sz="1400" dirty="0">
              <a:solidFill>
                <a:schemeClr val="bg2">
                  <a:lumMod val="10000"/>
                </a:schemeClr>
              </a:solidFill>
              <a:latin typeface="Georgia" panose="02040502050405020303" pitchFamily="18" charset="0"/>
            </a:endParaRPr>
          </a:p>
        </p:txBody>
      </p:sp>
      <p:sp>
        <p:nvSpPr>
          <p:cNvPr id="30" name="Rounded Rectangle 29"/>
          <p:cNvSpPr/>
          <p:nvPr/>
        </p:nvSpPr>
        <p:spPr>
          <a:xfrm>
            <a:off x="123416" y="3718988"/>
            <a:ext cx="1277163" cy="388591"/>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2">
                    <a:lumMod val="10000"/>
                  </a:schemeClr>
                </a:solidFill>
                <a:latin typeface="Georgia" panose="02040502050405020303" pitchFamily="18" charset="0"/>
              </a:rPr>
              <a:t>Teacher level</a:t>
            </a:r>
            <a:endParaRPr lang="en-GB" sz="1400" dirty="0">
              <a:solidFill>
                <a:schemeClr val="bg2">
                  <a:lumMod val="10000"/>
                </a:schemeClr>
              </a:solidFill>
              <a:latin typeface="Georgia" panose="02040502050405020303" pitchFamily="18" charset="0"/>
            </a:endParaRPr>
          </a:p>
        </p:txBody>
      </p:sp>
      <p:sp>
        <p:nvSpPr>
          <p:cNvPr id="31" name="Rounded Rectangle 30"/>
          <p:cNvSpPr/>
          <p:nvPr/>
        </p:nvSpPr>
        <p:spPr>
          <a:xfrm>
            <a:off x="137209" y="4210599"/>
            <a:ext cx="1263370" cy="383507"/>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2">
                    <a:lumMod val="10000"/>
                  </a:schemeClr>
                </a:solidFill>
                <a:latin typeface="Georgia" panose="02040502050405020303" pitchFamily="18" charset="0"/>
              </a:rPr>
              <a:t>Student level</a:t>
            </a:r>
            <a:endParaRPr lang="en-GB" sz="1400" dirty="0">
              <a:solidFill>
                <a:schemeClr val="bg2">
                  <a:lumMod val="10000"/>
                </a:schemeClr>
              </a:solidFill>
              <a:latin typeface="Georgia" panose="02040502050405020303" pitchFamily="18" charset="0"/>
            </a:endParaRPr>
          </a:p>
        </p:txBody>
      </p:sp>
      <p:sp>
        <p:nvSpPr>
          <p:cNvPr id="32" name="Rounded Rectangle 31"/>
          <p:cNvSpPr/>
          <p:nvPr/>
        </p:nvSpPr>
        <p:spPr>
          <a:xfrm>
            <a:off x="139479" y="2602176"/>
            <a:ext cx="1263370" cy="503001"/>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2">
                    <a:lumMod val="10000"/>
                  </a:schemeClr>
                </a:solidFill>
                <a:latin typeface="Georgia" panose="02040502050405020303" pitchFamily="18" charset="0"/>
              </a:rPr>
              <a:t>Country and system level</a:t>
            </a:r>
            <a:endParaRPr lang="en-GB" sz="1400" dirty="0">
              <a:solidFill>
                <a:schemeClr val="bg2">
                  <a:lumMod val="10000"/>
                </a:schemeClr>
              </a:solidFill>
              <a:latin typeface="Georgia" panose="02040502050405020303" pitchFamily="18" charset="0"/>
            </a:endParaRPr>
          </a:p>
        </p:txBody>
      </p:sp>
      <p:sp>
        <p:nvSpPr>
          <p:cNvPr id="33" name="Left-Right Arrow 32"/>
          <p:cNvSpPr/>
          <p:nvPr/>
        </p:nvSpPr>
        <p:spPr>
          <a:xfrm rot="5400000">
            <a:off x="4350966" y="2513546"/>
            <a:ext cx="424423" cy="358952"/>
          </a:xfrm>
          <a:prstGeom prst="leftRightArrow">
            <a:avLst/>
          </a:prstGeom>
          <a:gradFill>
            <a:gsLst>
              <a:gs pos="0">
                <a:schemeClr val="accent3">
                  <a:lumMod val="60000"/>
                  <a:lumOff val="40000"/>
                </a:schemeClr>
              </a:gs>
              <a:gs pos="100000">
                <a:srgbClr val="DCE6F2"/>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Left-Right Arrow 33"/>
          <p:cNvSpPr/>
          <p:nvPr/>
        </p:nvSpPr>
        <p:spPr>
          <a:xfrm rot="5400000">
            <a:off x="5084539" y="2996687"/>
            <a:ext cx="1092834" cy="358952"/>
          </a:xfrm>
          <a:prstGeom prst="leftRightArrow">
            <a:avLst/>
          </a:prstGeom>
          <a:gradFill>
            <a:gsLst>
              <a:gs pos="0">
                <a:srgbClr val="92D050"/>
              </a:gs>
              <a:gs pos="100000">
                <a:srgbClr val="DCE6F2"/>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Left-Right Arrow 34"/>
          <p:cNvSpPr/>
          <p:nvPr/>
        </p:nvSpPr>
        <p:spPr>
          <a:xfrm rot="5400000">
            <a:off x="2848856" y="2993584"/>
            <a:ext cx="1141767" cy="358952"/>
          </a:xfrm>
          <a:prstGeom prst="leftRightArrow">
            <a:avLst/>
          </a:prstGeom>
          <a:gradFill>
            <a:gsLst>
              <a:gs pos="0">
                <a:srgbClr val="00B050"/>
              </a:gs>
              <a:gs pos="100000">
                <a:srgbClr val="DCE6F2"/>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Georgia" panose="02040502050405020303" pitchFamily="18" charset="0"/>
            </a:endParaRPr>
          </a:p>
        </p:txBody>
      </p:sp>
      <p:sp>
        <p:nvSpPr>
          <p:cNvPr id="36" name="Right Arrow 35"/>
          <p:cNvSpPr/>
          <p:nvPr/>
        </p:nvSpPr>
        <p:spPr>
          <a:xfrm rot="5400000">
            <a:off x="2585755" y="2052264"/>
            <a:ext cx="410733" cy="288032"/>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ight Arrow 36"/>
          <p:cNvSpPr/>
          <p:nvPr/>
        </p:nvSpPr>
        <p:spPr>
          <a:xfrm rot="16200000">
            <a:off x="6285531" y="2015278"/>
            <a:ext cx="441466" cy="288032"/>
          </a:xfrm>
          <a:prstGeom prst="rightArrow">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60549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down)">
                                      <p:cBhvr>
                                        <p:cTn id="7" dur="500"/>
                                        <p:tgtEl>
                                          <p:spTgt spid="3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wipe(down)">
                                      <p:cBhvr>
                                        <p:cTn id="10" dur="500"/>
                                        <p:tgtEl>
                                          <p:spTgt spid="23"/>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wipe(down)">
                                      <p:cBhvr>
                                        <p:cTn id="13" dur="500"/>
                                        <p:tgtEl>
                                          <p:spTgt spid="37"/>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down)">
                                      <p:cBhvr>
                                        <p:cTn id="16" dur="5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fade">
                                      <p:cBhvr>
                                        <p:cTn id="21" dur="1000"/>
                                        <p:tgtEl>
                                          <p:spTgt spid="33"/>
                                        </p:tgtEl>
                                      </p:cBhvr>
                                    </p:animEffect>
                                    <p:anim calcmode="lin" valueType="num">
                                      <p:cBhvr>
                                        <p:cTn id="22" dur="1000" fill="hold"/>
                                        <p:tgtEl>
                                          <p:spTgt spid="33"/>
                                        </p:tgtEl>
                                        <p:attrNameLst>
                                          <p:attrName>ppt_x</p:attrName>
                                        </p:attrNameLst>
                                      </p:cBhvr>
                                      <p:tavLst>
                                        <p:tav tm="0">
                                          <p:val>
                                            <p:strVal val="#ppt_x"/>
                                          </p:val>
                                        </p:tav>
                                        <p:tav tm="100000">
                                          <p:val>
                                            <p:strVal val="#ppt_x"/>
                                          </p:val>
                                        </p:tav>
                                      </p:tavLst>
                                    </p:anim>
                                    <p:anim calcmode="lin" valueType="num">
                                      <p:cBhvr>
                                        <p:cTn id="23" dur="1000" fill="hold"/>
                                        <p:tgtEl>
                                          <p:spTgt spid="3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fade">
                                      <p:cBhvr>
                                        <p:cTn id="26" dur="1000"/>
                                        <p:tgtEl>
                                          <p:spTgt spid="35"/>
                                        </p:tgtEl>
                                      </p:cBhvr>
                                    </p:animEffect>
                                    <p:anim calcmode="lin" valueType="num">
                                      <p:cBhvr>
                                        <p:cTn id="27" dur="1000" fill="hold"/>
                                        <p:tgtEl>
                                          <p:spTgt spid="35"/>
                                        </p:tgtEl>
                                        <p:attrNameLst>
                                          <p:attrName>ppt_x</p:attrName>
                                        </p:attrNameLst>
                                      </p:cBhvr>
                                      <p:tavLst>
                                        <p:tav tm="0">
                                          <p:val>
                                            <p:strVal val="#ppt_x"/>
                                          </p:val>
                                        </p:tav>
                                        <p:tav tm="100000">
                                          <p:val>
                                            <p:strVal val="#ppt_x"/>
                                          </p:val>
                                        </p:tav>
                                      </p:tavLst>
                                    </p:anim>
                                    <p:anim calcmode="lin" valueType="num">
                                      <p:cBhvr>
                                        <p:cTn id="28" dur="1000" fill="hold"/>
                                        <p:tgtEl>
                                          <p:spTgt spid="35"/>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1000"/>
                                        <p:tgtEl>
                                          <p:spTgt spid="34"/>
                                        </p:tgtEl>
                                      </p:cBhvr>
                                    </p:animEffect>
                                    <p:anim calcmode="lin" valueType="num">
                                      <p:cBhvr>
                                        <p:cTn id="32" dur="1000" fill="hold"/>
                                        <p:tgtEl>
                                          <p:spTgt spid="34"/>
                                        </p:tgtEl>
                                        <p:attrNameLst>
                                          <p:attrName>ppt_x</p:attrName>
                                        </p:attrNameLst>
                                      </p:cBhvr>
                                      <p:tavLst>
                                        <p:tav tm="0">
                                          <p:val>
                                            <p:strVal val="#ppt_x"/>
                                          </p:val>
                                        </p:tav>
                                        <p:tav tm="100000">
                                          <p:val>
                                            <p:strVal val="#ppt_x"/>
                                          </p:val>
                                        </p:tav>
                                      </p:tavLst>
                                    </p:anim>
                                    <p:anim calcmode="lin" valueType="num">
                                      <p:cBhvr>
                                        <p:cTn id="33" dur="1000" fill="hold"/>
                                        <p:tgtEl>
                                          <p:spTgt spid="34"/>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1000"/>
                                        <p:tgtEl>
                                          <p:spTgt spid="22"/>
                                        </p:tgtEl>
                                      </p:cBhvr>
                                    </p:animEffect>
                                    <p:anim calcmode="lin" valueType="num">
                                      <p:cBhvr>
                                        <p:cTn id="37" dur="1000" fill="hold"/>
                                        <p:tgtEl>
                                          <p:spTgt spid="22"/>
                                        </p:tgtEl>
                                        <p:attrNameLst>
                                          <p:attrName>ppt_x</p:attrName>
                                        </p:attrNameLst>
                                      </p:cBhvr>
                                      <p:tavLst>
                                        <p:tav tm="0">
                                          <p:val>
                                            <p:strVal val="#ppt_x"/>
                                          </p:val>
                                        </p:tav>
                                        <p:tav tm="100000">
                                          <p:val>
                                            <p:strVal val="#ppt_x"/>
                                          </p:val>
                                        </p:tav>
                                      </p:tavLst>
                                    </p:anim>
                                    <p:anim calcmode="lin" valueType="num">
                                      <p:cBhvr>
                                        <p:cTn id="38"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wipe(down)">
                                      <p:cBhvr>
                                        <p:cTn id="43" dur="500"/>
                                        <p:tgtEl>
                                          <p:spTgt spid="20"/>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wipe(down)">
                                      <p:cBhvr>
                                        <p:cTn id="46" dur="500"/>
                                        <p:tgtEl>
                                          <p:spTgt spid="25"/>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wipe(down)">
                                      <p:cBhvr>
                                        <p:cTn id="49" dur="500"/>
                                        <p:tgtEl>
                                          <p:spTgt spid="26"/>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wipe(down)">
                                      <p:cBhvr>
                                        <p:cTn id="52" dur="500"/>
                                        <p:tgtEl>
                                          <p:spTgt spid="27"/>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wipe(down)">
                                      <p:cBhvr>
                                        <p:cTn id="55" dur="500"/>
                                        <p:tgtEl>
                                          <p:spTgt spid="28"/>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wipe(down)">
                                      <p:cBhvr>
                                        <p:cTn id="58" dur="500"/>
                                        <p:tgtEl>
                                          <p:spTgt spid="21"/>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wipe(down)">
                                      <p:cBhvr>
                                        <p:cTn id="61" dur="500"/>
                                        <p:tgtEl>
                                          <p:spTgt spid="32"/>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wipe(down)">
                                      <p:cBhvr>
                                        <p:cTn id="64" dur="500"/>
                                        <p:tgtEl>
                                          <p:spTgt spid="29"/>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wipe(down)">
                                      <p:cBhvr>
                                        <p:cTn id="67" dur="500"/>
                                        <p:tgtEl>
                                          <p:spTgt spid="30"/>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wipe(down)">
                                      <p:cBhvr>
                                        <p:cTn id="7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Graphic spid="22" grpId="0">
        <p:bldAsOne/>
      </p:bldGraphic>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055077"/>
            <a:ext cx="6624000" cy="814134"/>
          </a:xfrm>
        </p:spPr>
        <p:txBody>
          <a:bodyPr/>
          <a:lstStyle/>
          <a:p>
            <a:r>
              <a:rPr lang="fr-FR" sz="3200" dirty="0" smtClean="0"/>
              <a:t>A </a:t>
            </a:r>
            <a:r>
              <a:rPr lang="fr-FR" sz="3200" dirty="0" err="1" smtClean="0"/>
              <a:t>growing</a:t>
            </a:r>
            <a:r>
              <a:rPr lang="fr-FR" sz="3200" dirty="0" smtClean="0"/>
              <a:t> importance of </a:t>
            </a:r>
            <a:r>
              <a:rPr lang="fr-FR" sz="3200" dirty="0" smtClean="0">
                <a:solidFill>
                  <a:srgbClr val="92D050"/>
                </a:solidFill>
              </a:rPr>
              <a:t>ICT </a:t>
            </a:r>
            <a:r>
              <a:rPr lang="fr-FR" sz="3200" dirty="0" smtClean="0"/>
              <a:t>in EDUCATION…</a:t>
            </a:r>
            <a:endParaRPr lang="en-GB" sz="3600" cap="none" dirty="0"/>
          </a:p>
        </p:txBody>
      </p:sp>
    </p:spTree>
    <p:extLst>
      <p:ext uri="{BB962C8B-B14F-4D97-AF65-F5344CB8AC3E}">
        <p14:creationId xmlns:p14="http://schemas.microsoft.com/office/powerpoint/2010/main" val="12307499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47750"/>
            <a:ext cx="8763000" cy="4038600"/>
          </a:xfrm>
        </p:spPr>
        <p:txBody>
          <a:bodyPr>
            <a:normAutofit fontScale="70000" lnSpcReduction="20000"/>
          </a:bodyPr>
          <a:lstStyle/>
          <a:p>
            <a:r>
              <a:rPr lang="en-GB" dirty="0" smtClean="0"/>
              <a:t>Not only a rapid expansion of ICT access in the past decades both:</a:t>
            </a:r>
            <a:endParaRPr lang="en-GB" dirty="0"/>
          </a:p>
          <a:p>
            <a:pPr marL="0" indent="0">
              <a:buNone/>
            </a:pPr>
            <a:r>
              <a:rPr lang="en-GB" sz="2600" b="1" dirty="0" smtClean="0">
                <a:sym typeface="Wingdings" panose="05000000000000000000" pitchFamily="2" charset="2"/>
              </a:rPr>
              <a:t></a:t>
            </a:r>
            <a:r>
              <a:rPr lang="en-GB" sz="2600" b="1" dirty="0" smtClean="0"/>
              <a:t>At home</a:t>
            </a:r>
            <a:r>
              <a:rPr lang="en-GB" sz="2600" dirty="0" smtClean="0"/>
              <a:t>: from  </a:t>
            </a:r>
            <a:r>
              <a:rPr lang="en-GB" sz="2600" dirty="0">
                <a:solidFill>
                  <a:schemeClr val="tx2">
                    <a:lumMod val="60000"/>
                    <a:lumOff val="40000"/>
                  </a:schemeClr>
                </a:solidFill>
              </a:rPr>
              <a:t>63%</a:t>
            </a:r>
            <a:r>
              <a:rPr lang="en-GB" sz="2600" dirty="0" smtClean="0"/>
              <a:t> (</a:t>
            </a:r>
            <a:r>
              <a:rPr lang="en-GB" sz="2600" dirty="0" smtClean="0">
                <a:solidFill>
                  <a:srgbClr val="FF0000"/>
                </a:solidFill>
              </a:rPr>
              <a:t>69%</a:t>
            </a:r>
            <a:r>
              <a:rPr lang="en-GB" sz="2600" dirty="0" smtClean="0"/>
              <a:t>)  in 2003 to </a:t>
            </a:r>
            <a:r>
              <a:rPr lang="en-GB" sz="2600" dirty="0" smtClean="0">
                <a:solidFill>
                  <a:schemeClr val="tx2">
                    <a:lumMod val="60000"/>
                    <a:lumOff val="40000"/>
                  </a:schemeClr>
                </a:solidFill>
              </a:rPr>
              <a:t>95</a:t>
            </a:r>
            <a:r>
              <a:rPr lang="en-GB" sz="2600" dirty="0" smtClean="0">
                <a:solidFill>
                  <a:schemeClr val="tx2">
                    <a:lumMod val="60000"/>
                    <a:lumOff val="40000"/>
                  </a:schemeClr>
                </a:solidFill>
              </a:rPr>
              <a:t>%</a:t>
            </a:r>
            <a:r>
              <a:rPr lang="en-GB" sz="2600" dirty="0" smtClean="0"/>
              <a:t> </a:t>
            </a:r>
            <a:r>
              <a:rPr lang="en-GB" sz="2600" dirty="0" smtClean="0"/>
              <a:t>(</a:t>
            </a:r>
            <a:r>
              <a:rPr lang="en-GB" sz="2600" dirty="0">
                <a:solidFill>
                  <a:srgbClr val="FF0000"/>
                </a:solidFill>
              </a:rPr>
              <a:t>98% </a:t>
            </a:r>
            <a:r>
              <a:rPr lang="en-GB" sz="2600" dirty="0"/>
              <a:t>)</a:t>
            </a:r>
            <a:r>
              <a:rPr lang="en-GB" sz="2600" dirty="0" smtClean="0">
                <a:solidFill>
                  <a:srgbClr val="FF0000"/>
                </a:solidFill>
              </a:rPr>
              <a:t> </a:t>
            </a:r>
            <a:r>
              <a:rPr lang="en-GB" sz="2600" dirty="0" smtClean="0"/>
              <a:t>in 2015 in the </a:t>
            </a:r>
            <a:r>
              <a:rPr lang="en-GB" sz="2600" dirty="0" smtClean="0">
                <a:solidFill>
                  <a:schemeClr val="tx2">
                    <a:lumMod val="60000"/>
                    <a:lumOff val="40000"/>
                  </a:schemeClr>
                </a:solidFill>
              </a:rPr>
              <a:t>OECD</a:t>
            </a:r>
            <a:r>
              <a:rPr lang="en-GB" sz="2600" dirty="0" smtClean="0"/>
              <a:t> (</a:t>
            </a:r>
            <a:r>
              <a:rPr lang="en-GB" sz="2600" dirty="0" smtClean="0">
                <a:solidFill>
                  <a:srgbClr val="FF0000"/>
                </a:solidFill>
              </a:rPr>
              <a:t>Austria</a:t>
            </a:r>
            <a:r>
              <a:rPr lang="en-GB" sz="2600" dirty="0" smtClean="0"/>
              <a:t>)</a:t>
            </a:r>
            <a:r>
              <a:rPr lang="en-GB" sz="2600" b="1" dirty="0">
                <a:sym typeface="Wingdings" panose="05000000000000000000" pitchFamily="2" charset="2"/>
              </a:rPr>
              <a:t> </a:t>
            </a:r>
            <a:endParaRPr lang="en-GB" sz="2600" b="1" dirty="0" smtClean="0">
              <a:sym typeface="Wingdings" panose="05000000000000000000" pitchFamily="2" charset="2"/>
            </a:endParaRPr>
          </a:p>
          <a:p>
            <a:pPr marL="0" indent="0">
              <a:buNone/>
            </a:pPr>
            <a:r>
              <a:rPr lang="en-GB" sz="2600" b="1" dirty="0" smtClean="0">
                <a:sym typeface="Wingdings" panose="05000000000000000000" pitchFamily="2" charset="2"/>
              </a:rPr>
              <a:t> </a:t>
            </a:r>
            <a:r>
              <a:rPr lang="en-GB" sz="2600" b="1" dirty="0" smtClean="0"/>
              <a:t>At school</a:t>
            </a:r>
            <a:r>
              <a:rPr lang="en-GB" sz="2600" dirty="0" smtClean="0"/>
              <a:t>: from </a:t>
            </a:r>
            <a:r>
              <a:rPr lang="en-GB" sz="2600" dirty="0">
                <a:solidFill>
                  <a:schemeClr val="tx2">
                    <a:lumMod val="60000"/>
                    <a:lumOff val="40000"/>
                  </a:schemeClr>
                </a:solidFill>
              </a:rPr>
              <a:t>35</a:t>
            </a:r>
            <a:r>
              <a:rPr lang="en-GB" sz="2600" dirty="0" smtClean="0">
                <a:solidFill>
                  <a:schemeClr val="tx2">
                    <a:lumMod val="60000"/>
                    <a:lumOff val="40000"/>
                  </a:schemeClr>
                </a:solidFill>
              </a:rPr>
              <a:t>% </a:t>
            </a:r>
            <a:r>
              <a:rPr lang="en-GB" sz="2600" dirty="0"/>
              <a:t>(</a:t>
            </a:r>
            <a:r>
              <a:rPr lang="en-GB" sz="2600" dirty="0" smtClean="0">
                <a:solidFill>
                  <a:srgbClr val="FF0000"/>
                </a:solidFill>
              </a:rPr>
              <a:t>25%</a:t>
            </a:r>
            <a:r>
              <a:rPr lang="en-GB" sz="2600" dirty="0" smtClean="0"/>
              <a:t>) in 2009 to </a:t>
            </a:r>
            <a:r>
              <a:rPr lang="en-GB" sz="2600" dirty="0" smtClean="0">
                <a:solidFill>
                  <a:schemeClr val="tx2">
                    <a:lumMod val="60000"/>
                    <a:lumOff val="40000"/>
                  </a:schemeClr>
                </a:solidFill>
              </a:rPr>
              <a:t> </a:t>
            </a:r>
            <a:r>
              <a:rPr lang="en-GB" sz="2600" dirty="0" smtClean="0">
                <a:solidFill>
                  <a:schemeClr val="tx2">
                    <a:lumMod val="60000"/>
                    <a:lumOff val="40000"/>
                  </a:schemeClr>
                </a:solidFill>
              </a:rPr>
              <a:t>93</a:t>
            </a:r>
            <a:r>
              <a:rPr lang="en-GB" sz="2600" dirty="0" smtClean="0">
                <a:solidFill>
                  <a:schemeClr val="tx2">
                    <a:lumMod val="60000"/>
                    <a:lumOff val="40000"/>
                  </a:schemeClr>
                </a:solidFill>
              </a:rPr>
              <a:t>%</a:t>
            </a:r>
            <a:r>
              <a:rPr lang="en-GB" sz="2600" dirty="0" smtClean="0"/>
              <a:t> </a:t>
            </a:r>
            <a:r>
              <a:rPr lang="en-GB" sz="2600" dirty="0" smtClean="0"/>
              <a:t> (</a:t>
            </a:r>
            <a:r>
              <a:rPr lang="en-GB" sz="2600" dirty="0">
                <a:solidFill>
                  <a:srgbClr val="FF0000"/>
                </a:solidFill>
              </a:rPr>
              <a:t>96</a:t>
            </a:r>
            <a:r>
              <a:rPr lang="en-GB" sz="2600" dirty="0" smtClean="0">
                <a:solidFill>
                  <a:srgbClr val="FF0000"/>
                </a:solidFill>
              </a:rPr>
              <a:t>%</a:t>
            </a:r>
            <a:r>
              <a:rPr lang="en-GB" sz="2600" dirty="0"/>
              <a:t>)</a:t>
            </a:r>
            <a:r>
              <a:rPr lang="en-GB" sz="2600" dirty="0" smtClean="0">
                <a:solidFill>
                  <a:srgbClr val="FF0000"/>
                </a:solidFill>
              </a:rPr>
              <a:t> </a:t>
            </a:r>
            <a:r>
              <a:rPr lang="en-GB" sz="2600" dirty="0" smtClean="0"/>
              <a:t>in 2015 the </a:t>
            </a:r>
            <a:r>
              <a:rPr lang="en-GB" sz="2600" dirty="0" smtClean="0">
                <a:solidFill>
                  <a:schemeClr val="tx2">
                    <a:lumMod val="60000"/>
                    <a:lumOff val="40000"/>
                  </a:schemeClr>
                </a:solidFill>
              </a:rPr>
              <a:t>OECD </a:t>
            </a:r>
            <a:r>
              <a:rPr lang="en-GB" sz="2600" dirty="0" smtClean="0"/>
              <a:t>(</a:t>
            </a:r>
            <a:r>
              <a:rPr lang="en-GB" sz="2600" dirty="0" smtClean="0">
                <a:solidFill>
                  <a:srgbClr val="FF0000"/>
                </a:solidFill>
              </a:rPr>
              <a:t>Austria</a:t>
            </a:r>
            <a:r>
              <a:rPr lang="en-GB" sz="2600" dirty="0" smtClean="0"/>
              <a:t>)</a:t>
            </a:r>
          </a:p>
          <a:p>
            <a:endParaRPr lang="en-GB" dirty="0" smtClean="0">
              <a:sym typeface="Wingdings" panose="05000000000000000000" pitchFamily="2" charset="2"/>
            </a:endParaRPr>
          </a:p>
          <a:p>
            <a:r>
              <a:rPr lang="en-GB" dirty="0" smtClean="0">
                <a:sym typeface="Wingdings" panose="05000000000000000000" pitchFamily="2" charset="2"/>
              </a:rPr>
              <a:t>But ICT use is still increasing : weekly </a:t>
            </a:r>
            <a:r>
              <a:rPr lang="en-GB" dirty="0" smtClean="0">
                <a:sym typeface="Wingdings" panose="05000000000000000000" pitchFamily="2" charset="2"/>
              </a:rPr>
              <a:t>time spent </a:t>
            </a:r>
            <a:r>
              <a:rPr lang="en-GB" dirty="0" smtClean="0">
                <a:sym typeface="Wingdings" panose="05000000000000000000" pitchFamily="2" charset="2"/>
              </a:rPr>
              <a:t>online</a:t>
            </a:r>
            <a:endParaRPr lang="en-GB" dirty="0" smtClean="0">
              <a:sym typeface="Wingdings" panose="05000000000000000000" pitchFamily="2" charset="2"/>
            </a:endParaRPr>
          </a:p>
          <a:p>
            <a:pPr lvl="1"/>
            <a:r>
              <a:rPr lang="en-GB" dirty="0" smtClean="0">
                <a:sym typeface="Wingdings" panose="05000000000000000000" pitchFamily="2" charset="2"/>
              </a:rPr>
              <a:t>From </a:t>
            </a:r>
            <a:r>
              <a:rPr lang="en-GB" dirty="0" smtClean="0">
                <a:solidFill>
                  <a:srgbClr val="00B0F0"/>
                </a:solidFill>
                <a:sym typeface="Wingdings" panose="05000000000000000000" pitchFamily="2" charset="2"/>
              </a:rPr>
              <a:t>21h</a:t>
            </a:r>
            <a:r>
              <a:rPr lang="en-GB" dirty="0" smtClean="0">
                <a:sym typeface="Wingdings" panose="05000000000000000000" pitchFamily="2" charset="2"/>
              </a:rPr>
              <a:t> (</a:t>
            </a:r>
            <a:r>
              <a:rPr lang="en-GB" dirty="0" smtClean="0">
                <a:solidFill>
                  <a:srgbClr val="FF0000"/>
                </a:solidFill>
                <a:sym typeface="Wingdings" panose="05000000000000000000" pitchFamily="2" charset="2"/>
              </a:rPr>
              <a:t>20h</a:t>
            </a:r>
            <a:r>
              <a:rPr lang="en-GB" dirty="0" smtClean="0">
                <a:sym typeface="Wingdings" panose="05000000000000000000" pitchFamily="2" charset="2"/>
              </a:rPr>
              <a:t>) </a:t>
            </a:r>
            <a:r>
              <a:rPr lang="en-GB" dirty="0" smtClean="0">
                <a:sym typeface="Wingdings" panose="05000000000000000000" pitchFamily="2" charset="2"/>
              </a:rPr>
              <a:t>in 2012 to </a:t>
            </a:r>
            <a:r>
              <a:rPr lang="en-GB" dirty="0" smtClean="0">
                <a:solidFill>
                  <a:srgbClr val="00B0F0"/>
                </a:solidFill>
                <a:sym typeface="Wingdings" panose="05000000000000000000" pitchFamily="2" charset="2"/>
              </a:rPr>
              <a:t>30h</a:t>
            </a:r>
            <a:r>
              <a:rPr lang="en-GB" dirty="0" smtClean="0">
                <a:sym typeface="Wingdings" panose="05000000000000000000" pitchFamily="2" charset="2"/>
              </a:rPr>
              <a:t> (</a:t>
            </a:r>
            <a:r>
              <a:rPr lang="en-GB" dirty="0" smtClean="0">
                <a:solidFill>
                  <a:srgbClr val="FF0000"/>
                </a:solidFill>
                <a:sym typeface="Wingdings" panose="05000000000000000000" pitchFamily="2" charset="2"/>
              </a:rPr>
              <a:t>30h</a:t>
            </a:r>
            <a:r>
              <a:rPr lang="en-GB" dirty="0" smtClean="0">
                <a:sym typeface="Wingdings" panose="05000000000000000000" pitchFamily="2" charset="2"/>
              </a:rPr>
              <a:t>) in </a:t>
            </a:r>
            <a:r>
              <a:rPr lang="en-GB" dirty="0" smtClean="0">
                <a:sym typeface="Wingdings" panose="05000000000000000000" pitchFamily="2" charset="2"/>
              </a:rPr>
              <a:t>total in the </a:t>
            </a:r>
            <a:r>
              <a:rPr lang="en-GB" dirty="0" smtClean="0">
                <a:solidFill>
                  <a:srgbClr val="00B0F0"/>
                </a:solidFill>
                <a:sym typeface="Wingdings" panose="05000000000000000000" pitchFamily="2" charset="2"/>
              </a:rPr>
              <a:t>OECD</a:t>
            </a:r>
            <a:r>
              <a:rPr lang="en-GB" dirty="0" smtClean="0">
                <a:sym typeface="Wingdings" panose="05000000000000000000" pitchFamily="2" charset="2"/>
              </a:rPr>
              <a:t> (</a:t>
            </a:r>
            <a:r>
              <a:rPr lang="en-GB" dirty="0" smtClean="0">
                <a:solidFill>
                  <a:srgbClr val="FF0000"/>
                </a:solidFill>
                <a:sym typeface="Wingdings" panose="05000000000000000000" pitchFamily="2" charset="2"/>
              </a:rPr>
              <a:t>Austria</a:t>
            </a:r>
            <a:r>
              <a:rPr lang="en-GB" dirty="0" smtClean="0">
                <a:sym typeface="Wingdings" panose="05000000000000000000" pitchFamily="2" charset="2"/>
              </a:rPr>
              <a:t>) in 2015</a:t>
            </a:r>
            <a:endParaRPr lang="en-GB" dirty="0" smtClean="0">
              <a:sym typeface="Wingdings" panose="05000000000000000000" pitchFamily="2" charset="2"/>
            </a:endParaRPr>
          </a:p>
          <a:p>
            <a:pPr lvl="1"/>
            <a:r>
              <a:rPr lang="en-GB" dirty="0" smtClean="0">
                <a:sym typeface="Wingdings" panose="05000000000000000000" pitchFamily="2" charset="2"/>
              </a:rPr>
              <a:t>Including </a:t>
            </a:r>
            <a:r>
              <a:rPr lang="en-GB" dirty="0" smtClean="0">
                <a:sym typeface="Wingdings" panose="05000000000000000000" pitchFamily="2" charset="2"/>
              </a:rPr>
              <a:t>from </a:t>
            </a:r>
            <a:r>
              <a:rPr lang="en-GB" sz="2900" dirty="0">
                <a:solidFill>
                  <a:srgbClr val="00B0F0"/>
                </a:solidFill>
                <a:sym typeface="Wingdings" panose="05000000000000000000" pitchFamily="2" charset="2"/>
              </a:rPr>
              <a:t>3.4h</a:t>
            </a:r>
            <a:r>
              <a:rPr lang="en-GB" dirty="0" smtClean="0">
                <a:sym typeface="Wingdings" panose="05000000000000000000" pitchFamily="2" charset="2"/>
              </a:rPr>
              <a:t> (3.8h) to </a:t>
            </a:r>
            <a:r>
              <a:rPr lang="en-GB" dirty="0" smtClean="0">
                <a:solidFill>
                  <a:srgbClr val="00B0F0"/>
                </a:solidFill>
                <a:sym typeface="Wingdings" panose="05000000000000000000" pitchFamily="2" charset="2"/>
              </a:rPr>
              <a:t>6.1h</a:t>
            </a:r>
            <a:r>
              <a:rPr lang="en-GB" dirty="0" smtClean="0">
                <a:sym typeface="Wingdings" panose="05000000000000000000" pitchFamily="2" charset="2"/>
              </a:rPr>
              <a:t> </a:t>
            </a:r>
            <a:r>
              <a:rPr lang="en-GB" dirty="0" smtClean="0">
                <a:sym typeface="Wingdings" panose="05000000000000000000" pitchFamily="2" charset="2"/>
              </a:rPr>
              <a:t>(</a:t>
            </a:r>
            <a:r>
              <a:rPr lang="en-GB" dirty="0" smtClean="0">
                <a:solidFill>
                  <a:srgbClr val="FF0000"/>
                </a:solidFill>
                <a:sym typeface="Wingdings" panose="05000000000000000000" pitchFamily="2" charset="2"/>
              </a:rPr>
              <a:t>6.4h</a:t>
            </a:r>
            <a:r>
              <a:rPr lang="en-GB" dirty="0" smtClean="0">
                <a:sym typeface="Wingdings" panose="05000000000000000000" pitchFamily="2" charset="2"/>
              </a:rPr>
              <a:t>) </a:t>
            </a:r>
            <a:r>
              <a:rPr lang="en-GB" u="sng" dirty="0" smtClean="0">
                <a:sym typeface="Wingdings" panose="05000000000000000000" pitchFamily="2" charset="2"/>
              </a:rPr>
              <a:t>at school </a:t>
            </a:r>
          </a:p>
          <a:p>
            <a:pPr lvl="1"/>
            <a:endParaRPr lang="en-GB" dirty="0" smtClean="0">
              <a:sym typeface="Wingdings" panose="05000000000000000000" pitchFamily="2" charset="2"/>
            </a:endParaRPr>
          </a:p>
          <a:p>
            <a:r>
              <a:rPr lang="en-GB" dirty="0">
                <a:sym typeface="Wingdings" panose="05000000000000000000" pitchFamily="2" charset="2"/>
              </a:rPr>
              <a:t>S</a:t>
            </a:r>
            <a:r>
              <a:rPr lang="en-GB" dirty="0" smtClean="0">
                <a:sym typeface="Wingdings" panose="05000000000000000000" pitchFamily="2" charset="2"/>
              </a:rPr>
              <a:t>tudents with lower socio-economic status spend </a:t>
            </a:r>
            <a:r>
              <a:rPr lang="en-GB" b="1" dirty="0">
                <a:solidFill>
                  <a:srgbClr val="00B050"/>
                </a:solidFill>
                <a:sym typeface="Wingdings" panose="05000000000000000000" pitchFamily="2" charset="2"/>
              </a:rPr>
              <a:t>MORE</a:t>
            </a:r>
            <a:r>
              <a:rPr lang="en-GB" dirty="0">
                <a:sym typeface="Wingdings" panose="05000000000000000000" pitchFamily="2" charset="2"/>
              </a:rPr>
              <a:t> </a:t>
            </a:r>
            <a:r>
              <a:rPr lang="en-GB" dirty="0" smtClean="0">
                <a:sym typeface="Wingdings" panose="05000000000000000000" pitchFamily="2" charset="2"/>
              </a:rPr>
              <a:t>time - </a:t>
            </a:r>
            <a:r>
              <a:rPr lang="en-GB" dirty="0" smtClean="0">
                <a:solidFill>
                  <a:srgbClr val="00B0F0"/>
                </a:solidFill>
                <a:sym typeface="Wingdings" panose="05000000000000000000" pitchFamily="2" charset="2"/>
              </a:rPr>
              <a:t>2.3h</a:t>
            </a:r>
            <a:r>
              <a:rPr lang="en-GB" dirty="0" smtClean="0">
                <a:sym typeface="Wingdings" panose="05000000000000000000" pitchFamily="2" charset="2"/>
              </a:rPr>
              <a:t> </a:t>
            </a:r>
            <a:r>
              <a:rPr lang="en-GB" dirty="0" smtClean="0">
                <a:sym typeface="Wingdings" panose="05000000000000000000" pitchFamily="2" charset="2"/>
              </a:rPr>
              <a:t>(</a:t>
            </a:r>
            <a:r>
              <a:rPr lang="en-GB" dirty="0" smtClean="0">
                <a:solidFill>
                  <a:srgbClr val="FF0000"/>
                </a:solidFill>
                <a:sym typeface="Wingdings" panose="05000000000000000000" pitchFamily="2" charset="2"/>
              </a:rPr>
              <a:t>6.3h</a:t>
            </a:r>
            <a:r>
              <a:rPr lang="en-GB" dirty="0" smtClean="0">
                <a:sym typeface="Wingdings" panose="05000000000000000000" pitchFamily="2" charset="2"/>
              </a:rPr>
              <a:t>) </a:t>
            </a:r>
            <a:r>
              <a:rPr lang="en-GB" dirty="0">
                <a:sym typeface="Wingdings" panose="05000000000000000000" pitchFamily="2" charset="2"/>
              </a:rPr>
              <a:t>in </a:t>
            </a:r>
            <a:r>
              <a:rPr lang="en-GB" dirty="0" smtClean="0">
                <a:sym typeface="Wingdings" panose="05000000000000000000" pitchFamily="2" charset="2"/>
              </a:rPr>
              <a:t>total - </a:t>
            </a:r>
            <a:r>
              <a:rPr lang="en-GB" dirty="0" smtClean="0">
                <a:sym typeface="Wingdings" panose="05000000000000000000" pitchFamily="2" charset="2"/>
              </a:rPr>
              <a:t>online </a:t>
            </a:r>
            <a:r>
              <a:rPr lang="en-GB" dirty="0" smtClean="0">
                <a:sym typeface="Wingdings" panose="05000000000000000000" pitchFamily="2" charset="2"/>
              </a:rPr>
              <a:t>each </a:t>
            </a:r>
            <a:r>
              <a:rPr lang="en-GB" dirty="0" smtClean="0">
                <a:sym typeface="Wingdings" panose="05000000000000000000" pitchFamily="2" charset="2"/>
              </a:rPr>
              <a:t>week</a:t>
            </a:r>
            <a:endParaRPr lang="en-GB" dirty="0" smtClean="0">
              <a:sym typeface="Wingdings" panose="05000000000000000000" pitchFamily="2" charset="2"/>
            </a:endParaRPr>
          </a:p>
          <a:p>
            <a:pPr lvl="1"/>
            <a:r>
              <a:rPr lang="en-GB" dirty="0" smtClean="0">
                <a:sym typeface="Wingdings" panose="05000000000000000000" pitchFamily="2" charset="2"/>
              </a:rPr>
              <a:t>Including around </a:t>
            </a:r>
            <a:r>
              <a:rPr lang="en-GB" dirty="0" smtClean="0">
                <a:solidFill>
                  <a:schemeClr val="tx2">
                    <a:lumMod val="60000"/>
                    <a:lumOff val="40000"/>
                  </a:schemeClr>
                </a:solidFill>
                <a:sym typeface="Wingdings" panose="05000000000000000000" pitchFamily="2" charset="2"/>
              </a:rPr>
              <a:t>1h</a:t>
            </a:r>
            <a:r>
              <a:rPr lang="en-GB" dirty="0" smtClean="0">
                <a:sym typeface="Wingdings" panose="05000000000000000000" pitchFamily="2" charset="2"/>
              </a:rPr>
              <a:t> (</a:t>
            </a:r>
            <a:r>
              <a:rPr lang="en-GB" dirty="0" smtClean="0">
                <a:solidFill>
                  <a:srgbClr val="FF0000"/>
                </a:solidFill>
                <a:sym typeface="Wingdings" panose="05000000000000000000" pitchFamily="2" charset="2"/>
              </a:rPr>
              <a:t>2h</a:t>
            </a:r>
            <a:r>
              <a:rPr lang="en-GB" dirty="0" smtClean="0">
                <a:sym typeface="Wingdings" panose="05000000000000000000" pitchFamily="2" charset="2"/>
              </a:rPr>
              <a:t>) at school</a:t>
            </a:r>
          </a:p>
          <a:p>
            <a:pPr lvl="1"/>
            <a:endParaRPr lang="en-GB" dirty="0" smtClean="0">
              <a:sym typeface="Wingdings" panose="05000000000000000000" pitchFamily="2" charset="2"/>
            </a:endParaRPr>
          </a:p>
          <a:p>
            <a:pPr lvl="1"/>
            <a:endParaRPr lang="en-GB" dirty="0"/>
          </a:p>
        </p:txBody>
      </p:sp>
      <p:sp>
        <p:nvSpPr>
          <p:cNvPr id="3" name="Title 2"/>
          <p:cNvSpPr>
            <a:spLocks noGrp="1"/>
          </p:cNvSpPr>
          <p:nvPr>
            <p:ph type="title"/>
          </p:nvPr>
        </p:nvSpPr>
        <p:spPr>
          <a:xfrm>
            <a:off x="1080000" y="178200"/>
            <a:ext cx="7911600" cy="766800"/>
          </a:xfrm>
        </p:spPr>
        <p:txBody>
          <a:bodyPr/>
          <a:lstStyle/>
          <a:p>
            <a:r>
              <a:rPr lang="en-GB" dirty="0" smtClean="0"/>
              <a:t>Bridging the “</a:t>
            </a:r>
            <a:r>
              <a:rPr lang="en-GB" dirty="0" smtClean="0">
                <a:solidFill>
                  <a:srgbClr val="92D050"/>
                </a:solidFill>
              </a:rPr>
              <a:t>first digital divide</a:t>
            </a:r>
            <a:r>
              <a:rPr lang="en-GB" dirty="0" smtClean="0"/>
              <a:t>”…and more</a:t>
            </a:r>
            <a:endParaRPr lang="en-GB" dirty="0"/>
          </a:p>
        </p:txBody>
      </p:sp>
    </p:spTree>
    <p:extLst>
      <p:ext uri="{BB962C8B-B14F-4D97-AF65-F5344CB8AC3E}">
        <p14:creationId xmlns:p14="http://schemas.microsoft.com/office/powerpoint/2010/main" val="3153543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 calcmode="lin" valueType="num">
                                      <p:cBhvr additive="base">
                                        <p:cTn id="18"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 calcmode="lin" valueType="num">
                                      <p:cBhvr additive="base">
                                        <p:cTn id="2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2">
                                            <p:txEl>
                                              <p:pRg st="6" end="6"/>
                                            </p:txEl>
                                          </p:spTgt>
                                        </p:tgtEl>
                                        <p:attrNameLst>
                                          <p:attrName>style.visibility</p:attrName>
                                        </p:attrNameLst>
                                      </p:cBhvr>
                                      <p:to>
                                        <p:strVal val="visible"/>
                                      </p:to>
                                    </p:set>
                                    <p:anim calcmode="lin" valueType="num">
                                      <p:cBhvr additive="base">
                                        <p:cTn id="26"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wipe(down)">
                                      <p:cBhvr>
                                        <p:cTn id="32" dur="500"/>
                                        <p:tgtEl>
                                          <p:spTgt spid="2">
                                            <p:txEl>
                                              <p:pRg st="8" end="8"/>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Effect transition="in" filter="wipe(down)">
                                      <p:cBhvr>
                                        <p:cTn id="35"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000" y="1354211"/>
            <a:ext cx="6624000" cy="2464777"/>
          </a:xfrm>
        </p:spPr>
        <p:txBody>
          <a:bodyPr/>
          <a:lstStyle/>
          <a:p>
            <a:r>
              <a:rPr lang="en-GB" dirty="0" smtClean="0"/>
              <a:t>…but What really matters is how </a:t>
            </a:r>
            <a:r>
              <a:rPr lang="en-GB" dirty="0" err="1" smtClean="0">
                <a:solidFill>
                  <a:srgbClr val="92D050"/>
                </a:solidFill>
              </a:rPr>
              <a:t>iCt</a:t>
            </a:r>
            <a:r>
              <a:rPr lang="en-GB" dirty="0" smtClean="0"/>
              <a:t> are </a:t>
            </a:r>
            <a:r>
              <a:rPr lang="en-GB" dirty="0" smtClean="0">
                <a:solidFill>
                  <a:srgbClr val="92D050"/>
                </a:solidFill>
              </a:rPr>
              <a:t>used</a:t>
            </a:r>
            <a:r>
              <a:rPr lang="en-GB" dirty="0" smtClean="0"/>
              <a:t> and for which purpose </a:t>
            </a:r>
            <a:br>
              <a:rPr lang="en-GB" dirty="0" smtClean="0"/>
            </a:br>
            <a:endParaRPr lang="en-GB" dirty="0">
              <a:solidFill>
                <a:srgbClr val="92D050"/>
              </a:solidFill>
            </a:endParaRPr>
          </a:p>
        </p:txBody>
      </p:sp>
    </p:spTree>
    <p:extLst>
      <p:ext uri="{BB962C8B-B14F-4D97-AF65-F5344CB8AC3E}">
        <p14:creationId xmlns:p14="http://schemas.microsoft.com/office/powerpoint/2010/main" val="10130198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CDE_Français_blanc">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CDE_Français_blanc">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9843</TotalTime>
  <Words>1701</Words>
  <Application>Microsoft Office PowerPoint</Application>
  <PresentationFormat>On-screen Show (16:9)</PresentationFormat>
  <Paragraphs>573</Paragraphs>
  <Slides>25</Slides>
  <Notes>25</Notes>
  <HiddenSlides>3</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25</vt:i4>
      </vt:variant>
    </vt:vector>
  </HeadingPairs>
  <TitlesOfParts>
    <vt:vector size="34" baseType="lpstr">
      <vt:lpstr>Arial</vt:lpstr>
      <vt:lpstr>Arial Narrow</vt:lpstr>
      <vt:lpstr>Calibri</vt:lpstr>
      <vt:lpstr>Comic Sans MS</vt:lpstr>
      <vt:lpstr>Georgia</vt:lpstr>
      <vt:lpstr>Helvetica 65 Medium</vt:lpstr>
      <vt:lpstr>Wingdings</vt:lpstr>
      <vt:lpstr>1_OCDE_Français_blanc</vt:lpstr>
      <vt:lpstr>OCDE_Français_blanc</vt:lpstr>
      <vt:lpstr>Students, ICT and learning  making the connection </vt:lpstr>
      <vt:lpstr>Motivation </vt:lpstr>
      <vt:lpstr>Outline </vt:lpstr>
      <vt:lpstr>Programme for International Student Assessment (PISA) – In Brief</vt:lpstr>
      <vt:lpstr> Digital resources in EDUCATIOn</vt:lpstr>
      <vt:lpstr>PISA ICT Framework: Overview</vt:lpstr>
      <vt:lpstr>A growing importance of ICT in EDUCATION…</vt:lpstr>
      <vt:lpstr>Bridging the “first digital divide”…and more</vt:lpstr>
      <vt:lpstr>…but What really matters is how iCt are used and for which purpose  </vt:lpstr>
      <vt:lpstr>PowerPoint Presentation</vt:lpstr>
      <vt:lpstr>PowerPoint Presentation</vt:lpstr>
      <vt:lpstr>Digital resources are more likely to be used by teachers who are more inclined to rely on student-oriented teaching practices</vt:lpstr>
      <vt:lpstr>The frequency and variety of digital activities vary substantially across countries</vt:lpstr>
      <vt:lpstr>…allows to construct an index of ICT use at school</vt:lpstr>
      <vt:lpstr>The effect of ICT in Education so far remains sub-optimal</vt:lpstr>
      <vt:lpstr>Students’ use of the Internet at school is negatively correlated with science performance</vt:lpstr>
      <vt:lpstr>Students’ time online is also negatively correlated with well-being (for extreme Internet users) </vt:lpstr>
      <vt:lpstr> learning digital competencies</vt:lpstr>
      <vt:lpstr>Digital competencies in PISA 2021</vt:lpstr>
      <vt:lpstr>PowerPoint Presentation</vt:lpstr>
      <vt:lpstr>Frequency of computer use at school and digital reading skills OECD average relationship, after accounting for the socio-economic status of students and schools</vt:lpstr>
      <vt:lpstr>Frequency of computer use outside of school and digital reading skills OECD average relationship, after accounting for the socio-economic status of students and schools</vt:lpstr>
      <vt:lpstr>Some conclusions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resilience of students with an immigrant background:  Factors that shape well-being</dc:title>
  <dc:creator>MOSTAFA Tarek, EDU/ECS</dc:creator>
  <cp:lastModifiedBy>LORENCEAU Adrien, EDU/ECS</cp:lastModifiedBy>
  <cp:revision>578</cp:revision>
  <cp:lastPrinted>2018-11-19T13:20:38Z</cp:lastPrinted>
  <dcterms:created xsi:type="dcterms:W3CDTF">2006-08-16T00:00:00Z</dcterms:created>
  <dcterms:modified xsi:type="dcterms:W3CDTF">2018-11-19T13:28:37Z</dcterms:modified>
</cp:coreProperties>
</file>