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4.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handoutMasterIdLst>
    <p:handoutMasterId r:id="rId19"/>
  </p:handoutMasterIdLst>
  <p:sldIdLst>
    <p:sldId id="256" r:id="rId2"/>
    <p:sldId id="321" r:id="rId3"/>
    <p:sldId id="320" r:id="rId4"/>
    <p:sldId id="285" r:id="rId5"/>
    <p:sldId id="297" r:id="rId6"/>
    <p:sldId id="291" r:id="rId7"/>
    <p:sldId id="283" r:id="rId8"/>
    <p:sldId id="284" r:id="rId9"/>
    <p:sldId id="301" r:id="rId10"/>
    <p:sldId id="300" r:id="rId11"/>
    <p:sldId id="318" r:id="rId12"/>
    <p:sldId id="315" r:id="rId13"/>
    <p:sldId id="319" r:id="rId14"/>
    <p:sldId id="313" r:id="rId15"/>
    <p:sldId id="311" r:id="rId16"/>
    <p:sldId id="274" r:id="rId17"/>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C9C9"/>
    <a:srgbClr val="959595"/>
    <a:srgbClr val="1E294E"/>
    <a:srgbClr val="494747"/>
    <a:srgbClr val="3B3B3B"/>
    <a:srgbClr val="004B93"/>
    <a:srgbClr val="4B4B4B"/>
    <a:srgbClr val="A0A0A0"/>
    <a:srgbClr val="595959"/>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28" autoAdjust="0"/>
    <p:restoredTop sz="86512" autoAdjust="0"/>
  </p:normalViewPr>
  <p:slideViewPr>
    <p:cSldViewPr snapToGrid="0">
      <p:cViewPr varScale="1">
        <p:scale>
          <a:sx n="72" d="100"/>
          <a:sy n="72" d="100"/>
        </p:scale>
        <p:origin x="1075" y="67"/>
      </p:cViewPr>
      <p:guideLst>
        <p:guide orient="horz" pos="2160"/>
        <p:guide pos="384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de-DE" sz="1400" dirty="0"/>
              <a:t>Sämtliche Kommunikation</a:t>
            </a:r>
            <a:r>
              <a:rPr lang="de-DE" sz="1400" baseline="0" dirty="0"/>
              <a:t> digital nach Generationen</a:t>
            </a:r>
            <a:endParaRPr lang="de-DE" sz="1400" dirty="0"/>
          </a:p>
        </c:rich>
      </c:tx>
      <c:layout>
        <c:manualLayout>
          <c:xMode val="edge"/>
          <c:yMode val="edge"/>
          <c:x val="0.21744216769872296"/>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0"/>
          <c:order val="0"/>
          <c:tx>
            <c:strRef>
              <c:f>Tabelle1!$B$1</c:f>
              <c:strCache>
                <c:ptCount val="1"/>
                <c:pt idx="0">
                  <c:v>Ich stimme gar nicht zu</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Baby Boomer
(1955-1969)</c:v>
                </c:pt>
                <c:pt idx="1">
                  <c:v>GEN X
(1970-1984)</c:v>
                </c:pt>
                <c:pt idx="2">
                  <c:v>GEN Y
(1985-1999)</c:v>
                </c:pt>
              </c:strCache>
            </c:strRef>
          </c:cat>
          <c:val>
            <c:numRef>
              <c:f>Tabelle1!$B$2:$B$4</c:f>
              <c:numCache>
                <c:formatCode>General</c:formatCode>
                <c:ptCount val="3"/>
                <c:pt idx="0">
                  <c:v>14</c:v>
                </c:pt>
                <c:pt idx="1">
                  <c:v>12</c:v>
                </c:pt>
                <c:pt idx="2">
                  <c:v>8</c:v>
                </c:pt>
              </c:numCache>
            </c:numRef>
          </c:val>
          <c:extLst>
            <c:ext xmlns:c16="http://schemas.microsoft.com/office/drawing/2014/chart" uri="{C3380CC4-5D6E-409C-BE32-E72D297353CC}">
              <c16:uniqueId val="{00000000-A62C-4EC7-951B-B1FD9719A931}"/>
            </c:ext>
          </c:extLst>
        </c:ser>
        <c:ser>
          <c:idx val="1"/>
          <c:order val="1"/>
          <c:tx>
            <c:strRef>
              <c:f>Tabelle1!$C$1</c:f>
              <c:strCache>
                <c:ptCount val="1"/>
                <c:pt idx="0">
                  <c:v>Ich stimme nicht zu</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Baby Boomer
(1955-1969)</c:v>
                </c:pt>
                <c:pt idx="1">
                  <c:v>GEN X
(1970-1984)</c:v>
                </c:pt>
                <c:pt idx="2">
                  <c:v>GEN Y
(1985-1999)</c:v>
                </c:pt>
              </c:strCache>
            </c:strRef>
          </c:cat>
          <c:val>
            <c:numRef>
              <c:f>Tabelle1!$C$2:$C$4</c:f>
              <c:numCache>
                <c:formatCode>General</c:formatCode>
                <c:ptCount val="3"/>
                <c:pt idx="0">
                  <c:v>17</c:v>
                </c:pt>
                <c:pt idx="1">
                  <c:v>21</c:v>
                </c:pt>
                <c:pt idx="2">
                  <c:v>19</c:v>
                </c:pt>
              </c:numCache>
            </c:numRef>
          </c:val>
          <c:extLst>
            <c:ext xmlns:c16="http://schemas.microsoft.com/office/drawing/2014/chart" uri="{C3380CC4-5D6E-409C-BE32-E72D297353CC}">
              <c16:uniqueId val="{00000001-A62C-4EC7-951B-B1FD9719A931}"/>
            </c:ext>
          </c:extLst>
        </c:ser>
        <c:ser>
          <c:idx val="2"/>
          <c:order val="2"/>
          <c:tx>
            <c:strRef>
              <c:f>Tabelle1!$D$1</c:f>
              <c:strCache>
                <c:ptCount val="1"/>
                <c:pt idx="0">
                  <c:v>Ich stimme etwas zu</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Baby Boomer
(1955-1969)</c:v>
                </c:pt>
                <c:pt idx="1">
                  <c:v>GEN X
(1970-1984)</c:v>
                </c:pt>
                <c:pt idx="2">
                  <c:v>GEN Y
(1985-1999)</c:v>
                </c:pt>
              </c:strCache>
            </c:strRef>
          </c:cat>
          <c:val>
            <c:numRef>
              <c:f>Tabelle1!$D$2:$D$4</c:f>
              <c:numCache>
                <c:formatCode>General</c:formatCode>
                <c:ptCount val="3"/>
                <c:pt idx="0">
                  <c:v>38</c:v>
                </c:pt>
                <c:pt idx="1">
                  <c:v>38</c:v>
                </c:pt>
                <c:pt idx="2">
                  <c:v>33</c:v>
                </c:pt>
              </c:numCache>
            </c:numRef>
          </c:val>
          <c:extLst>
            <c:ext xmlns:c16="http://schemas.microsoft.com/office/drawing/2014/chart" uri="{C3380CC4-5D6E-409C-BE32-E72D297353CC}">
              <c16:uniqueId val="{00000002-A62C-4EC7-951B-B1FD9719A931}"/>
            </c:ext>
          </c:extLst>
        </c:ser>
        <c:ser>
          <c:idx val="3"/>
          <c:order val="3"/>
          <c:tx>
            <c:strRef>
              <c:f>Tabelle1!$E$1</c:f>
              <c:strCache>
                <c:ptCount val="1"/>
                <c:pt idx="0">
                  <c:v>Ich stimme zu</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Baby Boomer
(1955-1969)</c:v>
                </c:pt>
                <c:pt idx="1">
                  <c:v>GEN X
(1970-1984)</c:v>
                </c:pt>
                <c:pt idx="2">
                  <c:v>GEN Y
(1985-1999)</c:v>
                </c:pt>
              </c:strCache>
            </c:strRef>
          </c:cat>
          <c:val>
            <c:numRef>
              <c:f>Tabelle1!$E$2:$E$4</c:f>
              <c:numCache>
                <c:formatCode>General</c:formatCode>
                <c:ptCount val="3"/>
                <c:pt idx="0">
                  <c:v>22</c:v>
                </c:pt>
                <c:pt idx="1">
                  <c:v>19</c:v>
                </c:pt>
                <c:pt idx="2">
                  <c:v>26</c:v>
                </c:pt>
              </c:numCache>
            </c:numRef>
          </c:val>
          <c:extLst>
            <c:ext xmlns:c16="http://schemas.microsoft.com/office/drawing/2014/chart" uri="{C3380CC4-5D6E-409C-BE32-E72D297353CC}">
              <c16:uniqueId val="{00000003-A62C-4EC7-951B-B1FD9719A931}"/>
            </c:ext>
          </c:extLst>
        </c:ser>
        <c:ser>
          <c:idx val="4"/>
          <c:order val="4"/>
          <c:tx>
            <c:strRef>
              <c:f>Tabelle1!$F$1</c:f>
              <c:strCache>
                <c:ptCount val="1"/>
                <c:pt idx="0">
                  <c:v>Ich stimme voll und ganz zu</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Baby Boomer
(1955-1969)</c:v>
                </c:pt>
                <c:pt idx="1">
                  <c:v>GEN X
(1970-1984)</c:v>
                </c:pt>
                <c:pt idx="2">
                  <c:v>GEN Y
(1985-1999)</c:v>
                </c:pt>
              </c:strCache>
            </c:strRef>
          </c:cat>
          <c:val>
            <c:numRef>
              <c:f>Tabelle1!$F$2:$F$4</c:f>
              <c:numCache>
                <c:formatCode>General</c:formatCode>
                <c:ptCount val="3"/>
                <c:pt idx="0">
                  <c:v>9</c:v>
                </c:pt>
                <c:pt idx="1">
                  <c:v>10</c:v>
                </c:pt>
                <c:pt idx="2">
                  <c:v>14</c:v>
                </c:pt>
              </c:numCache>
            </c:numRef>
          </c:val>
          <c:extLst>
            <c:ext xmlns:c16="http://schemas.microsoft.com/office/drawing/2014/chart" uri="{C3380CC4-5D6E-409C-BE32-E72D297353CC}">
              <c16:uniqueId val="{00000005-A62C-4EC7-951B-B1FD9719A931}"/>
            </c:ext>
          </c:extLst>
        </c:ser>
        <c:dLbls>
          <c:dLblPos val="outEnd"/>
          <c:showLegendKey val="0"/>
          <c:showVal val="1"/>
          <c:showCatName val="0"/>
          <c:showSerName val="0"/>
          <c:showPercent val="0"/>
          <c:showBubbleSize val="0"/>
        </c:dLbls>
        <c:gapWidth val="219"/>
        <c:overlap val="-27"/>
        <c:axId val="805605423"/>
        <c:axId val="805605007"/>
      </c:barChart>
      <c:catAx>
        <c:axId val="8056054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805605007"/>
        <c:crosses val="autoZero"/>
        <c:auto val="1"/>
        <c:lblAlgn val="ctr"/>
        <c:lblOffset val="100"/>
        <c:noMultiLvlLbl val="0"/>
      </c:catAx>
      <c:valAx>
        <c:axId val="8056050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8056054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8954D43-B166-4279-9212-A19E4DA238A6}" type="datetimeFigureOut">
              <a:rPr lang="de-DE" smtClean="0"/>
              <a:t>19.11.2018</a:t>
            </a:fld>
            <a:endParaRPr lang="de-DE"/>
          </a:p>
        </p:txBody>
      </p:sp>
      <p:sp>
        <p:nvSpPr>
          <p:cNvPr id="4" name="Fußzeilenplatzhalt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E768FDD-6CDD-4FCC-B6CC-032933B4D637}" type="slidenum">
              <a:rPr lang="de-DE" smtClean="0"/>
              <a:t>‹Nr.›</a:t>
            </a:fld>
            <a:endParaRPr lang="de-DE"/>
          </a:p>
        </p:txBody>
      </p:sp>
    </p:spTree>
    <p:extLst>
      <p:ext uri="{BB962C8B-B14F-4D97-AF65-F5344CB8AC3E}">
        <p14:creationId xmlns:p14="http://schemas.microsoft.com/office/powerpoint/2010/main" val="14091198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6A74AD6-3C6C-4D52-BA88-A492B8CA3F2C}" type="datetimeFigureOut">
              <a:rPr lang="de-DE" smtClean="0"/>
              <a:t>19.11.2018</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2DE379A-0E75-4A80-B7EC-7B981731C0CE}" type="slidenum">
              <a:rPr lang="de-DE" smtClean="0"/>
              <a:t>‹Nr.›</a:t>
            </a:fld>
            <a:endParaRPr lang="de-DE"/>
          </a:p>
        </p:txBody>
      </p:sp>
    </p:spTree>
    <p:extLst>
      <p:ext uri="{BB962C8B-B14F-4D97-AF65-F5344CB8AC3E}">
        <p14:creationId xmlns:p14="http://schemas.microsoft.com/office/powerpoint/2010/main" val="1889175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2DE379A-0E75-4A80-B7EC-7B981731C0CE}" type="slidenum">
              <a:rPr lang="de-DE" smtClean="0"/>
              <a:t>4</a:t>
            </a:fld>
            <a:endParaRPr lang="de-DE"/>
          </a:p>
        </p:txBody>
      </p:sp>
    </p:spTree>
    <p:extLst>
      <p:ext uri="{BB962C8B-B14F-4D97-AF65-F5344CB8AC3E}">
        <p14:creationId xmlns:p14="http://schemas.microsoft.com/office/powerpoint/2010/main" val="3278439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2DE379A-0E75-4A80-B7EC-7B981731C0CE}" type="slidenum">
              <a:rPr lang="de-DE" smtClean="0"/>
              <a:t>15</a:t>
            </a:fld>
            <a:endParaRPr lang="de-DE"/>
          </a:p>
        </p:txBody>
      </p:sp>
    </p:spTree>
    <p:extLst>
      <p:ext uri="{BB962C8B-B14F-4D97-AF65-F5344CB8AC3E}">
        <p14:creationId xmlns:p14="http://schemas.microsoft.com/office/powerpoint/2010/main" val="2689970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2DE379A-0E75-4A80-B7EC-7B981731C0CE}" type="slidenum">
              <a:rPr lang="de-DE" smtClean="0"/>
              <a:t>5</a:t>
            </a:fld>
            <a:endParaRPr lang="de-DE"/>
          </a:p>
        </p:txBody>
      </p:sp>
    </p:spTree>
    <p:extLst>
      <p:ext uri="{BB962C8B-B14F-4D97-AF65-F5344CB8AC3E}">
        <p14:creationId xmlns:p14="http://schemas.microsoft.com/office/powerpoint/2010/main" val="676671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2DE379A-0E75-4A80-B7EC-7B981731C0CE}" type="slidenum">
              <a:rPr lang="de-DE" smtClean="0"/>
              <a:t>6</a:t>
            </a:fld>
            <a:endParaRPr lang="de-DE"/>
          </a:p>
        </p:txBody>
      </p:sp>
    </p:spTree>
    <p:extLst>
      <p:ext uri="{BB962C8B-B14F-4D97-AF65-F5344CB8AC3E}">
        <p14:creationId xmlns:p14="http://schemas.microsoft.com/office/powerpoint/2010/main" val="4245597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2DE379A-0E75-4A80-B7EC-7B981731C0CE}" type="slidenum">
              <a:rPr lang="de-DE" smtClean="0"/>
              <a:t>7</a:t>
            </a:fld>
            <a:endParaRPr lang="de-DE"/>
          </a:p>
        </p:txBody>
      </p:sp>
    </p:spTree>
    <p:extLst>
      <p:ext uri="{BB962C8B-B14F-4D97-AF65-F5344CB8AC3E}">
        <p14:creationId xmlns:p14="http://schemas.microsoft.com/office/powerpoint/2010/main" val="628083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2DE379A-0E75-4A80-B7EC-7B981731C0CE}" type="slidenum">
              <a:rPr lang="de-DE" smtClean="0"/>
              <a:t>8</a:t>
            </a:fld>
            <a:endParaRPr lang="de-DE"/>
          </a:p>
        </p:txBody>
      </p:sp>
    </p:spTree>
    <p:extLst>
      <p:ext uri="{BB962C8B-B14F-4D97-AF65-F5344CB8AC3E}">
        <p14:creationId xmlns:p14="http://schemas.microsoft.com/office/powerpoint/2010/main" val="2280606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fontAlgn="base"/>
            <a:r>
              <a:rPr lang="de-DE" sz="1200" b="1" kern="1200" dirty="0">
                <a:solidFill>
                  <a:schemeClr val="tx1"/>
                </a:solidFill>
                <a:effectLst/>
                <a:latin typeface="+mn-lt"/>
                <a:ea typeface="+mn-ea"/>
                <a:cs typeface="+mn-cs"/>
              </a:rPr>
              <a:t>Digitalisierung im Unternehmen messen</a:t>
            </a:r>
          </a:p>
          <a:p>
            <a:pPr fontAlgn="base"/>
            <a:r>
              <a:rPr lang="de-DE" sz="1200" b="1" i="0" kern="1200" dirty="0">
                <a:solidFill>
                  <a:schemeClr val="tx1"/>
                </a:solidFill>
                <a:effectLst/>
                <a:latin typeface="+mn-lt"/>
                <a:ea typeface="+mn-ea"/>
                <a:cs typeface="+mn-cs"/>
              </a:rPr>
              <a:t>Information Supply Chain Management (ISCM) ist der zentrale Ansatzpunkt für die digitale Transformation im Unternehmen. Die vom Marktforschungsunternehmen The Group </a:t>
            </a:r>
            <a:r>
              <a:rPr lang="de-DE" sz="1200" b="1" i="0" kern="1200" dirty="0" err="1">
                <a:solidFill>
                  <a:schemeClr val="tx1"/>
                </a:solidFill>
                <a:effectLst/>
                <a:latin typeface="+mn-lt"/>
                <a:ea typeface="+mn-ea"/>
                <a:cs typeface="+mn-cs"/>
              </a:rPr>
              <a:t>of</a:t>
            </a:r>
            <a:r>
              <a:rPr lang="de-DE" sz="1200" b="1" i="0" kern="1200" dirty="0">
                <a:solidFill>
                  <a:schemeClr val="tx1"/>
                </a:solidFill>
                <a:effectLst/>
                <a:latin typeface="+mn-lt"/>
                <a:ea typeface="+mn-ea"/>
                <a:cs typeface="+mn-cs"/>
              </a:rPr>
              <a:t> </a:t>
            </a:r>
            <a:r>
              <a:rPr lang="de-DE" sz="1200" b="1" i="0" kern="1200" dirty="0" err="1">
                <a:solidFill>
                  <a:schemeClr val="tx1"/>
                </a:solidFill>
                <a:effectLst/>
                <a:latin typeface="+mn-lt"/>
                <a:ea typeface="+mn-ea"/>
                <a:cs typeface="+mn-cs"/>
              </a:rPr>
              <a:t>Analysts</a:t>
            </a:r>
            <a:r>
              <a:rPr lang="de-DE" sz="1200" b="1" i="0" kern="1200" dirty="0">
                <a:solidFill>
                  <a:schemeClr val="tx1"/>
                </a:solidFill>
                <a:effectLst/>
                <a:latin typeface="+mn-lt"/>
                <a:ea typeface="+mn-ea"/>
                <a:cs typeface="+mn-cs"/>
              </a:rPr>
              <a:t> initiierte EDEN Study misst den Grad der Digitalisierung und die damit verbundenen Chancen und Risiken für Unternehmen in Deutschland.</a:t>
            </a:r>
          </a:p>
          <a:p>
            <a:pPr fontAlgn="base"/>
            <a:r>
              <a:rPr lang="de-DE" sz="1200" b="0" i="0" kern="1200" dirty="0">
                <a:solidFill>
                  <a:schemeClr val="tx1"/>
                </a:solidFill>
                <a:effectLst/>
                <a:latin typeface="+mn-lt"/>
                <a:ea typeface="+mn-ea"/>
                <a:cs typeface="+mn-cs"/>
              </a:rPr>
              <a:t>Unternehmen können sich im Rahmen eines Tests mit den Ergebnissen der Studie messen lassen und ihren eigenen Digitalisierungsgrad ermitteln. © </a:t>
            </a:r>
            <a:r>
              <a:rPr lang="de-DE" sz="1200" b="0" i="0" kern="1200" dirty="0" err="1">
                <a:solidFill>
                  <a:schemeClr val="tx1"/>
                </a:solidFill>
                <a:effectLst/>
                <a:latin typeface="+mn-lt"/>
                <a:ea typeface="+mn-ea"/>
                <a:cs typeface="+mn-cs"/>
              </a:rPr>
              <a:t>FotoliaUnternehmen</a:t>
            </a:r>
            <a:r>
              <a:rPr lang="de-DE" sz="1200" b="0" i="0" kern="1200" dirty="0">
                <a:solidFill>
                  <a:schemeClr val="tx1"/>
                </a:solidFill>
                <a:effectLst/>
                <a:latin typeface="+mn-lt"/>
                <a:ea typeface="+mn-ea"/>
                <a:cs typeface="+mn-cs"/>
              </a:rPr>
              <a:t> können sich im Rahmen eines Tests mit den Ergebnissen der Studie messen lassen und ihren eigenen Digitalisierungsgrad ermitteln. Den Schwerpunkt der Betrachtung bilden dabei 14 verschiedene Aspekte des ISCM, die in Unternehmen zum Einsatz kommen können.</a:t>
            </a:r>
          </a:p>
          <a:p>
            <a:pPr fontAlgn="base"/>
            <a:r>
              <a:rPr lang="de-DE" sz="1200" b="0" i="0" kern="1200" dirty="0">
                <a:solidFill>
                  <a:schemeClr val="tx1"/>
                </a:solidFill>
                <a:effectLst/>
                <a:latin typeface="+mn-lt"/>
                <a:ea typeface="+mn-ea"/>
                <a:cs typeface="+mn-cs"/>
              </a:rPr>
              <a:t>Ein Ziel der Digitalisierung ist es, dass Unternehmen mit Hilfe von IT-Systemen Kunden besser, schneller, individueller und auch mit neuen Produkten bedienen können. Es gilt, Prozesse und Wertschöpfungsketten in digitalen Systemen abzubilden, um Geschwindigkeit und Qualität auf ein neues Niveau heben zu können. Das heißt, dass die Erfassung, Verarbeitung und Verteilung von Daten und Informationen im Unternehmen digital erfolgen muss. Diese sogenannte Information Supply Chain erstreckt sich über unterschiedliche Systeme. Eine essentielle Aufgabe für Unternehmen ist daher die Optimierung des Information Supply Chain Managements (ISCM).</a:t>
            </a:r>
          </a:p>
          <a:p>
            <a:pPr fontAlgn="base"/>
            <a:r>
              <a:rPr lang="de-DE" sz="1200" b="1" i="0" kern="1200" dirty="0">
                <a:solidFill>
                  <a:schemeClr val="tx1"/>
                </a:solidFill>
                <a:effectLst/>
                <a:latin typeface="+mn-lt"/>
                <a:ea typeface="+mn-ea"/>
                <a:cs typeface="+mn-cs"/>
              </a:rPr>
              <a:t>EDEN Studie</a:t>
            </a:r>
            <a:r>
              <a:rPr lang="de-DE" sz="1200" b="0" i="0" kern="1200" dirty="0">
                <a:solidFill>
                  <a:schemeClr val="tx1"/>
                </a:solidFill>
                <a:effectLst/>
                <a:latin typeface="+mn-lt"/>
                <a:ea typeface="+mn-ea"/>
                <a:cs typeface="+mn-cs"/>
              </a:rPr>
              <a:t/>
            </a:r>
            <a:br>
              <a:rPr lang="de-DE" sz="1200" b="0" i="0" kern="1200" dirty="0">
                <a:solidFill>
                  <a:schemeClr val="tx1"/>
                </a:solidFill>
                <a:effectLst/>
                <a:latin typeface="+mn-lt"/>
                <a:ea typeface="+mn-ea"/>
                <a:cs typeface="+mn-cs"/>
              </a:rPr>
            </a:br>
            <a:r>
              <a:rPr lang="de-DE" sz="1200" b="0" i="0" kern="1200" dirty="0">
                <a:solidFill>
                  <a:schemeClr val="tx1"/>
                </a:solidFill>
                <a:effectLst/>
                <a:latin typeface="+mn-lt"/>
                <a:ea typeface="+mn-ea"/>
                <a:cs typeface="+mn-cs"/>
              </a:rPr>
              <a:t>Die EDEN (European Digital Entity Norm) Studie untersucht, wie es um den Grad der Digitalisierung und die damit verbundenen Chancen und Risiken in deutschen Unternehmen steht. Grundlage der Analyse ist eine Befragung von mehr als 200 Unternehmen aus den Branchen Industrie, Großhandel, Versandhandel, Einzelhandel und Dienstleistungen. Im Mittelpunkt steht die Information Supply Chain und deren Management. Sie wird hinsichtlich Verbreitung verschiedener Arten von Software-Lösungen, ihrer Umsetzung, damit verbundenem Potenzial und Beitrag zur digitalen Transformation sowie Einbindung in die Digitalisierungsstrategie der Unternehmen und ihre bisherigen Umsetzungserfahrungen untersucht. Darüber hinaus bietet The Group </a:t>
            </a:r>
            <a:r>
              <a:rPr lang="de-DE" sz="1200" b="0" i="0" kern="1200" dirty="0" err="1">
                <a:solidFill>
                  <a:schemeClr val="tx1"/>
                </a:solidFill>
                <a:effectLst/>
                <a:latin typeface="+mn-lt"/>
                <a:ea typeface="+mn-ea"/>
                <a:cs typeface="+mn-cs"/>
              </a:rPr>
              <a:t>of</a:t>
            </a:r>
            <a:r>
              <a:rPr lang="de-DE" sz="1200" b="0" i="0" kern="1200" dirty="0">
                <a:solidFill>
                  <a:schemeClr val="tx1"/>
                </a:solidFill>
                <a:effectLst/>
                <a:latin typeface="+mn-lt"/>
                <a:ea typeface="+mn-ea"/>
                <a:cs typeface="+mn-cs"/>
              </a:rPr>
              <a:t> </a:t>
            </a:r>
            <a:r>
              <a:rPr lang="de-DE" sz="1200" b="0" i="0" kern="1200" dirty="0" err="1">
                <a:solidFill>
                  <a:schemeClr val="tx1"/>
                </a:solidFill>
                <a:effectLst/>
                <a:latin typeface="+mn-lt"/>
                <a:ea typeface="+mn-ea"/>
                <a:cs typeface="+mn-cs"/>
              </a:rPr>
              <a:t>Analysts</a:t>
            </a:r>
            <a:r>
              <a:rPr lang="de-DE" sz="1200" b="0" i="0" kern="1200" dirty="0">
                <a:solidFill>
                  <a:schemeClr val="tx1"/>
                </a:solidFill>
                <a:effectLst/>
                <a:latin typeface="+mn-lt"/>
                <a:ea typeface="+mn-ea"/>
                <a:cs typeface="+mn-cs"/>
              </a:rPr>
              <a:t> mit der EDEN Studie eine Orientierungshilfe auf dem Markt für die verschiedensten Software-Lösungen im Kontext des Information Supply Chain Managements, unterschieden nach den Bereichen Datenbeschaffung, Datenaufbereitung und Datendistribution.</a:t>
            </a:r>
          </a:p>
          <a:p>
            <a:pPr fontAlgn="base"/>
            <a:r>
              <a:rPr lang="de-DE" sz="1200" b="1" i="0" kern="1200" dirty="0">
                <a:solidFill>
                  <a:schemeClr val="tx1"/>
                </a:solidFill>
                <a:effectLst/>
                <a:latin typeface="+mn-lt"/>
                <a:ea typeface="+mn-ea"/>
                <a:cs typeface="+mn-cs"/>
              </a:rPr>
              <a:t>EDEN Level als individuelle Standortbestimmung für Unternehmen</a:t>
            </a:r>
            <a:r>
              <a:rPr lang="de-DE" sz="1200" b="0" i="0" kern="1200" dirty="0">
                <a:solidFill>
                  <a:schemeClr val="tx1"/>
                </a:solidFill>
                <a:effectLst/>
                <a:latin typeface="+mn-lt"/>
                <a:ea typeface="+mn-ea"/>
                <a:cs typeface="+mn-cs"/>
              </a:rPr>
              <a:t/>
            </a:r>
            <a:br>
              <a:rPr lang="de-DE" sz="1200" b="0" i="0" kern="1200" dirty="0">
                <a:solidFill>
                  <a:schemeClr val="tx1"/>
                </a:solidFill>
                <a:effectLst/>
                <a:latin typeface="+mn-lt"/>
                <a:ea typeface="+mn-ea"/>
                <a:cs typeface="+mn-cs"/>
              </a:rPr>
            </a:br>
            <a:r>
              <a:rPr lang="de-DE" sz="1200" b="0" i="0" kern="1200" dirty="0">
                <a:solidFill>
                  <a:schemeClr val="tx1"/>
                </a:solidFill>
                <a:effectLst/>
                <a:latin typeface="+mn-lt"/>
                <a:ea typeface="+mn-ea"/>
                <a:cs typeface="+mn-cs"/>
              </a:rPr>
              <a:t>Die EDEN Studie bildet die Basis für eine individuelle Standortbestimmung, bei der sich Unternehmen mit den Ergebnissen der Studie messen und ihren eigenen Digitalisierungsgrad ermitteln können. Für diese Standortsbestimmung wurde ein Bewertungsschema geschaffen, mit dem der sogenannte EDEN Level berechnet wird. Dieser berücksichtigt die Einschätzung der digitalen Lage im Unternehmen und die Umsetzung des ISCM sowie die Nutzung und Verarbeitung von Daten. Der EDEN Level dient als Vergleichswert, der es ermöglicht das eigene individuelle Ergebnis mit den Studienergebnissen zu vergleichen. Maximal sind 2.500 Punkte möglich.</a:t>
            </a:r>
          </a:p>
          <a:p>
            <a:endParaRPr lang="de-DE" dirty="0"/>
          </a:p>
          <a:p>
            <a:endParaRPr lang="de-DE" dirty="0"/>
          </a:p>
        </p:txBody>
      </p:sp>
      <p:sp>
        <p:nvSpPr>
          <p:cNvPr id="4" name="Foliennummernplatzhalter 3"/>
          <p:cNvSpPr>
            <a:spLocks noGrp="1"/>
          </p:cNvSpPr>
          <p:nvPr>
            <p:ph type="sldNum" sz="quarter" idx="10"/>
          </p:nvPr>
        </p:nvSpPr>
        <p:spPr/>
        <p:txBody>
          <a:bodyPr/>
          <a:lstStyle/>
          <a:p>
            <a:fld id="{D2DE379A-0E75-4A80-B7EC-7B981731C0CE}" type="slidenum">
              <a:rPr lang="de-DE" smtClean="0"/>
              <a:t>10</a:t>
            </a:fld>
            <a:endParaRPr lang="de-DE"/>
          </a:p>
        </p:txBody>
      </p:sp>
    </p:spTree>
    <p:extLst>
      <p:ext uri="{BB962C8B-B14F-4D97-AF65-F5344CB8AC3E}">
        <p14:creationId xmlns:p14="http://schemas.microsoft.com/office/powerpoint/2010/main" val="857130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2DE379A-0E75-4A80-B7EC-7B981731C0CE}" type="slidenum">
              <a:rPr lang="de-DE" smtClean="0"/>
              <a:t>11</a:t>
            </a:fld>
            <a:endParaRPr lang="de-DE"/>
          </a:p>
        </p:txBody>
      </p:sp>
    </p:spTree>
    <p:extLst>
      <p:ext uri="{BB962C8B-B14F-4D97-AF65-F5344CB8AC3E}">
        <p14:creationId xmlns:p14="http://schemas.microsoft.com/office/powerpoint/2010/main" val="1490459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2DE379A-0E75-4A80-B7EC-7B981731C0CE}" type="slidenum">
              <a:rPr lang="de-DE" smtClean="0"/>
              <a:t>12</a:t>
            </a:fld>
            <a:endParaRPr lang="de-DE"/>
          </a:p>
        </p:txBody>
      </p:sp>
    </p:spTree>
    <p:extLst>
      <p:ext uri="{BB962C8B-B14F-4D97-AF65-F5344CB8AC3E}">
        <p14:creationId xmlns:p14="http://schemas.microsoft.com/office/powerpoint/2010/main" val="2569816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2DE379A-0E75-4A80-B7EC-7B981731C0CE}" type="slidenum">
              <a:rPr lang="de-DE" smtClean="0"/>
              <a:t>13</a:t>
            </a:fld>
            <a:endParaRPr lang="de-DE"/>
          </a:p>
        </p:txBody>
      </p:sp>
    </p:spTree>
    <p:extLst>
      <p:ext uri="{BB962C8B-B14F-4D97-AF65-F5344CB8AC3E}">
        <p14:creationId xmlns:p14="http://schemas.microsoft.com/office/powerpoint/2010/main" val="3569405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F6C9B276-ED74-4FFC-9171-8A4854F3EB22}" type="datetime1">
              <a:rPr lang="de-DE" smtClean="0"/>
              <a:t>19.11.2018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BC71B96-F069-45C7-BA52-4C49215614B2}" type="slidenum">
              <a:rPr lang="de-DE" smtClean="0"/>
              <a:t>‹Nr.›</a:t>
            </a:fld>
            <a:endParaRPr lang="de-DE"/>
          </a:p>
        </p:txBody>
      </p:sp>
    </p:spTree>
    <p:extLst>
      <p:ext uri="{BB962C8B-B14F-4D97-AF65-F5344CB8AC3E}">
        <p14:creationId xmlns:p14="http://schemas.microsoft.com/office/powerpoint/2010/main" val="2715193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A315052-A000-4537-A24C-E062648985AF}" type="datetime1">
              <a:rPr lang="de-DE" smtClean="0"/>
              <a:t>19.11.2018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BC71B96-F069-45C7-BA52-4C49215614B2}" type="slidenum">
              <a:rPr lang="de-DE" smtClean="0"/>
              <a:t>‹Nr.›</a:t>
            </a:fld>
            <a:endParaRPr lang="de-DE"/>
          </a:p>
        </p:txBody>
      </p:sp>
    </p:spTree>
    <p:extLst>
      <p:ext uri="{BB962C8B-B14F-4D97-AF65-F5344CB8AC3E}">
        <p14:creationId xmlns:p14="http://schemas.microsoft.com/office/powerpoint/2010/main" val="3527555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FD76093-2653-4893-AC1A-4B5AE1625B5A}" type="datetime1">
              <a:rPr lang="de-DE" smtClean="0"/>
              <a:t>19.11.2018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BC71B96-F069-45C7-BA52-4C49215614B2}" type="slidenum">
              <a:rPr lang="de-DE" smtClean="0"/>
              <a:t>‹Nr.›</a:t>
            </a:fld>
            <a:endParaRPr lang="de-DE"/>
          </a:p>
        </p:txBody>
      </p:sp>
    </p:spTree>
    <p:extLst>
      <p:ext uri="{BB962C8B-B14F-4D97-AF65-F5344CB8AC3E}">
        <p14:creationId xmlns:p14="http://schemas.microsoft.com/office/powerpoint/2010/main" val="1204443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BA39878-1D1D-4453-8C62-AC20215D6190}" type="datetime1">
              <a:rPr lang="de-DE" smtClean="0"/>
              <a:t>19.11.2018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BC71B96-F069-45C7-BA52-4C49215614B2}" type="slidenum">
              <a:rPr lang="de-DE" smtClean="0"/>
              <a:t>‹Nr.›</a:t>
            </a:fld>
            <a:endParaRPr lang="de-DE"/>
          </a:p>
        </p:txBody>
      </p:sp>
    </p:spTree>
    <p:extLst>
      <p:ext uri="{BB962C8B-B14F-4D97-AF65-F5344CB8AC3E}">
        <p14:creationId xmlns:p14="http://schemas.microsoft.com/office/powerpoint/2010/main" val="2860356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31EE1539-D061-4ADD-BD6C-BE92C52C1A1A}" type="datetime1">
              <a:rPr lang="de-DE" smtClean="0"/>
              <a:t>19.11.2018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BC71B96-F069-45C7-BA52-4C49215614B2}" type="slidenum">
              <a:rPr lang="de-DE" smtClean="0"/>
              <a:t>‹Nr.›</a:t>
            </a:fld>
            <a:endParaRPr lang="de-DE"/>
          </a:p>
        </p:txBody>
      </p:sp>
    </p:spTree>
    <p:extLst>
      <p:ext uri="{BB962C8B-B14F-4D97-AF65-F5344CB8AC3E}">
        <p14:creationId xmlns:p14="http://schemas.microsoft.com/office/powerpoint/2010/main" val="930949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4E9285C3-5BFC-40C6-9849-0331CE593D5E}" type="datetime1">
              <a:rPr lang="de-DE" smtClean="0"/>
              <a:t>19.11.2018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BC71B96-F069-45C7-BA52-4C49215614B2}" type="slidenum">
              <a:rPr lang="de-DE" smtClean="0"/>
              <a:t>‹Nr.›</a:t>
            </a:fld>
            <a:endParaRPr lang="de-DE"/>
          </a:p>
        </p:txBody>
      </p:sp>
    </p:spTree>
    <p:extLst>
      <p:ext uri="{BB962C8B-B14F-4D97-AF65-F5344CB8AC3E}">
        <p14:creationId xmlns:p14="http://schemas.microsoft.com/office/powerpoint/2010/main" val="1972533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04E3DD11-CEC7-4F70-88B3-B07BD1FF86B3}" type="datetime1">
              <a:rPr lang="de-DE" smtClean="0"/>
              <a:t>19.11.2018</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CBC71B96-F069-45C7-BA52-4C49215614B2}" type="slidenum">
              <a:rPr lang="de-DE" smtClean="0"/>
              <a:t>‹Nr.›</a:t>
            </a:fld>
            <a:endParaRPr lang="de-DE"/>
          </a:p>
        </p:txBody>
      </p:sp>
    </p:spTree>
    <p:extLst>
      <p:ext uri="{BB962C8B-B14F-4D97-AF65-F5344CB8AC3E}">
        <p14:creationId xmlns:p14="http://schemas.microsoft.com/office/powerpoint/2010/main" val="3947841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2999ACB1-09D0-46D2-8361-FC2957D20043}" type="datetime1">
              <a:rPr lang="de-DE" smtClean="0"/>
              <a:t>19.11.2018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BC71B96-F069-45C7-BA52-4C49215614B2}" type="slidenum">
              <a:rPr lang="de-DE" smtClean="0"/>
              <a:t>‹Nr.›</a:t>
            </a:fld>
            <a:endParaRPr lang="de-DE"/>
          </a:p>
        </p:txBody>
      </p:sp>
    </p:spTree>
    <p:extLst>
      <p:ext uri="{BB962C8B-B14F-4D97-AF65-F5344CB8AC3E}">
        <p14:creationId xmlns:p14="http://schemas.microsoft.com/office/powerpoint/2010/main" val="327690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5F578C2-C966-40BE-B028-F2BA26C2A2C0}" type="datetime1">
              <a:rPr lang="de-DE" smtClean="0"/>
              <a:t>19.11.2018</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a:xfrm>
            <a:off x="9382125" y="6407150"/>
            <a:ext cx="2743200" cy="365125"/>
          </a:xfrm>
        </p:spPr>
        <p:txBody>
          <a:bodyPr/>
          <a:lstStyle/>
          <a:p>
            <a:fld id="{CBC71B96-F069-45C7-BA52-4C49215614B2}" type="slidenum">
              <a:rPr lang="de-DE" smtClean="0"/>
              <a:t>‹Nr.›</a:t>
            </a:fld>
            <a:endParaRPr lang="de-DE"/>
          </a:p>
        </p:txBody>
      </p:sp>
    </p:spTree>
    <p:extLst>
      <p:ext uri="{BB962C8B-B14F-4D97-AF65-F5344CB8AC3E}">
        <p14:creationId xmlns:p14="http://schemas.microsoft.com/office/powerpoint/2010/main" val="3868600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EDDF884A-9E6B-4469-B5F8-2DEBA072ECB3}" type="datetime1">
              <a:rPr lang="de-DE" smtClean="0"/>
              <a:t>19.11.2018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BC71B96-F069-45C7-BA52-4C49215614B2}" type="slidenum">
              <a:rPr lang="de-DE" smtClean="0"/>
              <a:t>‹Nr.›</a:t>
            </a:fld>
            <a:endParaRPr lang="de-DE"/>
          </a:p>
        </p:txBody>
      </p:sp>
    </p:spTree>
    <p:extLst>
      <p:ext uri="{BB962C8B-B14F-4D97-AF65-F5344CB8AC3E}">
        <p14:creationId xmlns:p14="http://schemas.microsoft.com/office/powerpoint/2010/main" val="1800069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1547A922-33C5-4CD5-BAFC-F529399E057B}" type="datetime1">
              <a:rPr lang="de-DE" smtClean="0"/>
              <a:t>19.11.2018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BC71B96-F069-45C7-BA52-4C49215614B2}" type="slidenum">
              <a:rPr lang="de-DE" smtClean="0"/>
              <a:t>‹Nr.›</a:t>
            </a:fld>
            <a:endParaRPr lang="de-DE"/>
          </a:p>
        </p:txBody>
      </p:sp>
    </p:spTree>
    <p:extLst>
      <p:ext uri="{BB962C8B-B14F-4D97-AF65-F5344CB8AC3E}">
        <p14:creationId xmlns:p14="http://schemas.microsoft.com/office/powerpoint/2010/main" val="2330096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FE4610-A59F-4508-984F-17D8E51E470D}" type="datetime1">
              <a:rPr lang="de-DE" smtClean="0"/>
              <a:t>19.11.2018</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C71B96-F069-45C7-BA52-4C49215614B2}" type="slidenum">
              <a:rPr lang="de-DE" smtClean="0"/>
              <a:t>‹Nr.›</a:t>
            </a:fld>
            <a:endParaRPr lang="de-DE"/>
          </a:p>
        </p:txBody>
      </p:sp>
    </p:spTree>
    <p:extLst>
      <p:ext uri="{BB962C8B-B14F-4D97-AF65-F5344CB8AC3E}">
        <p14:creationId xmlns:p14="http://schemas.microsoft.com/office/powerpoint/2010/main" val="3404431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5.em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0.emf"/></Relationships>
</file>

<file path=ppt/slides/_rels/slide1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3.emf"/></Relationships>
</file>

<file path=ppt/slides/_rels/slide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4.png"/><Relationship Id="rId7" Type="http://schemas.openxmlformats.org/officeDocument/2006/relationships/image" Target="../media/image7.emf"/><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png"/><Relationship Id="rId5" Type="http://schemas.openxmlformats.org/officeDocument/2006/relationships/image" Target="../media/image14.png"/><Relationship Id="rId10" Type="http://schemas.microsoft.com/office/2007/relationships/hdphoto" Target="../media/hdphoto2.wdp"/><Relationship Id="rId4" Type="http://schemas.openxmlformats.org/officeDocument/2006/relationships/image" Target="../media/image13.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image" Target="../media/image2.png"/><Relationship Id="rId5" Type="http://schemas.openxmlformats.org/officeDocument/2006/relationships/chart" Target="../charts/chart1.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hemeOverride" Target="../theme/themeOverride3.xml"/><Relationship Id="rId5" Type="http://schemas.openxmlformats.org/officeDocument/2006/relationships/image" Target="../media/image2.png"/><Relationship Id="rId4" Type="http://schemas.openxmlformats.org/officeDocument/2006/relationships/image" Target="../media/image18.emf"/></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7.xml"/><Relationship Id="rId1" Type="http://schemas.openxmlformats.org/officeDocument/2006/relationships/themeOverride" Target="../theme/themeOverride4.xml"/><Relationship Id="rId5" Type="http://schemas.openxmlformats.org/officeDocument/2006/relationships/image" Target="../media/image2.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698224" cy="6858000"/>
          </a:xfrm>
          <a:prstGeom prst="rect">
            <a:avLst/>
          </a:prstGeom>
        </p:spPr>
      </p:pic>
      <p:sp>
        <p:nvSpPr>
          <p:cNvPr id="6" name="Textfeld 5"/>
          <p:cNvSpPr txBox="1"/>
          <p:nvPr/>
        </p:nvSpPr>
        <p:spPr>
          <a:xfrm>
            <a:off x="2250906" y="2090326"/>
            <a:ext cx="5283392" cy="2400657"/>
          </a:xfrm>
          <a:prstGeom prst="rect">
            <a:avLst/>
          </a:prstGeom>
          <a:noFill/>
        </p:spPr>
        <p:txBody>
          <a:bodyPr wrap="square" rtlCol="0">
            <a:spAutoFit/>
          </a:bodyPr>
          <a:lstStyle/>
          <a:p>
            <a:r>
              <a:rPr lang="de-DE" sz="2200" dirty="0">
                <a:solidFill>
                  <a:schemeClr val="bg1"/>
                </a:solidFill>
                <a:latin typeface="Verdana"/>
              </a:rPr>
              <a:t/>
            </a:r>
            <a:br>
              <a:rPr lang="de-DE" sz="2200" dirty="0">
                <a:solidFill>
                  <a:schemeClr val="bg1"/>
                </a:solidFill>
                <a:latin typeface="Verdana"/>
              </a:rPr>
            </a:br>
            <a:r>
              <a:rPr lang="de-DE" sz="2200" b="1" dirty="0">
                <a:solidFill>
                  <a:schemeClr val="bg1"/>
                </a:solidFill>
                <a:latin typeface="Verdana"/>
              </a:rPr>
              <a:t>Digitalisierung im demografischen Wandel</a:t>
            </a:r>
            <a:endParaRPr lang="de-DE" sz="2200" dirty="0">
              <a:solidFill>
                <a:schemeClr val="bg1"/>
              </a:solidFill>
              <a:latin typeface="Verdana"/>
            </a:endParaRPr>
          </a:p>
          <a:p>
            <a:endParaRPr lang="de-DE" sz="1400" dirty="0">
              <a:solidFill>
                <a:schemeClr val="bg1"/>
              </a:solidFill>
              <a:latin typeface="Verdana"/>
            </a:endParaRPr>
          </a:p>
          <a:p>
            <a:endParaRPr lang="de-DE" sz="1400" dirty="0">
              <a:solidFill>
                <a:schemeClr val="bg1"/>
              </a:solidFill>
              <a:latin typeface="Verdana"/>
            </a:endParaRPr>
          </a:p>
          <a:p>
            <a:r>
              <a:rPr lang="de-DE" sz="1400" dirty="0">
                <a:solidFill>
                  <a:schemeClr val="bg1"/>
                </a:solidFill>
                <a:latin typeface="Verdana"/>
              </a:rPr>
              <a:t>ESF Jahrestagung</a:t>
            </a:r>
            <a:br>
              <a:rPr lang="de-DE" sz="1400" dirty="0">
                <a:solidFill>
                  <a:schemeClr val="bg1"/>
                </a:solidFill>
                <a:latin typeface="Verdana"/>
              </a:rPr>
            </a:br>
            <a:r>
              <a:rPr lang="de-DE" sz="1400" dirty="0">
                <a:solidFill>
                  <a:schemeClr val="bg1"/>
                </a:solidFill>
                <a:latin typeface="Verdana"/>
              </a:rPr>
              <a:t>Wien, </a:t>
            </a:r>
            <a:r>
              <a:rPr lang="de-DE" sz="1400" dirty="0" smtClean="0">
                <a:solidFill>
                  <a:schemeClr val="bg1"/>
                </a:solidFill>
                <a:latin typeface="Verdana"/>
              </a:rPr>
              <a:t>20.11.2018</a:t>
            </a:r>
          </a:p>
          <a:p>
            <a:endParaRPr lang="de-DE" sz="1400" dirty="0">
              <a:solidFill>
                <a:schemeClr val="bg1"/>
              </a:solidFill>
              <a:latin typeface="Verdana"/>
            </a:endParaRPr>
          </a:p>
          <a:p>
            <a:r>
              <a:rPr lang="de-DE" sz="1400" dirty="0">
                <a:solidFill>
                  <a:schemeClr val="bg1"/>
                </a:solidFill>
                <a:latin typeface="Verdana"/>
              </a:rPr>
              <a:t>Mag.a Alexandra Weilhartner, MA </a:t>
            </a:r>
            <a:r>
              <a:rPr lang="de-DE" sz="1400" dirty="0" err="1" smtClean="0">
                <a:solidFill>
                  <a:schemeClr val="bg1"/>
                </a:solidFill>
                <a:latin typeface="Verdana"/>
              </a:rPr>
              <a:t>MA</a:t>
            </a:r>
            <a:endParaRPr lang="de-DE" sz="1400" dirty="0">
              <a:solidFill>
                <a:schemeClr val="bg1"/>
              </a:solidFill>
              <a:latin typeface="Verdana"/>
            </a:endParaRPr>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2814" y="227213"/>
            <a:ext cx="790476" cy="476190"/>
          </a:xfrm>
          <a:prstGeom prst="rect">
            <a:avLst/>
          </a:prstGeom>
        </p:spPr>
      </p:pic>
    </p:spTree>
    <p:extLst>
      <p:ext uri="{BB962C8B-B14F-4D97-AF65-F5344CB8AC3E}">
        <p14:creationId xmlns:p14="http://schemas.microsoft.com/office/powerpoint/2010/main" val="3789558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217287" y="227213"/>
            <a:ext cx="11234484" cy="1077218"/>
          </a:xfrm>
          <a:prstGeom prst="rect">
            <a:avLst/>
          </a:prstGeom>
          <a:noFill/>
        </p:spPr>
        <p:txBody>
          <a:bodyPr wrap="square" rtlCol="0">
            <a:spAutoFit/>
          </a:bodyPr>
          <a:lstStyle/>
          <a:p>
            <a:r>
              <a:rPr lang="de-DE" sz="4400" dirty="0">
                <a:solidFill>
                  <a:srgbClr val="004B93"/>
                </a:solidFill>
                <a:latin typeface="+mj-lt"/>
              </a:rPr>
              <a:t>EXEMPLARISCHES ANALYSEINSTRUMENT</a:t>
            </a:r>
          </a:p>
          <a:p>
            <a:r>
              <a:rPr lang="nl-NL" sz="2000" b="1" dirty="0">
                <a:solidFill>
                  <a:schemeClr val="bg1">
                    <a:lumMod val="65000"/>
                  </a:schemeClr>
                </a:solidFill>
              </a:rPr>
              <a:t>EDEN (European Digital Entity Norm) </a:t>
            </a:r>
          </a:p>
        </p:txBody>
      </p:sp>
      <p:pic>
        <p:nvPicPr>
          <p:cNvPr id="213" name="Grafik 212"/>
          <p:cNvPicPr>
            <a:picLocks noChangeAspect="1"/>
          </p:cNvPicPr>
          <p:nvPr/>
        </p:nvPicPr>
        <p:blipFill>
          <a:blip r:embed="rId3"/>
          <a:stretch>
            <a:fillRect/>
          </a:stretch>
        </p:blipFill>
        <p:spPr>
          <a:xfrm>
            <a:off x="6794787" y="5701158"/>
            <a:ext cx="526575" cy="527067"/>
          </a:xfrm>
          <a:prstGeom prst="rect">
            <a:avLst/>
          </a:prstGeom>
        </p:spPr>
      </p:pic>
      <p:sp>
        <p:nvSpPr>
          <p:cNvPr id="225" name="Textfeld 224"/>
          <p:cNvSpPr txBox="1"/>
          <p:nvPr/>
        </p:nvSpPr>
        <p:spPr>
          <a:xfrm>
            <a:off x="11298965" y="6438346"/>
            <a:ext cx="358673" cy="338554"/>
          </a:xfrm>
          <a:prstGeom prst="rect">
            <a:avLst/>
          </a:prstGeom>
          <a:noFill/>
        </p:spPr>
        <p:txBody>
          <a:bodyPr wrap="square" rtlCol="0">
            <a:spAutoFit/>
          </a:bodyPr>
          <a:lstStyle/>
          <a:p>
            <a:r>
              <a:rPr lang="de-DE" sz="1600" b="1" dirty="0">
                <a:solidFill>
                  <a:schemeClr val="bg1"/>
                </a:solidFill>
                <a:latin typeface="Verdana" panose="020B0604030504040204" pitchFamily="34" charset="0"/>
                <a:ea typeface="Verdana" panose="020B0604030504040204" pitchFamily="34" charset="0"/>
                <a:cs typeface="Verdana" panose="020B0604030504040204" pitchFamily="34" charset="0"/>
              </a:rPr>
              <a:t>1</a:t>
            </a:r>
          </a:p>
        </p:txBody>
      </p:sp>
      <p:sp>
        <p:nvSpPr>
          <p:cNvPr id="18" name="Rechteck 17"/>
          <p:cNvSpPr/>
          <p:nvPr/>
        </p:nvSpPr>
        <p:spPr>
          <a:xfrm>
            <a:off x="464459" y="2312676"/>
            <a:ext cx="3831770" cy="1785104"/>
          </a:xfrm>
          <a:prstGeom prst="rect">
            <a:avLst/>
          </a:prstGeom>
        </p:spPr>
        <p:txBody>
          <a:bodyPr wrap="square">
            <a:spAutoFit/>
          </a:bodyPr>
          <a:lstStyle/>
          <a:p>
            <a:pPr marL="342900" indent="-342900">
              <a:spcBef>
                <a:spcPts val="1200"/>
              </a:spcBef>
              <a:buClr>
                <a:schemeClr val="tx1"/>
              </a:buClr>
              <a:buSzPct val="100000"/>
              <a:buFont typeface="Symbol" panose="05050102010706020507" pitchFamily="18" charset="2"/>
              <a:buChar char="-"/>
            </a:pPr>
            <a:r>
              <a:rPr lang="de-DE" dirty="0">
                <a:solidFill>
                  <a:schemeClr val="tx1">
                    <a:lumMod val="75000"/>
                    <a:lumOff val="25000"/>
                  </a:schemeClr>
                </a:solidFill>
                <a:latin typeface="+mj-lt"/>
              </a:rPr>
              <a:t>Individuelle Standortbestimmung</a:t>
            </a:r>
          </a:p>
          <a:p>
            <a:pPr marL="342900" indent="-342900">
              <a:spcBef>
                <a:spcPts val="1200"/>
              </a:spcBef>
              <a:buClr>
                <a:schemeClr val="tx1"/>
              </a:buClr>
              <a:buSzPct val="100000"/>
              <a:buFont typeface="Symbol" panose="05050102010706020507" pitchFamily="18" charset="2"/>
              <a:buChar char="-"/>
            </a:pPr>
            <a:r>
              <a:rPr lang="de-DE" dirty="0">
                <a:solidFill>
                  <a:schemeClr val="tx1">
                    <a:lumMod val="75000"/>
                    <a:lumOff val="25000"/>
                  </a:schemeClr>
                </a:solidFill>
                <a:latin typeface="+mj-lt"/>
              </a:rPr>
              <a:t>Unternehmen können mit den Ergebnissen eigenen Digitalisierungsgrad ermitteln</a:t>
            </a:r>
          </a:p>
          <a:p>
            <a:pPr marL="342900" indent="-342900">
              <a:spcBef>
                <a:spcPts val="1200"/>
              </a:spcBef>
              <a:buClr>
                <a:schemeClr val="tx1"/>
              </a:buClr>
              <a:buSzPct val="100000"/>
              <a:buFont typeface="Symbol" panose="05050102010706020507" pitchFamily="18" charset="2"/>
              <a:buChar char="-"/>
            </a:pPr>
            <a:r>
              <a:rPr lang="de-DE" dirty="0">
                <a:solidFill>
                  <a:schemeClr val="tx1">
                    <a:lumMod val="75000"/>
                    <a:lumOff val="25000"/>
                  </a:schemeClr>
                </a:solidFill>
                <a:latin typeface="+mj-lt"/>
              </a:rPr>
              <a:t>Bewertungsschema „EDEN Level“</a:t>
            </a:r>
          </a:p>
        </p:txBody>
      </p:sp>
      <p:pic>
        <p:nvPicPr>
          <p:cNvPr id="19" name="Picture 2" descr="Bildergebnis fÃ¼r EUROPEAN DIGITAL ENTITY NORM (ED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9029" y="1854151"/>
            <a:ext cx="6389023" cy="3951971"/>
          </a:xfrm>
          <a:prstGeom prst="rect">
            <a:avLst/>
          </a:prstGeom>
          <a:noFill/>
          <a:extLst>
            <a:ext uri="{909E8E84-426E-40DD-AFC4-6F175D3DCCD1}">
              <a14:hiddenFill xmlns:a14="http://schemas.microsoft.com/office/drawing/2010/main">
                <a:solidFill>
                  <a:srgbClr val="FFFFFF"/>
                </a:solidFill>
              </a14:hiddenFill>
            </a:ext>
          </a:extLst>
        </p:spPr>
      </p:pic>
      <p:pic>
        <p:nvPicPr>
          <p:cNvPr id="17" name="Grafik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02814" y="227213"/>
            <a:ext cx="790476" cy="476190"/>
          </a:xfrm>
          <a:prstGeom prst="rect">
            <a:avLst/>
          </a:prstGeom>
        </p:spPr>
      </p:pic>
      <p:sp>
        <p:nvSpPr>
          <p:cNvPr id="20" name="Textfeld 19"/>
          <p:cNvSpPr txBox="1"/>
          <p:nvPr/>
        </p:nvSpPr>
        <p:spPr>
          <a:xfrm>
            <a:off x="11298965" y="6438346"/>
            <a:ext cx="358673" cy="338554"/>
          </a:xfrm>
          <a:prstGeom prst="rect">
            <a:avLst/>
          </a:prstGeom>
          <a:noFill/>
        </p:spPr>
        <p:txBody>
          <a:bodyPr wrap="square" rtlCol="0">
            <a:spAutoFit/>
          </a:bodyPr>
          <a:lstStyle/>
          <a:p>
            <a:r>
              <a:rPr lang="de-DE" sz="1600" b="1" dirty="0">
                <a:solidFill>
                  <a:schemeClr val="bg1"/>
                </a:solidFill>
                <a:latin typeface="Verdana" panose="020B0604030504040204" pitchFamily="34" charset="0"/>
                <a:ea typeface="Verdana" panose="020B0604030504040204" pitchFamily="34" charset="0"/>
                <a:cs typeface="Verdana" panose="020B0604030504040204" pitchFamily="34" charset="0"/>
              </a:rPr>
              <a:t>1</a:t>
            </a:r>
          </a:p>
        </p:txBody>
      </p:sp>
      <p:sp>
        <p:nvSpPr>
          <p:cNvPr id="29" name="Textfeld 28"/>
          <p:cNvSpPr txBox="1"/>
          <p:nvPr/>
        </p:nvSpPr>
        <p:spPr>
          <a:xfrm>
            <a:off x="11298965" y="6438346"/>
            <a:ext cx="358673" cy="338554"/>
          </a:xfrm>
          <a:prstGeom prst="rect">
            <a:avLst/>
          </a:prstGeom>
          <a:noFill/>
        </p:spPr>
        <p:txBody>
          <a:bodyPr wrap="square" rtlCol="0">
            <a:spAutoFit/>
          </a:bodyPr>
          <a:lstStyle/>
          <a:p>
            <a:r>
              <a:rPr lang="de-DE" sz="1600" b="1" dirty="0">
                <a:solidFill>
                  <a:schemeClr val="bg1"/>
                </a:solidFill>
                <a:latin typeface="Verdana" panose="020B0604030504040204" pitchFamily="34" charset="0"/>
                <a:ea typeface="Verdana" panose="020B0604030504040204" pitchFamily="34" charset="0"/>
                <a:cs typeface="Verdana" panose="020B0604030504040204" pitchFamily="34" charset="0"/>
              </a:rPr>
              <a:t>1</a:t>
            </a:r>
          </a:p>
        </p:txBody>
      </p:sp>
      <p:sp>
        <p:nvSpPr>
          <p:cNvPr id="33" name="Textfeld 32"/>
          <p:cNvSpPr txBox="1"/>
          <p:nvPr/>
        </p:nvSpPr>
        <p:spPr>
          <a:xfrm>
            <a:off x="11298965" y="6438346"/>
            <a:ext cx="358673" cy="338554"/>
          </a:xfrm>
          <a:prstGeom prst="rect">
            <a:avLst/>
          </a:prstGeom>
          <a:noFill/>
        </p:spPr>
        <p:txBody>
          <a:bodyPr wrap="square" rtlCol="0">
            <a:spAutoFit/>
          </a:bodyPr>
          <a:lstStyle/>
          <a:p>
            <a:r>
              <a:rPr lang="de-DE" sz="1600" b="1" dirty="0">
                <a:solidFill>
                  <a:schemeClr val="bg1"/>
                </a:solidFill>
                <a:latin typeface="Verdana" panose="020B0604030504040204" pitchFamily="34" charset="0"/>
                <a:ea typeface="Verdana" panose="020B0604030504040204" pitchFamily="34" charset="0"/>
                <a:cs typeface="Verdana" panose="020B0604030504040204" pitchFamily="34" charset="0"/>
              </a:rPr>
              <a:t>1</a:t>
            </a:r>
          </a:p>
        </p:txBody>
      </p:sp>
      <p:sp>
        <p:nvSpPr>
          <p:cNvPr id="34" name="Foliennummernplatzhalter 9"/>
          <p:cNvSpPr>
            <a:spLocks noGrp="1"/>
          </p:cNvSpPr>
          <p:nvPr>
            <p:ph type="sldNum" sz="quarter" idx="12"/>
          </p:nvPr>
        </p:nvSpPr>
        <p:spPr>
          <a:xfrm>
            <a:off x="9382125" y="6407150"/>
            <a:ext cx="2743200" cy="365125"/>
          </a:xfrm>
        </p:spPr>
        <p:txBody>
          <a:bodyPr/>
          <a:lstStyle/>
          <a:p>
            <a:r>
              <a:rPr lang="de-DE" dirty="0" smtClean="0"/>
              <a:t>11</a:t>
            </a:r>
            <a:endParaRPr lang="de-DE" dirty="0"/>
          </a:p>
        </p:txBody>
      </p:sp>
      <p:sp>
        <p:nvSpPr>
          <p:cNvPr id="36" name="Textfeld 35"/>
          <p:cNvSpPr txBox="1"/>
          <p:nvPr/>
        </p:nvSpPr>
        <p:spPr>
          <a:xfrm>
            <a:off x="11298965" y="6438346"/>
            <a:ext cx="358673" cy="338554"/>
          </a:xfrm>
          <a:prstGeom prst="rect">
            <a:avLst/>
          </a:prstGeom>
          <a:noFill/>
        </p:spPr>
        <p:txBody>
          <a:bodyPr wrap="square" rtlCol="0">
            <a:spAutoFit/>
          </a:bodyPr>
          <a:lstStyle/>
          <a:p>
            <a:r>
              <a:rPr lang="de-DE" sz="1600" b="1" dirty="0">
                <a:solidFill>
                  <a:schemeClr val="bg1"/>
                </a:solidFill>
                <a:latin typeface="Verdana" panose="020B0604030504040204" pitchFamily="34" charset="0"/>
                <a:ea typeface="Verdana" panose="020B0604030504040204" pitchFamily="34" charset="0"/>
                <a:cs typeface="Verdana" panose="020B0604030504040204" pitchFamily="34" charset="0"/>
              </a:rPr>
              <a:t>1</a:t>
            </a:r>
          </a:p>
        </p:txBody>
      </p:sp>
      <p:cxnSp>
        <p:nvCxnSpPr>
          <p:cNvPr id="37" name="Gerader Verbinder 36"/>
          <p:cNvCxnSpPr/>
          <p:nvPr/>
        </p:nvCxnSpPr>
        <p:spPr>
          <a:xfrm flipV="1">
            <a:off x="370526" y="6282119"/>
            <a:ext cx="11479413" cy="1905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8" name="Textfeld 37"/>
          <p:cNvSpPr txBox="1"/>
          <p:nvPr/>
        </p:nvSpPr>
        <p:spPr>
          <a:xfrm rot="16200000">
            <a:off x="2484233" y="4249020"/>
            <a:ext cx="430887" cy="4658296"/>
          </a:xfrm>
          <a:prstGeom prst="rect">
            <a:avLst/>
          </a:prstGeom>
          <a:noFill/>
        </p:spPr>
        <p:txBody>
          <a:bodyPr vert="vert" wrap="square" rtlCol="0">
            <a:spAutoFit/>
          </a:bodyPr>
          <a:lstStyle/>
          <a:p>
            <a:r>
              <a:rPr lang="de-DE" sz="1600" dirty="0" smtClean="0">
                <a:solidFill>
                  <a:schemeClr val="bg1">
                    <a:lumMod val="85000"/>
                  </a:schemeClr>
                </a:solidFill>
              </a:rPr>
              <a:t>Digitalisierung im demografischen Wandel </a:t>
            </a:r>
            <a:endParaRPr lang="de-DE" sz="1600" dirty="0">
              <a:solidFill>
                <a:schemeClr val="bg1">
                  <a:lumMod val="85000"/>
                </a:schemeClr>
              </a:solidFill>
            </a:endParaRPr>
          </a:p>
        </p:txBody>
      </p:sp>
    </p:spTree>
    <p:extLst>
      <p:ext uri="{BB962C8B-B14F-4D97-AF65-F5344CB8AC3E}">
        <p14:creationId xmlns:p14="http://schemas.microsoft.com/office/powerpoint/2010/main" val="371018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nodeType="clickEffect">
                                  <p:stCondLst>
                                    <p:cond delay="0"/>
                                  </p:stCondLst>
                                  <p:childTnLst>
                                    <p:set>
                                      <p:cBhvr rctx="PPT">
                                        <p:cTn id="11" dur="indefinite"/>
                                        <p:tgtEl>
                                          <p:spTgt spid="18">
                                            <p:txEl>
                                              <p:pRg st="0" end="0"/>
                                            </p:txEl>
                                          </p:spTgt>
                                        </p:tgtEl>
                                        <p:attrNameLst>
                                          <p:attrName>style.opacity</p:attrName>
                                        </p:attrNameLst>
                                      </p:cBhvr>
                                      <p:to>
                                        <p:strVal val="0.5"/>
                                      </p:to>
                                    </p:set>
                                    <p:animEffect filter="image" prLst="opacity: 0.5">
                                      <p:cBhvr rctx="IE">
                                        <p:cTn id="12" dur="indefinite"/>
                                        <p:tgtEl>
                                          <p:spTgt spid="18">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xEl>
                                              <p:pRg st="1" end="1"/>
                                            </p:txEl>
                                          </p:spTgt>
                                        </p:tgtEl>
                                        <p:attrNameLst>
                                          <p:attrName>style.visibility</p:attrName>
                                        </p:attrNameLst>
                                      </p:cBhvr>
                                      <p:to>
                                        <p:strVal val="visible"/>
                                      </p:to>
                                    </p:set>
                                    <p:animEffect transition="in" filter="fade">
                                      <p:cBhvr>
                                        <p:cTn id="15" dur="500"/>
                                        <p:tgtEl>
                                          <p:spTgt spid="1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mph" presetSubtype="0" nodeType="clickEffect">
                                  <p:stCondLst>
                                    <p:cond delay="0"/>
                                  </p:stCondLst>
                                  <p:childTnLst>
                                    <p:set>
                                      <p:cBhvr rctx="PPT">
                                        <p:cTn id="19" dur="indefinite"/>
                                        <p:tgtEl>
                                          <p:spTgt spid="18">
                                            <p:txEl>
                                              <p:pRg st="1" end="1"/>
                                            </p:txEl>
                                          </p:spTgt>
                                        </p:tgtEl>
                                        <p:attrNameLst>
                                          <p:attrName>style.opacity</p:attrName>
                                        </p:attrNameLst>
                                      </p:cBhvr>
                                      <p:to>
                                        <p:strVal val="0.5"/>
                                      </p:to>
                                    </p:set>
                                    <p:animEffect filter="image" prLst="opacity: 0.5">
                                      <p:cBhvr rctx="IE">
                                        <p:cTn id="20" dur="indefinite"/>
                                        <p:tgtEl>
                                          <p:spTgt spid="18">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8">
                                            <p:txEl>
                                              <p:pRg st="2" end="2"/>
                                            </p:txEl>
                                          </p:spTgt>
                                        </p:tgtEl>
                                        <p:attrNameLst>
                                          <p:attrName>style.visibility</p:attrName>
                                        </p:attrNameLst>
                                      </p:cBhvr>
                                      <p:to>
                                        <p:strVal val="visible"/>
                                      </p:to>
                                    </p:set>
                                    <p:animEffect transition="in" filter="fade">
                                      <p:cBhvr>
                                        <p:cTn id="23" dur="500"/>
                                        <p:tgtEl>
                                          <p:spTgt spid="1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mph" presetSubtype="0" nodeType="clickEffect">
                                  <p:stCondLst>
                                    <p:cond delay="0"/>
                                  </p:stCondLst>
                                  <p:childTnLst>
                                    <p:set>
                                      <p:cBhvr rctx="PPT">
                                        <p:cTn id="27" dur="indefinite"/>
                                        <p:tgtEl>
                                          <p:spTgt spid="18">
                                            <p:txEl>
                                              <p:pRg st="2" end="2"/>
                                            </p:txEl>
                                          </p:spTgt>
                                        </p:tgtEl>
                                        <p:attrNameLst>
                                          <p:attrName>style.opacity</p:attrName>
                                        </p:attrNameLst>
                                      </p:cBhvr>
                                      <p:to>
                                        <p:strVal val="0.5"/>
                                      </p:to>
                                    </p:set>
                                    <p:animEffect filter="image" prLst="opacity: 0.5">
                                      <p:cBhvr rctx="IE">
                                        <p:cTn id="28" dur="indefinite"/>
                                        <p:tgtEl>
                                          <p:spTgt spid="18">
                                            <p:txEl>
                                              <p:pRg st="2" end="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hteck 61" hidden="1"/>
          <p:cNvSpPr/>
          <p:nvPr/>
        </p:nvSpPr>
        <p:spPr>
          <a:xfrm>
            <a:off x="-426720" y="2758440"/>
            <a:ext cx="13045440" cy="423672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Gleichschenkliges Dreieck 62" hidden="1"/>
          <p:cNvSpPr/>
          <p:nvPr/>
        </p:nvSpPr>
        <p:spPr>
          <a:xfrm rot="10800000">
            <a:off x="5394960" y="2499360"/>
            <a:ext cx="1325880" cy="111252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oliennummernplatzhalter 2"/>
          <p:cNvSpPr>
            <a:spLocks noGrp="1"/>
          </p:cNvSpPr>
          <p:nvPr>
            <p:ph type="sldNum" sz="quarter" idx="12"/>
          </p:nvPr>
        </p:nvSpPr>
        <p:spPr/>
        <p:txBody>
          <a:bodyPr/>
          <a:lstStyle/>
          <a:p>
            <a:r>
              <a:rPr lang="de-DE" dirty="0" smtClean="0"/>
              <a:t>12</a:t>
            </a:r>
            <a:endParaRPr lang="de-DE" dirty="0"/>
          </a:p>
        </p:txBody>
      </p:sp>
      <p:sp>
        <p:nvSpPr>
          <p:cNvPr id="11" name="Textfeld 10"/>
          <p:cNvSpPr txBox="1"/>
          <p:nvPr/>
        </p:nvSpPr>
        <p:spPr>
          <a:xfrm>
            <a:off x="217286" y="227213"/>
            <a:ext cx="10825907" cy="1077218"/>
          </a:xfrm>
          <a:prstGeom prst="rect">
            <a:avLst/>
          </a:prstGeom>
          <a:noFill/>
        </p:spPr>
        <p:txBody>
          <a:bodyPr wrap="square" rtlCol="0">
            <a:spAutoFit/>
          </a:bodyPr>
          <a:lstStyle/>
          <a:p>
            <a:r>
              <a:rPr lang="de-DE" sz="4400" dirty="0" smtClean="0">
                <a:solidFill>
                  <a:srgbClr val="004B93"/>
                </a:solidFill>
                <a:latin typeface="+mj-lt"/>
              </a:rPr>
              <a:t>EXEMPLARISCHES ANWENDUNGSINSTRUMENT</a:t>
            </a:r>
            <a:endParaRPr lang="de-DE" sz="4400" dirty="0">
              <a:solidFill>
                <a:srgbClr val="004B93"/>
              </a:solidFill>
              <a:latin typeface="+mj-lt"/>
            </a:endParaRPr>
          </a:p>
          <a:p>
            <a:r>
              <a:rPr lang="de-DE" sz="2000" b="1" dirty="0" smtClean="0">
                <a:solidFill>
                  <a:schemeClr val="bg1">
                    <a:lumMod val="65000"/>
                  </a:schemeClr>
                </a:solidFill>
              </a:rPr>
              <a:t>REVERSE MENTORING</a:t>
            </a:r>
            <a:endParaRPr lang="de-DE" sz="2000" b="1" dirty="0">
              <a:solidFill>
                <a:schemeClr val="bg1">
                  <a:lumMod val="65000"/>
                </a:schemeClr>
              </a:solidFill>
            </a:endParaRPr>
          </a:p>
        </p:txBody>
      </p:sp>
      <p:pic>
        <p:nvPicPr>
          <p:cNvPr id="47" name="Grafik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2814" y="227213"/>
            <a:ext cx="790476" cy="476190"/>
          </a:xfrm>
          <a:prstGeom prst="rect">
            <a:avLst/>
          </a:prstGeom>
        </p:spPr>
      </p:pic>
      <p:cxnSp>
        <p:nvCxnSpPr>
          <p:cNvPr id="49" name="Gerader Verbinder 48"/>
          <p:cNvCxnSpPr>
            <a:endCxn id="50" idx="0"/>
          </p:cNvCxnSpPr>
          <p:nvPr/>
        </p:nvCxnSpPr>
        <p:spPr>
          <a:xfrm flipH="1">
            <a:off x="8661569" y="-1577"/>
            <a:ext cx="16594" cy="5377658"/>
          </a:xfrm>
          <a:prstGeom prst="line">
            <a:avLst/>
          </a:prstGeom>
          <a:ln>
            <a:solidFill>
              <a:srgbClr val="C9C9C9"/>
            </a:solidFill>
          </a:ln>
        </p:spPr>
        <p:style>
          <a:lnRef idx="1">
            <a:schemeClr val="accent1"/>
          </a:lnRef>
          <a:fillRef idx="0">
            <a:schemeClr val="accent1"/>
          </a:fillRef>
          <a:effectRef idx="0">
            <a:schemeClr val="accent1"/>
          </a:effectRef>
          <a:fontRef idx="minor">
            <a:schemeClr val="tx1"/>
          </a:fontRef>
        </p:style>
      </p:cxnSp>
      <p:sp>
        <p:nvSpPr>
          <p:cNvPr id="50" name="Ellipse 49"/>
          <p:cNvSpPr/>
          <p:nvPr/>
        </p:nvSpPr>
        <p:spPr>
          <a:xfrm>
            <a:off x="8629861" y="5376081"/>
            <a:ext cx="63415" cy="64506"/>
          </a:xfrm>
          <a:prstGeom prst="ellipse">
            <a:avLst/>
          </a:prstGeom>
          <a:solidFill>
            <a:schemeClr val="bg1"/>
          </a:solidFill>
          <a:ln>
            <a:solidFill>
              <a:srgbClr val="C9C9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1" name="Gruppieren 50"/>
          <p:cNvGrpSpPr/>
          <p:nvPr/>
        </p:nvGrpSpPr>
        <p:grpSpPr>
          <a:xfrm>
            <a:off x="5561859" y="1168942"/>
            <a:ext cx="3200018" cy="623148"/>
            <a:chOff x="1078320" y="1433368"/>
            <a:chExt cx="5305312" cy="1015663"/>
          </a:xfrm>
        </p:grpSpPr>
        <p:cxnSp>
          <p:nvCxnSpPr>
            <p:cNvPr id="99" name="Gerader Verbinder 98"/>
            <p:cNvCxnSpPr/>
            <p:nvPr/>
          </p:nvCxnSpPr>
          <p:spPr>
            <a:xfrm flipV="1">
              <a:off x="5298440" y="1668600"/>
              <a:ext cx="936000" cy="8608"/>
            </a:xfrm>
            <a:prstGeom prst="line">
              <a:avLst/>
            </a:prstGeom>
            <a:ln>
              <a:solidFill>
                <a:srgbClr val="C9C9C9"/>
              </a:solidFill>
              <a:prstDash val="dash"/>
            </a:ln>
          </p:spPr>
          <p:style>
            <a:lnRef idx="1">
              <a:schemeClr val="accent1"/>
            </a:lnRef>
            <a:fillRef idx="0">
              <a:schemeClr val="accent1"/>
            </a:fillRef>
            <a:effectRef idx="0">
              <a:schemeClr val="accent1"/>
            </a:effectRef>
            <a:fontRef idx="minor">
              <a:schemeClr val="tx1"/>
            </a:fontRef>
          </p:style>
        </p:cxnSp>
        <p:sp>
          <p:nvSpPr>
            <p:cNvPr id="100" name="Ellipse 99"/>
            <p:cNvSpPr/>
            <p:nvPr/>
          </p:nvSpPr>
          <p:spPr>
            <a:xfrm>
              <a:off x="6095632" y="1524600"/>
              <a:ext cx="288000" cy="288000"/>
            </a:xfrm>
            <a:prstGeom prst="ellipse">
              <a:avLst/>
            </a:prstGeom>
            <a:solidFill>
              <a:schemeClr val="bg1"/>
            </a:solidFill>
            <a:ln>
              <a:solidFill>
                <a:srgbClr val="C9C9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de-DE"/>
            </a:p>
          </p:txBody>
        </p:sp>
        <p:sp>
          <p:nvSpPr>
            <p:cNvPr id="101" name="Textfeld 100"/>
            <p:cNvSpPr txBox="1"/>
            <p:nvPr/>
          </p:nvSpPr>
          <p:spPr>
            <a:xfrm>
              <a:off x="1798320" y="1433368"/>
              <a:ext cx="3505200" cy="1015663"/>
            </a:xfrm>
            <a:prstGeom prst="rect">
              <a:avLst/>
            </a:prstGeom>
            <a:noFill/>
          </p:spPr>
          <p:txBody>
            <a:bodyPr wrap="square" rtlCol="0">
              <a:normAutofit fontScale="62500" lnSpcReduction="20000"/>
            </a:bodyPr>
            <a:lstStyle/>
            <a:p>
              <a:pPr algn="r"/>
              <a:r>
                <a:rPr lang="de-DE" sz="2400" b="1" dirty="0" smtClean="0">
                  <a:solidFill>
                    <a:schemeClr val="bg1">
                      <a:lumMod val="50000"/>
                    </a:schemeClr>
                  </a:solidFill>
                </a:rPr>
                <a:t>Disposition</a:t>
              </a:r>
              <a:endParaRPr lang="de-DE" b="1" dirty="0" smtClean="0">
                <a:solidFill>
                  <a:schemeClr val="bg1">
                    <a:lumMod val="50000"/>
                  </a:schemeClr>
                </a:solidFill>
              </a:endParaRPr>
            </a:p>
            <a:p>
              <a:pPr algn="r"/>
              <a:r>
                <a:rPr lang="de-DE" dirty="0" smtClean="0"/>
                <a:t>Erstellen eines Leitfadens</a:t>
              </a:r>
            </a:p>
            <a:p>
              <a:pPr algn="r"/>
              <a:r>
                <a:rPr lang="de-DE" dirty="0" smtClean="0"/>
                <a:t>Benennen eines Verantwortlichen</a:t>
              </a:r>
              <a:endParaRPr lang="de-DE" dirty="0"/>
            </a:p>
          </p:txBody>
        </p:sp>
        <p:sp>
          <p:nvSpPr>
            <p:cNvPr id="102" name="Shape 579"/>
            <p:cNvSpPr/>
            <p:nvPr/>
          </p:nvSpPr>
          <p:spPr>
            <a:xfrm>
              <a:off x="1078320" y="1567616"/>
              <a:ext cx="720000" cy="720000"/>
            </a:xfrm>
            <a:custGeom>
              <a:avLst/>
              <a:gdLst/>
              <a:ahLst/>
              <a:cxnLst/>
              <a:rect l="0" t="0" r="0" b="0"/>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solidFill>
              <a:srgbClr val="004B93"/>
            </a:solidFill>
            <a:ln w="28575" cap="rnd" cmpd="sng">
              <a:solidFill>
                <a:srgbClr val="C9C9C9"/>
              </a:solidFill>
              <a:prstDash val="solid"/>
              <a:round/>
              <a:headEnd type="none" w="med" len="med"/>
              <a:tailEnd type="none" w="med" len="med"/>
            </a:ln>
          </p:spPr>
          <p:txBody>
            <a:bodyPr lIns="91425" tIns="91425" rIns="91425" bIns="91425" anchor="ctr" anchorCtr="0">
              <a:normAutofit fontScale="25000" lnSpcReduction="20000"/>
            </a:bodyPr>
            <a:lstStyle/>
            <a:p>
              <a:pPr lvl="0">
                <a:spcBef>
                  <a:spcPts val="0"/>
                </a:spcBef>
                <a:buNone/>
              </a:pPr>
              <a:endParaRPr/>
            </a:p>
          </p:txBody>
        </p:sp>
      </p:grpSp>
      <p:cxnSp>
        <p:nvCxnSpPr>
          <p:cNvPr id="88" name="Gerader Verbinder 87"/>
          <p:cNvCxnSpPr/>
          <p:nvPr/>
        </p:nvCxnSpPr>
        <p:spPr>
          <a:xfrm flipV="1">
            <a:off x="8126465" y="4977892"/>
            <a:ext cx="564569" cy="5281"/>
          </a:xfrm>
          <a:prstGeom prst="line">
            <a:avLst/>
          </a:prstGeom>
          <a:ln>
            <a:solidFill>
              <a:srgbClr val="C9C9C9"/>
            </a:solidFill>
            <a:prstDash val="dash"/>
          </a:ln>
        </p:spPr>
        <p:style>
          <a:lnRef idx="1">
            <a:schemeClr val="accent1"/>
          </a:lnRef>
          <a:fillRef idx="0">
            <a:schemeClr val="accent1"/>
          </a:fillRef>
          <a:effectRef idx="0">
            <a:schemeClr val="accent1"/>
          </a:effectRef>
          <a:fontRef idx="minor">
            <a:schemeClr val="tx1"/>
          </a:fontRef>
        </p:style>
      </p:cxnSp>
      <p:sp>
        <p:nvSpPr>
          <p:cNvPr id="89" name="Ellipse 88"/>
          <p:cNvSpPr/>
          <p:nvPr/>
        </p:nvSpPr>
        <p:spPr>
          <a:xfrm>
            <a:off x="8587200" y="4893039"/>
            <a:ext cx="173714" cy="176699"/>
          </a:xfrm>
          <a:prstGeom prst="ellipse">
            <a:avLst/>
          </a:prstGeom>
          <a:solidFill>
            <a:schemeClr val="bg1"/>
          </a:solidFill>
          <a:ln>
            <a:solidFill>
              <a:srgbClr val="C9C9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de-DE"/>
          </a:p>
        </p:txBody>
      </p:sp>
      <p:sp>
        <p:nvSpPr>
          <p:cNvPr id="90" name="Textfeld 89"/>
          <p:cNvSpPr txBox="1"/>
          <p:nvPr/>
        </p:nvSpPr>
        <p:spPr>
          <a:xfrm>
            <a:off x="5999354" y="4846237"/>
            <a:ext cx="2114240" cy="623148"/>
          </a:xfrm>
          <a:prstGeom prst="rect">
            <a:avLst/>
          </a:prstGeom>
          <a:noFill/>
        </p:spPr>
        <p:txBody>
          <a:bodyPr wrap="square" rtlCol="0">
            <a:normAutofit fontScale="55000" lnSpcReduction="20000"/>
          </a:bodyPr>
          <a:lstStyle/>
          <a:p>
            <a:pPr algn="r"/>
            <a:r>
              <a:rPr lang="de-DE" sz="2700" b="1" dirty="0" err="1">
                <a:solidFill>
                  <a:schemeClr val="bg1">
                    <a:lumMod val="50000"/>
                  </a:schemeClr>
                </a:solidFill>
              </a:rPr>
              <a:t>Closing</a:t>
            </a:r>
            <a:endParaRPr lang="de-DE" sz="2700" b="1" dirty="0">
              <a:solidFill>
                <a:schemeClr val="bg1">
                  <a:lumMod val="50000"/>
                </a:schemeClr>
              </a:solidFill>
            </a:endParaRPr>
          </a:p>
          <a:p>
            <a:pPr algn="r"/>
            <a:r>
              <a:rPr lang="de-DE" dirty="0" smtClean="0"/>
              <a:t>Erfolge messen und dokumentieren</a:t>
            </a:r>
          </a:p>
          <a:p>
            <a:pPr algn="r"/>
            <a:r>
              <a:rPr lang="de-DE" dirty="0" smtClean="0"/>
              <a:t>Erfolge (intern) kommunizieren</a:t>
            </a:r>
            <a:endParaRPr lang="de-DE" dirty="0"/>
          </a:p>
        </p:txBody>
      </p:sp>
      <p:grpSp>
        <p:nvGrpSpPr>
          <p:cNvPr id="91" name="Shape 592"/>
          <p:cNvGrpSpPr/>
          <p:nvPr/>
        </p:nvGrpSpPr>
        <p:grpSpPr>
          <a:xfrm>
            <a:off x="5533490" y="4942571"/>
            <a:ext cx="434284" cy="441747"/>
            <a:chOff x="5961125" y="1623900"/>
            <a:chExt cx="427450" cy="448175"/>
          </a:xfrm>
        </p:grpSpPr>
        <p:sp>
          <p:nvSpPr>
            <p:cNvPr id="92" name="Shape 593"/>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C9C9C9"/>
              </a:solidFill>
              <a:prstDash val="solid"/>
              <a:round/>
              <a:headEnd type="none" w="med" len="med"/>
              <a:tailEnd type="none" w="med" len="med"/>
            </a:ln>
          </p:spPr>
          <p:txBody>
            <a:bodyPr lIns="91425" tIns="91425" rIns="91425" bIns="91425" anchor="ctr" anchorCtr="0">
              <a:normAutofit fontScale="25000" lnSpcReduction="20000"/>
            </a:bodyPr>
            <a:lstStyle/>
            <a:p>
              <a:pPr lvl="0">
                <a:spcBef>
                  <a:spcPts val="0"/>
                </a:spcBef>
                <a:buNone/>
              </a:pPr>
              <a:endParaRPr/>
            </a:p>
          </p:txBody>
        </p:sp>
        <p:sp>
          <p:nvSpPr>
            <p:cNvPr id="93" name="Shape 594"/>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C9C9C9"/>
              </a:solidFill>
              <a:prstDash val="solid"/>
              <a:round/>
              <a:headEnd type="none" w="med" len="med"/>
              <a:tailEnd type="none" w="med" len="med"/>
            </a:ln>
          </p:spPr>
          <p:txBody>
            <a:bodyPr lIns="91425" tIns="91425" rIns="91425" bIns="91425" anchor="ctr" anchorCtr="0">
              <a:normAutofit fontScale="25000" lnSpcReduction="20000"/>
            </a:bodyPr>
            <a:lstStyle/>
            <a:p>
              <a:pPr lvl="0">
                <a:spcBef>
                  <a:spcPts val="0"/>
                </a:spcBef>
                <a:buNone/>
              </a:pPr>
              <a:endParaRPr/>
            </a:p>
          </p:txBody>
        </p:sp>
        <p:sp>
          <p:nvSpPr>
            <p:cNvPr id="94" name="Shape 595"/>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C9C9C9"/>
              </a:solidFill>
              <a:prstDash val="solid"/>
              <a:round/>
              <a:headEnd type="none" w="med" len="med"/>
              <a:tailEnd type="none" w="med" len="med"/>
            </a:ln>
          </p:spPr>
          <p:txBody>
            <a:bodyPr lIns="91425" tIns="91425" rIns="91425" bIns="91425" anchor="ctr" anchorCtr="0">
              <a:normAutofit fontScale="25000" lnSpcReduction="20000"/>
            </a:bodyPr>
            <a:lstStyle/>
            <a:p>
              <a:pPr lvl="0">
                <a:spcBef>
                  <a:spcPts val="0"/>
                </a:spcBef>
                <a:buNone/>
              </a:pPr>
              <a:endParaRPr/>
            </a:p>
          </p:txBody>
        </p:sp>
        <p:sp>
          <p:nvSpPr>
            <p:cNvPr id="95" name="Shape 596"/>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C9C9C9"/>
              </a:solidFill>
              <a:prstDash val="solid"/>
              <a:round/>
              <a:headEnd type="none" w="med" len="med"/>
              <a:tailEnd type="none" w="med" len="med"/>
            </a:ln>
          </p:spPr>
          <p:txBody>
            <a:bodyPr lIns="91425" tIns="91425" rIns="91425" bIns="91425" anchor="ctr" anchorCtr="0">
              <a:normAutofit fontScale="25000" lnSpcReduction="20000"/>
            </a:bodyPr>
            <a:lstStyle/>
            <a:p>
              <a:pPr lvl="0">
                <a:spcBef>
                  <a:spcPts val="0"/>
                </a:spcBef>
                <a:buNone/>
              </a:pPr>
              <a:endParaRPr/>
            </a:p>
          </p:txBody>
        </p:sp>
        <p:sp>
          <p:nvSpPr>
            <p:cNvPr id="96" name="Shape 597"/>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C9C9C9"/>
              </a:solidFill>
              <a:prstDash val="solid"/>
              <a:round/>
              <a:headEnd type="none" w="med" len="med"/>
              <a:tailEnd type="none" w="med" len="med"/>
            </a:ln>
          </p:spPr>
          <p:txBody>
            <a:bodyPr lIns="91425" tIns="91425" rIns="91425" bIns="91425" anchor="ctr" anchorCtr="0">
              <a:normAutofit fontScale="25000" lnSpcReduction="20000"/>
            </a:bodyPr>
            <a:lstStyle/>
            <a:p>
              <a:pPr lvl="0">
                <a:spcBef>
                  <a:spcPts val="0"/>
                </a:spcBef>
                <a:buNone/>
              </a:pPr>
              <a:endParaRPr/>
            </a:p>
          </p:txBody>
        </p:sp>
        <p:sp>
          <p:nvSpPr>
            <p:cNvPr id="97" name="Shape 598"/>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C9C9C9"/>
              </a:solidFill>
              <a:prstDash val="solid"/>
              <a:round/>
              <a:headEnd type="none" w="med" len="med"/>
              <a:tailEnd type="none" w="med" len="med"/>
            </a:ln>
          </p:spPr>
          <p:txBody>
            <a:bodyPr lIns="91425" tIns="91425" rIns="91425" bIns="91425" anchor="ctr" anchorCtr="0">
              <a:normAutofit fontScale="25000" lnSpcReduction="20000"/>
            </a:bodyPr>
            <a:lstStyle/>
            <a:p>
              <a:pPr lvl="0">
                <a:spcBef>
                  <a:spcPts val="0"/>
                </a:spcBef>
                <a:buNone/>
              </a:pPr>
              <a:endParaRPr/>
            </a:p>
          </p:txBody>
        </p:sp>
        <p:sp>
          <p:nvSpPr>
            <p:cNvPr id="98" name="Shape 599"/>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C9C9C9"/>
              </a:solidFill>
              <a:prstDash val="solid"/>
              <a:round/>
              <a:headEnd type="none" w="med" len="med"/>
              <a:tailEnd type="none" w="med" len="med"/>
            </a:ln>
          </p:spPr>
          <p:txBody>
            <a:bodyPr lIns="91425" tIns="91425" rIns="91425" bIns="91425" anchor="ctr" anchorCtr="0">
              <a:normAutofit fontScale="25000" lnSpcReduction="20000"/>
            </a:bodyPr>
            <a:lstStyle/>
            <a:p>
              <a:pPr lvl="0">
                <a:spcBef>
                  <a:spcPts val="0"/>
                </a:spcBef>
                <a:buNone/>
              </a:pPr>
              <a:endParaRPr/>
            </a:p>
          </p:txBody>
        </p:sp>
      </p:grpSp>
      <p:cxnSp>
        <p:nvCxnSpPr>
          <p:cNvPr id="76" name="Gerader Verbinder 75"/>
          <p:cNvCxnSpPr/>
          <p:nvPr/>
        </p:nvCxnSpPr>
        <p:spPr>
          <a:xfrm flipV="1">
            <a:off x="8740738" y="4071250"/>
            <a:ext cx="564569" cy="5281"/>
          </a:xfrm>
          <a:prstGeom prst="line">
            <a:avLst/>
          </a:prstGeom>
          <a:ln>
            <a:solidFill>
              <a:srgbClr val="C9C9C9"/>
            </a:solidFill>
            <a:prstDash val="dash"/>
          </a:ln>
        </p:spPr>
        <p:style>
          <a:lnRef idx="1">
            <a:schemeClr val="accent1"/>
          </a:lnRef>
          <a:fillRef idx="0">
            <a:schemeClr val="accent1"/>
          </a:fillRef>
          <a:effectRef idx="0">
            <a:schemeClr val="accent1"/>
          </a:effectRef>
          <a:fontRef idx="minor">
            <a:schemeClr val="tx1"/>
          </a:fontRef>
        </p:style>
      </p:cxnSp>
      <p:sp>
        <p:nvSpPr>
          <p:cNvPr id="77" name="Ellipse 76"/>
          <p:cNvSpPr/>
          <p:nvPr/>
        </p:nvSpPr>
        <p:spPr>
          <a:xfrm>
            <a:off x="8583009" y="3993871"/>
            <a:ext cx="173714" cy="176699"/>
          </a:xfrm>
          <a:prstGeom prst="ellipse">
            <a:avLst/>
          </a:prstGeom>
          <a:solidFill>
            <a:schemeClr val="bg1"/>
          </a:solidFill>
          <a:ln>
            <a:solidFill>
              <a:srgbClr val="C9C9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de-DE"/>
          </a:p>
        </p:txBody>
      </p:sp>
      <p:sp>
        <p:nvSpPr>
          <p:cNvPr id="78" name="Textfeld 77"/>
          <p:cNvSpPr txBox="1"/>
          <p:nvPr/>
        </p:nvSpPr>
        <p:spPr>
          <a:xfrm>
            <a:off x="9297140" y="3935863"/>
            <a:ext cx="2114240" cy="623148"/>
          </a:xfrm>
          <a:prstGeom prst="rect">
            <a:avLst/>
          </a:prstGeom>
          <a:noFill/>
        </p:spPr>
        <p:txBody>
          <a:bodyPr wrap="square" rtlCol="0">
            <a:normAutofit fontScale="55000" lnSpcReduction="20000"/>
          </a:bodyPr>
          <a:lstStyle/>
          <a:p>
            <a:r>
              <a:rPr lang="de-DE" sz="2700" b="1" dirty="0">
                <a:solidFill>
                  <a:schemeClr val="bg1">
                    <a:lumMod val="50000"/>
                  </a:schemeClr>
                </a:solidFill>
              </a:rPr>
              <a:t>Durchführung</a:t>
            </a:r>
          </a:p>
          <a:p>
            <a:r>
              <a:rPr lang="de-DE" dirty="0" smtClean="0"/>
              <a:t>Erfahrungs- und Wissensaustausch</a:t>
            </a:r>
          </a:p>
          <a:p>
            <a:r>
              <a:rPr lang="de-DE" dirty="0" smtClean="0"/>
              <a:t>Optimale Frequenz finden</a:t>
            </a:r>
            <a:endParaRPr lang="de-DE" dirty="0"/>
          </a:p>
        </p:txBody>
      </p:sp>
      <p:grpSp>
        <p:nvGrpSpPr>
          <p:cNvPr id="79" name="Shape 862"/>
          <p:cNvGrpSpPr/>
          <p:nvPr/>
        </p:nvGrpSpPr>
        <p:grpSpPr>
          <a:xfrm>
            <a:off x="11400545" y="3940382"/>
            <a:ext cx="303999" cy="463835"/>
            <a:chOff x="6718575" y="2318625"/>
            <a:chExt cx="256950" cy="407375"/>
          </a:xfrm>
        </p:grpSpPr>
        <p:sp>
          <p:nvSpPr>
            <p:cNvPr id="80" name="Shape 863"/>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28575" cap="rnd" cmpd="sng">
              <a:solidFill>
                <a:srgbClr val="C9C9C9"/>
              </a:solidFill>
              <a:prstDash val="solid"/>
              <a:round/>
              <a:headEnd type="none" w="med" len="med"/>
              <a:tailEnd type="none" w="med" len="med"/>
            </a:ln>
          </p:spPr>
          <p:txBody>
            <a:bodyPr lIns="91425" tIns="91425" rIns="91425" bIns="91425" anchor="ctr" anchorCtr="0">
              <a:normAutofit fontScale="25000" lnSpcReduction="20000"/>
            </a:bodyPr>
            <a:lstStyle/>
            <a:p>
              <a:pPr lvl="0">
                <a:spcBef>
                  <a:spcPts val="0"/>
                </a:spcBef>
                <a:buNone/>
              </a:pPr>
              <a:endParaRPr/>
            </a:p>
          </p:txBody>
        </p:sp>
        <p:sp>
          <p:nvSpPr>
            <p:cNvPr id="81" name="Shape 864"/>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28575" cap="rnd" cmpd="sng">
              <a:solidFill>
                <a:srgbClr val="C9C9C9"/>
              </a:solidFill>
              <a:prstDash val="solid"/>
              <a:round/>
              <a:headEnd type="none" w="med" len="med"/>
              <a:tailEnd type="none" w="med" len="med"/>
            </a:ln>
          </p:spPr>
          <p:txBody>
            <a:bodyPr lIns="91425" tIns="91425" rIns="91425" bIns="91425" anchor="ctr" anchorCtr="0">
              <a:normAutofit fontScale="25000" lnSpcReduction="20000"/>
            </a:bodyPr>
            <a:lstStyle/>
            <a:p>
              <a:pPr lvl="0">
                <a:spcBef>
                  <a:spcPts val="0"/>
                </a:spcBef>
                <a:buNone/>
              </a:pPr>
              <a:endParaRPr/>
            </a:p>
          </p:txBody>
        </p:sp>
        <p:sp>
          <p:nvSpPr>
            <p:cNvPr id="82" name="Shape 865"/>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28575" cap="rnd" cmpd="sng">
              <a:solidFill>
                <a:srgbClr val="C9C9C9"/>
              </a:solidFill>
              <a:prstDash val="solid"/>
              <a:round/>
              <a:headEnd type="none" w="med" len="med"/>
              <a:tailEnd type="none" w="med" len="med"/>
            </a:ln>
          </p:spPr>
          <p:txBody>
            <a:bodyPr lIns="91425" tIns="91425" rIns="91425" bIns="91425" anchor="ctr" anchorCtr="0">
              <a:normAutofit fontScale="25000" lnSpcReduction="20000"/>
            </a:bodyPr>
            <a:lstStyle/>
            <a:p>
              <a:pPr lvl="0">
                <a:spcBef>
                  <a:spcPts val="0"/>
                </a:spcBef>
                <a:buNone/>
              </a:pPr>
              <a:endParaRPr/>
            </a:p>
          </p:txBody>
        </p:sp>
        <p:sp>
          <p:nvSpPr>
            <p:cNvPr id="83" name="Shape 866"/>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28575" cap="rnd" cmpd="sng">
              <a:solidFill>
                <a:srgbClr val="C9C9C9"/>
              </a:solidFill>
              <a:prstDash val="solid"/>
              <a:round/>
              <a:headEnd type="none" w="med" len="med"/>
              <a:tailEnd type="none" w="med" len="med"/>
            </a:ln>
          </p:spPr>
          <p:txBody>
            <a:bodyPr lIns="91425" tIns="91425" rIns="91425" bIns="91425" anchor="ctr" anchorCtr="0">
              <a:normAutofit fontScale="25000" lnSpcReduction="20000"/>
            </a:bodyPr>
            <a:lstStyle/>
            <a:p>
              <a:pPr lvl="0">
                <a:spcBef>
                  <a:spcPts val="0"/>
                </a:spcBef>
                <a:buNone/>
              </a:pPr>
              <a:endParaRPr/>
            </a:p>
          </p:txBody>
        </p:sp>
        <p:sp>
          <p:nvSpPr>
            <p:cNvPr id="84" name="Shape 867"/>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28575" cap="rnd" cmpd="sng">
              <a:solidFill>
                <a:srgbClr val="C9C9C9"/>
              </a:solidFill>
              <a:prstDash val="solid"/>
              <a:round/>
              <a:headEnd type="none" w="med" len="med"/>
              <a:tailEnd type="none" w="med" len="med"/>
            </a:ln>
          </p:spPr>
          <p:txBody>
            <a:bodyPr lIns="91425" tIns="91425" rIns="91425" bIns="91425" anchor="ctr" anchorCtr="0">
              <a:normAutofit fontScale="25000" lnSpcReduction="20000"/>
            </a:bodyPr>
            <a:lstStyle/>
            <a:p>
              <a:pPr lvl="0">
                <a:spcBef>
                  <a:spcPts val="0"/>
                </a:spcBef>
                <a:buNone/>
              </a:pPr>
              <a:endParaRPr/>
            </a:p>
          </p:txBody>
        </p:sp>
        <p:sp>
          <p:nvSpPr>
            <p:cNvPr id="85" name="Shape 868"/>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28575" cap="rnd" cmpd="sng">
              <a:solidFill>
                <a:srgbClr val="C9C9C9"/>
              </a:solidFill>
              <a:prstDash val="solid"/>
              <a:round/>
              <a:headEnd type="none" w="med" len="med"/>
              <a:tailEnd type="none" w="med" len="med"/>
            </a:ln>
          </p:spPr>
          <p:txBody>
            <a:bodyPr lIns="91425" tIns="91425" rIns="91425" bIns="91425" anchor="ctr" anchorCtr="0">
              <a:normAutofit fontScale="25000" lnSpcReduction="20000"/>
            </a:bodyPr>
            <a:lstStyle/>
            <a:p>
              <a:pPr lvl="0">
                <a:spcBef>
                  <a:spcPts val="0"/>
                </a:spcBef>
                <a:buNone/>
              </a:pPr>
              <a:endParaRPr/>
            </a:p>
          </p:txBody>
        </p:sp>
        <p:sp>
          <p:nvSpPr>
            <p:cNvPr id="86" name="Shape 869"/>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28575" cap="rnd" cmpd="sng">
              <a:solidFill>
                <a:srgbClr val="C9C9C9"/>
              </a:solidFill>
              <a:prstDash val="solid"/>
              <a:round/>
              <a:headEnd type="none" w="med" len="med"/>
              <a:tailEnd type="none" w="med" len="med"/>
            </a:ln>
          </p:spPr>
          <p:txBody>
            <a:bodyPr lIns="91425" tIns="91425" rIns="91425" bIns="91425" anchor="ctr" anchorCtr="0">
              <a:normAutofit fontScale="25000" lnSpcReduction="20000"/>
            </a:bodyPr>
            <a:lstStyle/>
            <a:p>
              <a:pPr lvl="0">
                <a:spcBef>
                  <a:spcPts val="0"/>
                </a:spcBef>
                <a:buNone/>
              </a:pPr>
              <a:endParaRPr/>
            </a:p>
          </p:txBody>
        </p:sp>
        <p:sp>
          <p:nvSpPr>
            <p:cNvPr id="87" name="Shape 870"/>
            <p:cNvSpPr/>
            <p:nvPr/>
          </p:nvSpPr>
          <p:spPr>
            <a:xfrm>
              <a:off x="6795900" y="2628550"/>
              <a:ext cx="102300" cy="25"/>
            </a:xfrm>
            <a:custGeom>
              <a:avLst/>
              <a:gdLst/>
              <a:ahLst/>
              <a:cxnLst/>
              <a:rect l="0" t="0" r="0" b="0"/>
              <a:pathLst>
                <a:path w="4092" h="1" fill="none" extrusionOk="0">
                  <a:moveTo>
                    <a:pt x="0" y="1"/>
                  </a:moveTo>
                  <a:lnTo>
                    <a:pt x="4092" y="1"/>
                  </a:lnTo>
                </a:path>
              </a:pathLst>
            </a:custGeom>
            <a:noFill/>
            <a:ln w="28575" cap="rnd" cmpd="sng">
              <a:solidFill>
                <a:srgbClr val="C9C9C9"/>
              </a:solidFill>
              <a:prstDash val="solid"/>
              <a:round/>
              <a:headEnd type="none" w="med" len="med"/>
              <a:tailEnd type="none" w="med" len="med"/>
            </a:ln>
          </p:spPr>
          <p:txBody>
            <a:bodyPr lIns="91425" tIns="91425" rIns="91425" bIns="91425" anchor="ctr" anchorCtr="0">
              <a:normAutofit fontScale="25000" lnSpcReduction="20000"/>
            </a:bodyPr>
            <a:lstStyle/>
            <a:p>
              <a:pPr lvl="0">
                <a:spcBef>
                  <a:spcPts val="0"/>
                </a:spcBef>
                <a:buNone/>
              </a:pPr>
              <a:endParaRPr/>
            </a:p>
          </p:txBody>
        </p:sp>
      </p:grpSp>
      <p:cxnSp>
        <p:nvCxnSpPr>
          <p:cNvPr id="68" name="Gerader Verbinder 67"/>
          <p:cNvCxnSpPr/>
          <p:nvPr/>
        </p:nvCxnSpPr>
        <p:spPr>
          <a:xfrm flipV="1">
            <a:off x="8707672" y="2294047"/>
            <a:ext cx="564569" cy="5281"/>
          </a:xfrm>
          <a:prstGeom prst="line">
            <a:avLst/>
          </a:prstGeom>
          <a:ln>
            <a:solidFill>
              <a:srgbClr val="C9C9C9"/>
            </a:solidFill>
            <a:prstDash val="dash"/>
          </a:ln>
        </p:spPr>
        <p:style>
          <a:lnRef idx="1">
            <a:schemeClr val="accent1"/>
          </a:lnRef>
          <a:fillRef idx="0">
            <a:schemeClr val="accent1"/>
          </a:fillRef>
          <a:effectRef idx="0">
            <a:schemeClr val="accent1"/>
          </a:effectRef>
          <a:fontRef idx="minor">
            <a:schemeClr val="tx1"/>
          </a:fontRef>
        </p:style>
      </p:cxnSp>
      <p:sp>
        <p:nvSpPr>
          <p:cNvPr id="69" name="Ellipse 68"/>
          <p:cNvSpPr/>
          <p:nvPr/>
        </p:nvSpPr>
        <p:spPr>
          <a:xfrm>
            <a:off x="8588163" y="2206913"/>
            <a:ext cx="173714" cy="176699"/>
          </a:xfrm>
          <a:prstGeom prst="ellipse">
            <a:avLst/>
          </a:prstGeom>
          <a:solidFill>
            <a:schemeClr val="bg1"/>
          </a:solidFill>
          <a:ln>
            <a:solidFill>
              <a:srgbClr val="C9C9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de-DE"/>
          </a:p>
        </p:txBody>
      </p:sp>
      <p:sp>
        <p:nvSpPr>
          <p:cNvPr id="70" name="Textfeld 69"/>
          <p:cNvSpPr txBox="1"/>
          <p:nvPr/>
        </p:nvSpPr>
        <p:spPr>
          <a:xfrm>
            <a:off x="9264074" y="2157631"/>
            <a:ext cx="2114240" cy="623148"/>
          </a:xfrm>
          <a:prstGeom prst="rect">
            <a:avLst/>
          </a:prstGeom>
          <a:noFill/>
        </p:spPr>
        <p:txBody>
          <a:bodyPr wrap="square" rtlCol="0">
            <a:normAutofit fontScale="77500" lnSpcReduction="20000"/>
          </a:bodyPr>
          <a:lstStyle/>
          <a:p>
            <a:r>
              <a:rPr lang="de-DE" sz="2100" b="1" dirty="0">
                <a:solidFill>
                  <a:schemeClr val="bg1">
                    <a:lumMod val="50000"/>
                  </a:schemeClr>
                </a:solidFill>
              </a:rPr>
              <a:t>Pooling</a:t>
            </a:r>
          </a:p>
          <a:p>
            <a:r>
              <a:rPr lang="de-DE" sz="1700" dirty="0" smtClean="0"/>
              <a:t>Auswahl &amp; Anleitung</a:t>
            </a:r>
          </a:p>
          <a:p>
            <a:r>
              <a:rPr lang="de-DE" sz="1700" dirty="0" smtClean="0"/>
              <a:t>von </a:t>
            </a:r>
            <a:r>
              <a:rPr lang="de-DE" sz="1700" dirty="0" err="1" smtClean="0"/>
              <a:t>Mentees</a:t>
            </a:r>
            <a:r>
              <a:rPr lang="de-DE" sz="1700" dirty="0" smtClean="0"/>
              <a:t> &amp; Mentoren</a:t>
            </a:r>
            <a:endParaRPr lang="de-DE" sz="1700" dirty="0"/>
          </a:p>
        </p:txBody>
      </p:sp>
      <p:grpSp>
        <p:nvGrpSpPr>
          <p:cNvPr id="71" name="Shape 661"/>
          <p:cNvGrpSpPr/>
          <p:nvPr/>
        </p:nvGrpSpPr>
        <p:grpSpPr>
          <a:xfrm>
            <a:off x="11292909" y="2209601"/>
            <a:ext cx="434284" cy="441748"/>
            <a:chOff x="3951850" y="2985350"/>
            <a:chExt cx="407950" cy="416500"/>
          </a:xfrm>
        </p:grpSpPr>
        <p:sp>
          <p:nvSpPr>
            <p:cNvPr id="72" name="Shape 662"/>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28575" cap="rnd" cmpd="sng">
              <a:solidFill>
                <a:srgbClr val="C9C9C9"/>
              </a:solidFill>
              <a:prstDash val="solid"/>
              <a:round/>
              <a:headEnd type="none" w="med" len="med"/>
              <a:tailEnd type="none" w="med" len="med"/>
            </a:ln>
          </p:spPr>
          <p:txBody>
            <a:bodyPr lIns="91425" tIns="91425" rIns="91425" bIns="91425" anchor="ctr" anchorCtr="0">
              <a:normAutofit fontScale="25000" lnSpcReduction="20000"/>
            </a:bodyPr>
            <a:lstStyle/>
            <a:p>
              <a:pPr lvl="0">
                <a:spcBef>
                  <a:spcPts val="0"/>
                </a:spcBef>
                <a:buNone/>
              </a:pPr>
              <a:endParaRPr/>
            </a:p>
          </p:txBody>
        </p:sp>
        <p:sp>
          <p:nvSpPr>
            <p:cNvPr id="73" name="Shape 663"/>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28575" cap="rnd" cmpd="sng">
              <a:solidFill>
                <a:srgbClr val="C9C9C9"/>
              </a:solidFill>
              <a:prstDash val="solid"/>
              <a:round/>
              <a:headEnd type="none" w="med" len="med"/>
              <a:tailEnd type="none" w="med" len="med"/>
            </a:ln>
          </p:spPr>
          <p:txBody>
            <a:bodyPr lIns="91425" tIns="91425" rIns="91425" bIns="91425" anchor="ctr" anchorCtr="0">
              <a:normAutofit fontScale="25000" lnSpcReduction="20000"/>
            </a:bodyPr>
            <a:lstStyle/>
            <a:p>
              <a:pPr lvl="0">
                <a:spcBef>
                  <a:spcPts val="0"/>
                </a:spcBef>
                <a:buNone/>
              </a:pPr>
              <a:endParaRPr/>
            </a:p>
          </p:txBody>
        </p:sp>
        <p:sp>
          <p:nvSpPr>
            <p:cNvPr id="74" name="Shape 664"/>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28575" cap="rnd" cmpd="sng">
              <a:solidFill>
                <a:srgbClr val="C9C9C9"/>
              </a:solidFill>
              <a:prstDash val="solid"/>
              <a:round/>
              <a:headEnd type="none" w="med" len="med"/>
              <a:tailEnd type="none" w="med" len="med"/>
            </a:ln>
          </p:spPr>
          <p:txBody>
            <a:bodyPr lIns="91425" tIns="91425" rIns="91425" bIns="91425" anchor="ctr" anchorCtr="0">
              <a:normAutofit fontScale="25000" lnSpcReduction="20000"/>
            </a:bodyPr>
            <a:lstStyle/>
            <a:p>
              <a:pPr lvl="0">
                <a:spcBef>
                  <a:spcPts val="0"/>
                </a:spcBef>
                <a:buNone/>
              </a:pPr>
              <a:endParaRPr/>
            </a:p>
          </p:txBody>
        </p:sp>
        <p:sp>
          <p:nvSpPr>
            <p:cNvPr id="75" name="Shape 665"/>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28575" cap="rnd" cmpd="sng">
              <a:solidFill>
                <a:srgbClr val="C9C9C9"/>
              </a:solidFill>
              <a:prstDash val="solid"/>
              <a:round/>
              <a:headEnd type="none" w="med" len="med"/>
              <a:tailEnd type="none" w="med" len="med"/>
            </a:ln>
          </p:spPr>
          <p:txBody>
            <a:bodyPr lIns="91425" tIns="91425" rIns="91425" bIns="91425" anchor="ctr" anchorCtr="0">
              <a:normAutofit fontScale="25000" lnSpcReduction="20000"/>
            </a:bodyPr>
            <a:lstStyle/>
            <a:p>
              <a:pPr lvl="0">
                <a:spcBef>
                  <a:spcPts val="0"/>
                </a:spcBef>
                <a:buNone/>
              </a:pPr>
              <a:endParaRPr/>
            </a:p>
          </p:txBody>
        </p:sp>
      </p:grpSp>
      <p:cxnSp>
        <p:nvCxnSpPr>
          <p:cNvPr id="57" name="Gerader Verbinder 56"/>
          <p:cNvCxnSpPr/>
          <p:nvPr/>
        </p:nvCxnSpPr>
        <p:spPr>
          <a:xfrm flipV="1">
            <a:off x="8124072" y="3187768"/>
            <a:ext cx="564569" cy="5281"/>
          </a:xfrm>
          <a:prstGeom prst="line">
            <a:avLst/>
          </a:prstGeom>
          <a:ln>
            <a:solidFill>
              <a:srgbClr val="C9C9C9"/>
            </a:solidFill>
            <a:prstDash val="dash"/>
          </a:ln>
        </p:spPr>
        <p:style>
          <a:lnRef idx="1">
            <a:schemeClr val="accent1"/>
          </a:lnRef>
          <a:fillRef idx="0">
            <a:schemeClr val="accent1"/>
          </a:fillRef>
          <a:effectRef idx="0">
            <a:schemeClr val="accent1"/>
          </a:effectRef>
          <a:fontRef idx="minor">
            <a:schemeClr val="tx1"/>
          </a:fontRef>
        </p:style>
      </p:cxnSp>
      <p:sp>
        <p:nvSpPr>
          <p:cNvPr id="58" name="Ellipse 57"/>
          <p:cNvSpPr/>
          <p:nvPr/>
        </p:nvSpPr>
        <p:spPr>
          <a:xfrm>
            <a:off x="8585031" y="3114525"/>
            <a:ext cx="173714" cy="176699"/>
          </a:xfrm>
          <a:prstGeom prst="ellipse">
            <a:avLst/>
          </a:prstGeom>
          <a:solidFill>
            <a:schemeClr val="bg1"/>
          </a:solidFill>
          <a:ln>
            <a:solidFill>
              <a:srgbClr val="C9C9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de-DE"/>
          </a:p>
        </p:txBody>
      </p:sp>
      <p:sp>
        <p:nvSpPr>
          <p:cNvPr id="59" name="Textfeld 58"/>
          <p:cNvSpPr txBox="1"/>
          <p:nvPr/>
        </p:nvSpPr>
        <p:spPr>
          <a:xfrm>
            <a:off x="5992488" y="3042225"/>
            <a:ext cx="2114240" cy="623148"/>
          </a:xfrm>
          <a:prstGeom prst="rect">
            <a:avLst/>
          </a:prstGeom>
          <a:noFill/>
        </p:spPr>
        <p:txBody>
          <a:bodyPr wrap="square" rtlCol="0">
            <a:normAutofit fontScale="70000" lnSpcReduction="20000"/>
          </a:bodyPr>
          <a:lstStyle/>
          <a:p>
            <a:pPr algn="r"/>
            <a:r>
              <a:rPr lang="de-DE" sz="2100" b="1" dirty="0" err="1">
                <a:solidFill>
                  <a:schemeClr val="bg1">
                    <a:lumMod val="50000"/>
                  </a:schemeClr>
                </a:solidFill>
              </a:rPr>
              <a:t>Matching</a:t>
            </a:r>
            <a:endParaRPr lang="de-DE" sz="2100" b="1" dirty="0">
              <a:solidFill>
                <a:schemeClr val="bg1">
                  <a:lumMod val="50000"/>
                </a:schemeClr>
              </a:solidFill>
            </a:endParaRPr>
          </a:p>
          <a:p>
            <a:pPr algn="r"/>
            <a:r>
              <a:rPr lang="de-DE" dirty="0" smtClean="0"/>
              <a:t>Kick-Off-Meeting</a:t>
            </a:r>
          </a:p>
          <a:p>
            <a:pPr algn="r"/>
            <a:r>
              <a:rPr lang="de-DE" dirty="0" smtClean="0"/>
              <a:t>Ziele, Erwartungen, Ablauf</a:t>
            </a:r>
            <a:endParaRPr lang="de-DE" dirty="0"/>
          </a:p>
        </p:txBody>
      </p:sp>
      <p:grpSp>
        <p:nvGrpSpPr>
          <p:cNvPr id="60" name="Shape 600"/>
          <p:cNvGrpSpPr/>
          <p:nvPr/>
        </p:nvGrpSpPr>
        <p:grpSpPr>
          <a:xfrm>
            <a:off x="5537731" y="3163197"/>
            <a:ext cx="434284" cy="441747"/>
            <a:chOff x="6618700" y="1635475"/>
            <a:chExt cx="456675" cy="432325"/>
          </a:xfrm>
        </p:grpSpPr>
        <p:sp>
          <p:nvSpPr>
            <p:cNvPr id="61" name="Shape 601"/>
            <p:cNvSpPr/>
            <p:nvPr/>
          </p:nvSpPr>
          <p:spPr>
            <a:xfrm>
              <a:off x="6663775" y="1904000"/>
              <a:ext cx="117525" cy="163800"/>
            </a:xfrm>
            <a:custGeom>
              <a:avLst/>
              <a:gdLst/>
              <a:ahLst/>
              <a:cxnLst/>
              <a:rect l="0" t="0" r="0" b="0"/>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28575" cap="rnd" cmpd="sng">
              <a:solidFill>
                <a:srgbClr val="C9C9C9"/>
              </a:solidFill>
              <a:prstDash val="solid"/>
              <a:round/>
              <a:headEnd type="none" w="med" len="med"/>
              <a:tailEnd type="none" w="med" len="med"/>
            </a:ln>
          </p:spPr>
          <p:txBody>
            <a:bodyPr lIns="91425" tIns="91425" rIns="91425" bIns="91425" anchor="ctr" anchorCtr="0">
              <a:normAutofit fontScale="25000" lnSpcReduction="20000"/>
            </a:bodyPr>
            <a:lstStyle/>
            <a:p>
              <a:pPr lvl="0">
                <a:spcBef>
                  <a:spcPts val="0"/>
                </a:spcBef>
                <a:buNone/>
              </a:pPr>
              <a:endParaRPr/>
            </a:p>
          </p:txBody>
        </p:sp>
        <p:sp>
          <p:nvSpPr>
            <p:cNvPr id="64" name="Shape 602"/>
            <p:cNvSpPr/>
            <p:nvPr/>
          </p:nvSpPr>
          <p:spPr>
            <a:xfrm>
              <a:off x="7046125" y="1775525"/>
              <a:ext cx="29250" cy="99275"/>
            </a:xfrm>
            <a:custGeom>
              <a:avLst/>
              <a:gdLst/>
              <a:ahLst/>
              <a:cxnLst/>
              <a:rect l="0" t="0" r="0" b="0"/>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28575" cap="rnd" cmpd="sng">
              <a:solidFill>
                <a:srgbClr val="C9C9C9"/>
              </a:solidFill>
              <a:prstDash val="solid"/>
              <a:round/>
              <a:headEnd type="none" w="med" len="med"/>
              <a:tailEnd type="none" w="med" len="med"/>
            </a:ln>
          </p:spPr>
          <p:txBody>
            <a:bodyPr lIns="91425" tIns="91425" rIns="91425" bIns="91425" anchor="ctr" anchorCtr="0">
              <a:normAutofit fontScale="25000" lnSpcReduction="20000"/>
            </a:bodyPr>
            <a:lstStyle/>
            <a:p>
              <a:pPr lvl="0">
                <a:spcBef>
                  <a:spcPts val="0"/>
                </a:spcBef>
                <a:buNone/>
              </a:pPr>
              <a:endParaRPr/>
            </a:p>
          </p:txBody>
        </p:sp>
        <p:sp>
          <p:nvSpPr>
            <p:cNvPr id="65" name="Shape 603"/>
            <p:cNvSpPr/>
            <p:nvPr/>
          </p:nvSpPr>
          <p:spPr>
            <a:xfrm>
              <a:off x="6618700" y="1751775"/>
              <a:ext cx="96850" cy="146750"/>
            </a:xfrm>
            <a:custGeom>
              <a:avLst/>
              <a:gdLst/>
              <a:ahLst/>
              <a:cxnLst/>
              <a:rect l="0" t="0" r="0" b="0"/>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28575" cap="rnd" cmpd="sng">
              <a:solidFill>
                <a:srgbClr val="C9C9C9"/>
              </a:solidFill>
              <a:prstDash val="solid"/>
              <a:round/>
              <a:headEnd type="none" w="med" len="med"/>
              <a:tailEnd type="none" w="med" len="med"/>
            </a:ln>
          </p:spPr>
          <p:txBody>
            <a:bodyPr lIns="91425" tIns="91425" rIns="91425" bIns="91425" anchor="ctr" anchorCtr="0">
              <a:normAutofit fontScale="25000" lnSpcReduction="20000"/>
            </a:bodyPr>
            <a:lstStyle/>
            <a:p>
              <a:pPr lvl="0">
                <a:spcBef>
                  <a:spcPts val="0"/>
                </a:spcBef>
                <a:buNone/>
              </a:pPr>
              <a:endParaRPr/>
            </a:p>
          </p:txBody>
        </p:sp>
        <p:sp>
          <p:nvSpPr>
            <p:cNvPr id="66" name="Shape 604"/>
            <p:cNvSpPr/>
            <p:nvPr/>
          </p:nvSpPr>
          <p:spPr>
            <a:xfrm>
              <a:off x="6721600" y="1660450"/>
              <a:ext cx="278900" cy="329425"/>
            </a:xfrm>
            <a:custGeom>
              <a:avLst/>
              <a:gdLst/>
              <a:ahLst/>
              <a:cxnLst/>
              <a:rect l="0" t="0" r="0" b="0"/>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28575" cap="rnd" cmpd="sng">
              <a:solidFill>
                <a:srgbClr val="C9C9C9"/>
              </a:solidFill>
              <a:prstDash val="solid"/>
              <a:round/>
              <a:headEnd type="none" w="med" len="med"/>
              <a:tailEnd type="none" w="med" len="med"/>
            </a:ln>
          </p:spPr>
          <p:txBody>
            <a:bodyPr lIns="91425" tIns="91425" rIns="91425" bIns="91425" anchor="ctr" anchorCtr="0">
              <a:normAutofit fontScale="25000" lnSpcReduction="20000"/>
            </a:bodyPr>
            <a:lstStyle/>
            <a:p>
              <a:pPr lvl="0">
                <a:spcBef>
                  <a:spcPts val="0"/>
                </a:spcBef>
                <a:buNone/>
              </a:pPr>
              <a:endParaRPr/>
            </a:p>
          </p:txBody>
        </p:sp>
        <p:sp>
          <p:nvSpPr>
            <p:cNvPr id="67" name="Shape 605"/>
            <p:cNvSpPr/>
            <p:nvPr/>
          </p:nvSpPr>
          <p:spPr>
            <a:xfrm>
              <a:off x="7006550" y="1635475"/>
              <a:ext cx="34750" cy="378750"/>
            </a:xfrm>
            <a:custGeom>
              <a:avLst/>
              <a:gdLst/>
              <a:ahLst/>
              <a:cxnLst/>
              <a:rect l="0" t="0" r="0" b="0"/>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28575" cap="rnd" cmpd="sng">
              <a:solidFill>
                <a:srgbClr val="C9C9C9"/>
              </a:solidFill>
              <a:prstDash val="solid"/>
              <a:round/>
              <a:headEnd type="none" w="med" len="med"/>
              <a:tailEnd type="none" w="med" len="med"/>
            </a:ln>
          </p:spPr>
          <p:txBody>
            <a:bodyPr lIns="91425" tIns="91425" rIns="91425" bIns="91425" anchor="ctr" anchorCtr="0">
              <a:normAutofit fontScale="25000" lnSpcReduction="20000"/>
            </a:bodyPr>
            <a:lstStyle/>
            <a:p>
              <a:pPr lvl="0">
                <a:spcBef>
                  <a:spcPts val="0"/>
                </a:spcBef>
                <a:buNone/>
              </a:pPr>
              <a:endParaRPr/>
            </a:p>
          </p:txBody>
        </p:sp>
      </p:grpSp>
      <p:sp>
        <p:nvSpPr>
          <p:cNvPr id="56" name="Textfeld 55"/>
          <p:cNvSpPr txBox="1"/>
          <p:nvPr/>
        </p:nvSpPr>
        <p:spPr>
          <a:xfrm>
            <a:off x="6942741" y="5700504"/>
            <a:ext cx="3529861" cy="283249"/>
          </a:xfrm>
          <a:prstGeom prst="rect">
            <a:avLst/>
          </a:prstGeom>
          <a:noFill/>
        </p:spPr>
        <p:txBody>
          <a:bodyPr wrap="square" rtlCol="0">
            <a:noAutofit/>
          </a:bodyPr>
          <a:lstStyle/>
          <a:p>
            <a:pPr algn="r"/>
            <a:r>
              <a:rPr lang="de-DE" sz="1500" b="1" dirty="0">
                <a:solidFill>
                  <a:schemeClr val="bg1">
                    <a:lumMod val="50000"/>
                  </a:schemeClr>
                </a:solidFill>
              </a:rPr>
              <a:t>Eventuell Mentoren-Community gründen</a:t>
            </a:r>
          </a:p>
        </p:txBody>
      </p:sp>
      <p:pic>
        <p:nvPicPr>
          <p:cNvPr id="103" name="Grafik 102"/>
          <p:cNvPicPr>
            <a:picLocks noChangeAspect="1"/>
          </p:cNvPicPr>
          <p:nvPr/>
        </p:nvPicPr>
        <p:blipFill rotWithShape="1">
          <a:blip r:embed="rId4"/>
          <a:srcRect l="4617" r="82032" b="61438"/>
          <a:stretch/>
        </p:blipFill>
        <p:spPr>
          <a:xfrm>
            <a:off x="576011" y="1851298"/>
            <a:ext cx="1409700" cy="1436368"/>
          </a:xfrm>
          <a:prstGeom prst="rect">
            <a:avLst/>
          </a:prstGeom>
        </p:spPr>
      </p:pic>
      <p:pic>
        <p:nvPicPr>
          <p:cNvPr id="104" name="Grafik 103"/>
          <p:cNvPicPr>
            <a:picLocks noChangeAspect="1"/>
          </p:cNvPicPr>
          <p:nvPr/>
        </p:nvPicPr>
        <p:blipFill rotWithShape="1">
          <a:blip r:embed="rId4"/>
          <a:srcRect l="24373" r="62817" b="60415"/>
          <a:stretch/>
        </p:blipFill>
        <p:spPr>
          <a:xfrm>
            <a:off x="2909636" y="1872714"/>
            <a:ext cx="1352550" cy="1474468"/>
          </a:xfrm>
          <a:prstGeom prst="rect">
            <a:avLst/>
          </a:prstGeom>
        </p:spPr>
      </p:pic>
      <p:pic>
        <p:nvPicPr>
          <p:cNvPr id="105" name="Grafik 104"/>
          <p:cNvPicPr>
            <a:picLocks noChangeAspect="1"/>
          </p:cNvPicPr>
          <p:nvPr/>
        </p:nvPicPr>
        <p:blipFill rotWithShape="1">
          <a:blip r:embed="rId4"/>
          <a:srcRect l="43950" r="43330" b="58881"/>
          <a:stretch/>
        </p:blipFill>
        <p:spPr>
          <a:xfrm>
            <a:off x="596631" y="4057740"/>
            <a:ext cx="1343026" cy="1531618"/>
          </a:xfrm>
          <a:prstGeom prst="rect">
            <a:avLst/>
          </a:prstGeom>
        </p:spPr>
      </p:pic>
      <p:pic>
        <p:nvPicPr>
          <p:cNvPr id="106" name="Grafik 105"/>
          <p:cNvPicPr>
            <a:picLocks noChangeAspect="1"/>
          </p:cNvPicPr>
          <p:nvPr/>
        </p:nvPicPr>
        <p:blipFill rotWithShape="1">
          <a:blip r:embed="rId4"/>
          <a:srcRect l="63797" r="24114" b="59392"/>
          <a:stretch/>
        </p:blipFill>
        <p:spPr>
          <a:xfrm>
            <a:off x="2935019" y="4058870"/>
            <a:ext cx="1276350" cy="1512568"/>
          </a:xfrm>
          <a:prstGeom prst="rect">
            <a:avLst/>
          </a:prstGeom>
        </p:spPr>
      </p:pic>
      <p:sp>
        <p:nvSpPr>
          <p:cNvPr id="4" name="Rechteck 3"/>
          <p:cNvSpPr/>
          <p:nvPr/>
        </p:nvSpPr>
        <p:spPr>
          <a:xfrm flipH="1">
            <a:off x="523481" y="3186537"/>
            <a:ext cx="1526108" cy="646331"/>
          </a:xfrm>
          <a:prstGeom prst="rect">
            <a:avLst/>
          </a:prstGeom>
        </p:spPr>
        <p:txBody>
          <a:bodyPr wrap="square">
            <a:spAutoFit/>
          </a:bodyPr>
          <a:lstStyle/>
          <a:p>
            <a:pPr algn="ctr"/>
            <a:r>
              <a:rPr lang="de-DE" sz="1200" b="1" dirty="0"/>
              <a:t>Digitales Wissen </a:t>
            </a:r>
            <a:r>
              <a:rPr lang="de-DE" sz="1200" dirty="0"/>
              <a:t>und Kundenorientierung erhöhen</a:t>
            </a:r>
          </a:p>
        </p:txBody>
      </p:sp>
      <p:sp>
        <p:nvSpPr>
          <p:cNvPr id="5" name="Rechteck 4"/>
          <p:cNvSpPr/>
          <p:nvPr/>
        </p:nvSpPr>
        <p:spPr>
          <a:xfrm>
            <a:off x="2666374" y="3186537"/>
            <a:ext cx="1767917" cy="646331"/>
          </a:xfrm>
          <a:prstGeom prst="rect">
            <a:avLst/>
          </a:prstGeom>
        </p:spPr>
        <p:txBody>
          <a:bodyPr wrap="square">
            <a:spAutoFit/>
          </a:bodyPr>
          <a:lstStyle/>
          <a:p>
            <a:pPr algn="ctr"/>
            <a:r>
              <a:rPr lang="de-DE" sz="1200" b="1" dirty="0"/>
              <a:t>Nutzerzentrierten Blickwinkel </a:t>
            </a:r>
            <a:r>
              <a:rPr lang="de-DE" sz="1200" dirty="0"/>
              <a:t>im Digitalen entwickeln</a:t>
            </a:r>
          </a:p>
        </p:txBody>
      </p:sp>
      <p:sp>
        <p:nvSpPr>
          <p:cNvPr id="6" name="Rechteck 5"/>
          <p:cNvSpPr/>
          <p:nvPr/>
        </p:nvSpPr>
        <p:spPr>
          <a:xfrm>
            <a:off x="611430" y="5428336"/>
            <a:ext cx="1313428" cy="646331"/>
          </a:xfrm>
          <a:prstGeom prst="rect">
            <a:avLst/>
          </a:prstGeom>
        </p:spPr>
        <p:txBody>
          <a:bodyPr wrap="square">
            <a:spAutoFit/>
          </a:bodyPr>
          <a:lstStyle/>
          <a:p>
            <a:pPr algn="ctr"/>
            <a:r>
              <a:rPr lang="de-DE" sz="1200" b="1" dirty="0"/>
              <a:t>Brücke</a:t>
            </a:r>
            <a:r>
              <a:rPr lang="de-DE" sz="1200" dirty="0"/>
              <a:t> zwischen den Generationen schlagen</a:t>
            </a:r>
          </a:p>
        </p:txBody>
      </p:sp>
      <p:sp>
        <p:nvSpPr>
          <p:cNvPr id="7" name="Rechteck 6"/>
          <p:cNvSpPr/>
          <p:nvPr/>
        </p:nvSpPr>
        <p:spPr>
          <a:xfrm>
            <a:off x="2631595" y="5426994"/>
            <a:ext cx="1883198" cy="646331"/>
          </a:xfrm>
          <a:prstGeom prst="rect">
            <a:avLst/>
          </a:prstGeom>
        </p:spPr>
        <p:txBody>
          <a:bodyPr wrap="square">
            <a:spAutoFit/>
          </a:bodyPr>
          <a:lstStyle/>
          <a:p>
            <a:pPr algn="ctr"/>
            <a:r>
              <a:rPr lang="de-DE" sz="1200" b="1" dirty="0"/>
              <a:t>Netzwerke</a:t>
            </a:r>
            <a:r>
              <a:rPr lang="de-DE" sz="1200" dirty="0"/>
              <a:t> zwischen Senior-</a:t>
            </a:r>
            <a:r>
              <a:rPr lang="de-DE" sz="1200" dirty="0" err="1"/>
              <a:t>Leadern</a:t>
            </a:r>
            <a:r>
              <a:rPr lang="de-DE" sz="1200" dirty="0"/>
              <a:t> und jungen Mentoren etablieren</a:t>
            </a:r>
          </a:p>
        </p:txBody>
      </p:sp>
      <p:sp>
        <p:nvSpPr>
          <p:cNvPr id="111" name="Textfeld 110"/>
          <p:cNvSpPr txBox="1"/>
          <p:nvPr/>
        </p:nvSpPr>
        <p:spPr>
          <a:xfrm>
            <a:off x="11298965" y="6438346"/>
            <a:ext cx="358673" cy="338554"/>
          </a:xfrm>
          <a:prstGeom prst="rect">
            <a:avLst/>
          </a:prstGeom>
          <a:noFill/>
        </p:spPr>
        <p:txBody>
          <a:bodyPr wrap="square" rtlCol="0">
            <a:spAutoFit/>
          </a:bodyPr>
          <a:lstStyle/>
          <a:p>
            <a:r>
              <a:rPr lang="de-DE" sz="1600" b="1" dirty="0">
                <a:solidFill>
                  <a:schemeClr val="bg1"/>
                </a:solidFill>
                <a:latin typeface="Verdana" panose="020B0604030504040204" pitchFamily="34" charset="0"/>
                <a:ea typeface="Verdana" panose="020B0604030504040204" pitchFamily="34" charset="0"/>
                <a:cs typeface="Verdana" panose="020B0604030504040204" pitchFamily="34" charset="0"/>
              </a:rPr>
              <a:t>1</a:t>
            </a:r>
          </a:p>
        </p:txBody>
      </p:sp>
      <p:sp>
        <p:nvSpPr>
          <p:cNvPr id="112" name="Textfeld 111"/>
          <p:cNvSpPr txBox="1"/>
          <p:nvPr/>
        </p:nvSpPr>
        <p:spPr>
          <a:xfrm>
            <a:off x="11298965" y="6438346"/>
            <a:ext cx="358673" cy="338554"/>
          </a:xfrm>
          <a:prstGeom prst="rect">
            <a:avLst/>
          </a:prstGeom>
          <a:noFill/>
        </p:spPr>
        <p:txBody>
          <a:bodyPr wrap="square" rtlCol="0">
            <a:spAutoFit/>
          </a:bodyPr>
          <a:lstStyle/>
          <a:p>
            <a:r>
              <a:rPr lang="de-DE" sz="1600" b="1" dirty="0">
                <a:solidFill>
                  <a:schemeClr val="bg1"/>
                </a:solidFill>
                <a:latin typeface="Verdana" panose="020B0604030504040204" pitchFamily="34" charset="0"/>
                <a:ea typeface="Verdana" panose="020B0604030504040204" pitchFamily="34" charset="0"/>
                <a:cs typeface="Verdana" panose="020B0604030504040204" pitchFamily="34" charset="0"/>
              </a:rPr>
              <a:t>1</a:t>
            </a:r>
          </a:p>
        </p:txBody>
      </p:sp>
      <p:sp>
        <p:nvSpPr>
          <p:cNvPr id="113" name="Textfeld 112"/>
          <p:cNvSpPr txBox="1"/>
          <p:nvPr/>
        </p:nvSpPr>
        <p:spPr>
          <a:xfrm>
            <a:off x="11298965" y="6438346"/>
            <a:ext cx="358673" cy="338554"/>
          </a:xfrm>
          <a:prstGeom prst="rect">
            <a:avLst/>
          </a:prstGeom>
          <a:noFill/>
        </p:spPr>
        <p:txBody>
          <a:bodyPr wrap="square" rtlCol="0">
            <a:spAutoFit/>
          </a:bodyPr>
          <a:lstStyle/>
          <a:p>
            <a:r>
              <a:rPr lang="de-DE" sz="1600" b="1" dirty="0">
                <a:solidFill>
                  <a:schemeClr val="bg1"/>
                </a:solidFill>
                <a:latin typeface="Verdana" panose="020B0604030504040204" pitchFamily="34" charset="0"/>
                <a:ea typeface="Verdana" panose="020B0604030504040204" pitchFamily="34" charset="0"/>
                <a:cs typeface="Verdana" panose="020B0604030504040204" pitchFamily="34" charset="0"/>
              </a:rPr>
              <a:t>1</a:t>
            </a:r>
          </a:p>
        </p:txBody>
      </p:sp>
      <p:sp>
        <p:nvSpPr>
          <p:cNvPr id="114" name="Textfeld 113"/>
          <p:cNvSpPr txBox="1"/>
          <p:nvPr/>
        </p:nvSpPr>
        <p:spPr>
          <a:xfrm>
            <a:off x="11298965" y="6438346"/>
            <a:ext cx="358673" cy="338554"/>
          </a:xfrm>
          <a:prstGeom prst="rect">
            <a:avLst/>
          </a:prstGeom>
          <a:noFill/>
        </p:spPr>
        <p:txBody>
          <a:bodyPr wrap="square" rtlCol="0">
            <a:spAutoFit/>
          </a:bodyPr>
          <a:lstStyle/>
          <a:p>
            <a:r>
              <a:rPr lang="de-DE" sz="1600" b="1" dirty="0">
                <a:solidFill>
                  <a:schemeClr val="bg1"/>
                </a:solidFill>
                <a:latin typeface="Verdana" panose="020B0604030504040204" pitchFamily="34" charset="0"/>
                <a:ea typeface="Verdana" panose="020B0604030504040204" pitchFamily="34" charset="0"/>
                <a:cs typeface="Verdana" panose="020B0604030504040204" pitchFamily="34" charset="0"/>
              </a:rPr>
              <a:t>1</a:t>
            </a:r>
          </a:p>
        </p:txBody>
      </p:sp>
      <p:cxnSp>
        <p:nvCxnSpPr>
          <p:cNvPr id="117" name="Gerader Verbinder 116"/>
          <p:cNvCxnSpPr/>
          <p:nvPr/>
        </p:nvCxnSpPr>
        <p:spPr>
          <a:xfrm flipV="1">
            <a:off x="370526" y="6282119"/>
            <a:ext cx="11479413" cy="1905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8" name="Textfeld 117"/>
          <p:cNvSpPr txBox="1"/>
          <p:nvPr/>
        </p:nvSpPr>
        <p:spPr>
          <a:xfrm rot="16200000">
            <a:off x="2484233" y="4249020"/>
            <a:ext cx="430887" cy="4658296"/>
          </a:xfrm>
          <a:prstGeom prst="rect">
            <a:avLst/>
          </a:prstGeom>
          <a:noFill/>
        </p:spPr>
        <p:txBody>
          <a:bodyPr vert="vert" wrap="square" rtlCol="0">
            <a:spAutoFit/>
          </a:bodyPr>
          <a:lstStyle/>
          <a:p>
            <a:r>
              <a:rPr lang="de-DE" sz="1600" dirty="0" smtClean="0">
                <a:solidFill>
                  <a:schemeClr val="bg1">
                    <a:lumMod val="85000"/>
                  </a:schemeClr>
                </a:solidFill>
              </a:rPr>
              <a:t>Digitalisierung im demografischen Wandel </a:t>
            </a:r>
            <a:endParaRPr lang="de-DE" sz="1600" dirty="0">
              <a:solidFill>
                <a:schemeClr val="bg1">
                  <a:lumMod val="85000"/>
                </a:schemeClr>
              </a:solidFill>
            </a:endParaRPr>
          </a:p>
        </p:txBody>
      </p:sp>
    </p:spTree>
    <p:extLst>
      <p:ext uri="{BB962C8B-B14F-4D97-AF65-F5344CB8AC3E}">
        <p14:creationId xmlns:p14="http://schemas.microsoft.com/office/powerpoint/2010/main" val="2930492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500"/>
                                        <p:tgtEl>
                                          <p:spTgt spid="10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103"/>
                                        </p:tgtEl>
                                        <p:attrNameLst>
                                          <p:attrName>style.visibility</p:attrName>
                                        </p:attrNameLst>
                                      </p:cBhvr>
                                      <p:to>
                                        <p:strVal val="visible"/>
                                      </p:to>
                                    </p:set>
                                    <p:animEffect transition="in" filter="fade">
                                      <p:cBhvr>
                                        <p:cTn id="16" dur="500"/>
                                        <p:tgtEl>
                                          <p:spTgt spid="103"/>
                                        </p:tgtEl>
                                      </p:cBhvr>
                                    </p:animEffect>
                                  </p:childTnLst>
                                </p:cTn>
                              </p:par>
                              <p:par>
                                <p:cTn id="17" presetID="10" presetClass="entr" presetSubtype="0" fill="hold" nodeType="withEffect">
                                  <p:stCondLst>
                                    <p:cond delay="0"/>
                                  </p:stCondLst>
                                  <p:childTnLst>
                                    <p:set>
                                      <p:cBhvr>
                                        <p:cTn id="18" dur="1" fill="hold">
                                          <p:stCondLst>
                                            <p:cond delay="0"/>
                                          </p:stCondLst>
                                        </p:cTn>
                                        <p:tgtEl>
                                          <p:spTgt spid="104"/>
                                        </p:tgtEl>
                                        <p:attrNameLst>
                                          <p:attrName>style.visibility</p:attrName>
                                        </p:attrNameLst>
                                      </p:cBhvr>
                                      <p:to>
                                        <p:strVal val="visible"/>
                                      </p:to>
                                    </p:set>
                                    <p:animEffect transition="in" filter="fade">
                                      <p:cBhvr>
                                        <p:cTn id="19" dur="500"/>
                                        <p:tgtEl>
                                          <p:spTgt spid="10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nodeType="with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500"/>
                                        <p:tgtEl>
                                          <p:spTgt spid="10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500"/>
                                        <p:tgtEl>
                                          <p:spTgt spid="4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500"/>
                                        <p:tgtEl>
                                          <p:spTgt spid="50"/>
                                        </p:tgtEl>
                                      </p:cBhvr>
                                    </p:animEffect>
                                  </p:childTnLst>
                                </p:cTn>
                              </p:par>
                              <p:par>
                                <p:cTn id="37" presetID="10" presetClass="entr" presetSubtype="0"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500"/>
                                        <p:tgtEl>
                                          <p:spTgt spid="51"/>
                                        </p:tgtEl>
                                      </p:cBhvr>
                                    </p:animEffect>
                                  </p:childTnLst>
                                </p:cTn>
                              </p:par>
                              <p:par>
                                <p:cTn id="40" presetID="10" presetClass="entr" presetSubtype="0" fill="hold" nodeType="with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fade">
                                      <p:cBhvr>
                                        <p:cTn id="42" dur="500"/>
                                        <p:tgtEl>
                                          <p:spTgt spid="8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9"/>
                                        </p:tgtEl>
                                        <p:attrNameLst>
                                          <p:attrName>style.visibility</p:attrName>
                                        </p:attrNameLst>
                                      </p:cBhvr>
                                      <p:to>
                                        <p:strVal val="visible"/>
                                      </p:to>
                                    </p:set>
                                    <p:animEffect transition="in" filter="fade">
                                      <p:cBhvr>
                                        <p:cTn id="45" dur="500"/>
                                        <p:tgtEl>
                                          <p:spTgt spid="89"/>
                                        </p:tgtEl>
                                      </p:cBhvr>
                                    </p:animEffect>
                                  </p:childTnLst>
                                </p:cTn>
                              </p:par>
                              <p:par>
                                <p:cTn id="46" presetID="10" presetClass="entr" presetSubtype="0" fill="hold" nodeType="withEffect">
                                  <p:stCondLst>
                                    <p:cond delay="0"/>
                                  </p:stCondLst>
                                  <p:childTnLst>
                                    <p:set>
                                      <p:cBhvr>
                                        <p:cTn id="47" dur="1" fill="hold">
                                          <p:stCondLst>
                                            <p:cond delay="0"/>
                                          </p:stCondLst>
                                        </p:cTn>
                                        <p:tgtEl>
                                          <p:spTgt spid="76"/>
                                        </p:tgtEl>
                                        <p:attrNameLst>
                                          <p:attrName>style.visibility</p:attrName>
                                        </p:attrNameLst>
                                      </p:cBhvr>
                                      <p:to>
                                        <p:strVal val="visible"/>
                                      </p:to>
                                    </p:set>
                                    <p:animEffect transition="in" filter="fade">
                                      <p:cBhvr>
                                        <p:cTn id="48" dur="500"/>
                                        <p:tgtEl>
                                          <p:spTgt spid="7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7"/>
                                        </p:tgtEl>
                                        <p:attrNameLst>
                                          <p:attrName>style.visibility</p:attrName>
                                        </p:attrNameLst>
                                      </p:cBhvr>
                                      <p:to>
                                        <p:strVal val="visible"/>
                                      </p:to>
                                    </p:set>
                                    <p:animEffect transition="in" filter="fade">
                                      <p:cBhvr>
                                        <p:cTn id="51" dur="500"/>
                                        <p:tgtEl>
                                          <p:spTgt spid="7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8"/>
                                        </p:tgtEl>
                                        <p:attrNameLst>
                                          <p:attrName>style.visibility</p:attrName>
                                        </p:attrNameLst>
                                      </p:cBhvr>
                                      <p:to>
                                        <p:strVal val="visible"/>
                                      </p:to>
                                    </p:set>
                                    <p:animEffect transition="in" filter="fade">
                                      <p:cBhvr>
                                        <p:cTn id="54" dur="500"/>
                                        <p:tgtEl>
                                          <p:spTgt spid="78"/>
                                        </p:tgtEl>
                                      </p:cBhvr>
                                    </p:animEffect>
                                  </p:childTnLst>
                                </p:cTn>
                              </p:par>
                              <p:par>
                                <p:cTn id="55" presetID="10" presetClass="entr" presetSubtype="0" fill="hold" nodeType="withEffect">
                                  <p:stCondLst>
                                    <p:cond delay="0"/>
                                  </p:stCondLst>
                                  <p:childTnLst>
                                    <p:set>
                                      <p:cBhvr>
                                        <p:cTn id="56" dur="1" fill="hold">
                                          <p:stCondLst>
                                            <p:cond delay="0"/>
                                          </p:stCondLst>
                                        </p:cTn>
                                        <p:tgtEl>
                                          <p:spTgt spid="79"/>
                                        </p:tgtEl>
                                        <p:attrNameLst>
                                          <p:attrName>style.visibility</p:attrName>
                                        </p:attrNameLst>
                                      </p:cBhvr>
                                      <p:to>
                                        <p:strVal val="visible"/>
                                      </p:to>
                                    </p:set>
                                    <p:animEffect transition="in" filter="fade">
                                      <p:cBhvr>
                                        <p:cTn id="57" dur="500"/>
                                        <p:tgtEl>
                                          <p:spTgt spid="79"/>
                                        </p:tgtEl>
                                      </p:cBhvr>
                                    </p:animEffect>
                                  </p:childTnLst>
                                </p:cTn>
                              </p:par>
                              <p:par>
                                <p:cTn id="58" presetID="10" presetClass="entr" presetSubtype="0" fill="hold" nodeType="withEffect">
                                  <p:stCondLst>
                                    <p:cond delay="0"/>
                                  </p:stCondLst>
                                  <p:childTnLst>
                                    <p:set>
                                      <p:cBhvr>
                                        <p:cTn id="59" dur="1" fill="hold">
                                          <p:stCondLst>
                                            <p:cond delay="0"/>
                                          </p:stCondLst>
                                        </p:cTn>
                                        <p:tgtEl>
                                          <p:spTgt spid="68"/>
                                        </p:tgtEl>
                                        <p:attrNameLst>
                                          <p:attrName>style.visibility</p:attrName>
                                        </p:attrNameLst>
                                      </p:cBhvr>
                                      <p:to>
                                        <p:strVal val="visible"/>
                                      </p:to>
                                    </p:set>
                                    <p:animEffect transition="in" filter="fade">
                                      <p:cBhvr>
                                        <p:cTn id="60" dur="500"/>
                                        <p:tgtEl>
                                          <p:spTgt spid="6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500"/>
                                        <p:tgtEl>
                                          <p:spTgt spid="6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70"/>
                                        </p:tgtEl>
                                        <p:attrNameLst>
                                          <p:attrName>style.visibility</p:attrName>
                                        </p:attrNameLst>
                                      </p:cBhvr>
                                      <p:to>
                                        <p:strVal val="visible"/>
                                      </p:to>
                                    </p:set>
                                    <p:animEffect transition="in" filter="fade">
                                      <p:cBhvr>
                                        <p:cTn id="66" dur="500"/>
                                        <p:tgtEl>
                                          <p:spTgt spid="70"/>
                                        </p:tgtEl>
                                      </p:cBhvr>
                                    </p:animEffect>
                                  </p:childTnLst>
                                </p:cTn>
                              </p:par>
                              <p:par>
                                <p:cTn id="67" presetID="10" presetClass="entr" presetSubtype="0" fill="hold" nodeType="withEffect">
                                  <p:stCondLst>
                                    <p:cond delay="0"/>
                                  </p:stCondLst>
                                  <p:childTnLst>
                                    <p:set>
                                      <p:cBhvr>
                                        <p:cTn id="68" dur="1" fill="hold">
                                          <p:stCondLst>
                                            <p:cond delay="0"/>
                                          </p:stCondLst>
                                        </p:cTn>
                                        <p:tgtEl>
                                          <p:spTgt spid="71"/>
                                        </p:tgtEl>
                                        <p:attrNameLst>
                                          <p:attrName>style.visibility</p:attrName>
                                        </p:attrNameLst>
                                      </p:cBhvr>
                                      <p:to>
                                        <p:strVal val="visible"/>
                                      </p:to>
                                    </p:set>
                                    <p:animEffect transition="in" filter="fade">
                                      <p:cBhvr>
                                        <p:cTn id="69" dur="500"/>
                                        <p:tgtEl>
                                          <p:spTgt spid="71"/>
                                        </p:tgtEl>
                                      </p:cBhvr>
                                    </p:animEffect>
                                  </p:childTnLst>
                                </p:cTn>
                              </p:par>
                              <p:par>
                                <p:cTn id="70" presetID="10" presetClass="entr" presetSubtype="0" fill="hold" nodeType="with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fade">
                                      <p:cBhvr>
                                        <p:cTn id="72" dur="500"/>
                                        <p:tgtEl>
                                          <p:spTgt spid="5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500"/>
                                        <p:tgtEl>
                                          <p:spTgt spid="5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9"/>
                                        </p:tgtEl>
                                        <p:attrNameLst>
                                          <p:attrName>style.visibility</p:attrName>
                                        </p:attrNameLst>
                                      </p:cBhvr>
                                      <p:to>
                                        <p:strVal val="visible"/>
                                      </p:to>
                                    </p:set>
                                    <p:animEffect transition="in" filter="fade">
                                      <p:cBhvr>
                                        <p:cTn id="78" dur="500"/>
                                        <p:tgtEl>
                                          <p:spTgt spid="59"/>
                                        </p:tgtEl>
                                      </p:cBhvr>
                                    </p:animEffect>
                                  </p:childTnLst>
                                </p:cTn>
                              </p:par>
                              <p:par>
                                <p:cTn id="79" presetID="10" presetClass="entr" presetSubtype="0" fill="hold" nodeType="withEffect">
                                  <p:stCondLst>
                                    <p:cond delay="0"/>
                                  </p:stCondLst>
                                  <p:childTnLst>
                                    <p:set>
                                      <p:cBhvr>
                                        <p:cTn id="80" dur="1" fill="hold">
                                          <p:stCondLst>
                                            <p:cond delay="0"/>
                                          </p:stCondLst>
                                        </p:cTn>
                                        <p:tgtEl>
                                          <p:spTgt spid="60"/>
                                        </p:tgtEl>
                                        <p:attrNameLst>
                                          <p:attrName>style.visibility</p:attrName>
                                        </p:attrNameLst>
                                      </p:cBhvr>
                                      <p:to>
                                        <p:strVal val="visible"/>
                                      </p:to>
                                    </p:set>
                                    <p:animEffect transition="in" filter="fade">
                                      <p:cBhvr>
                                        <p:cTn id="81" dur="500"/>
                                        <p:tgtEl>
                                          <p:spTgt spid="6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6"/>
                                        </p:tgtEl>
                                        <p:attrNameLst>
                                          <p:attrName>style.visibility</p:attrName>
                                        </p:attrNameLst>
                                      </p:cBhvr>
                                      <p:to>
                                        <p:strVal val="visible"/>
                                      </p:to>
                                    </p:set>
                                    <p:animEffect transition="in" filter="fade">
                                      <p:cBhvr>
                                        <p:cTn id="84" dur="500"/>
                                        <p:tgtEl>
                                          <p:spTgt spid="56"/>
                                        </p:tgtEl>
                                      </p:cBhvr>
                                    </p:animEffect>
                                  </p:childTnLst>
                                </p:cTn>
                              </p:par>
                              <p:par>
                                <p:cTn id="85" presetID="10" presetClass="entr" presetSubtype="0" fill="hold" nodeType="withEffect">
                                  <p:stCondLst>
                                    <p:cond delay="0"/>
                                  </p:stCondLst>
                                  <p:childTnLst>
                                    <p:set>
                                      <p:cBhvr>
                                        <p:cTn id="86" dur="1" fill="hold">
                                          <p:stCondLst>
                                            <p:cond delay="0"/>
                                          </p:stCondLst>
                                        </p:cTn>
                                        <p:tgtEl>
                                          <p:spTgt spid="91"/>
                                        </p:tgtEl>
                                        <p:attrNameLst>
                                          <p:attrName>style.visibility</p:attrName>
                                        </p:attrNameLst>
                                      </p:cBhvr>
                                      <p:to>
                                        <p:strVal val="visible"/>
                                      </p:to>
                                    </p:set>
                                    <p:animEffect transition="in" filter="fade">
                                      <p:cBhvr>
                                        <p:cTn id="87" dur="500"/>
                                        <p:tgtEl>
                                          <p:spTgt spid="91"/>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90"/>
                                        </p:tgtEl>
                                        <p:attrNameLst>
                                          <p:attrName>style.visibility</p:attrName>
                                        </p:attrNameLst>
                                      </p:cBhvr>
                                      <p:to>
                                        <p:strVal val="visible"/>
                                      </p:to>
                                    </p:set>
                                    <p:animEffect transition="in" filter="fade">
                                      <p:cBhvr>
                                        <p:cTn id="90"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89" grpId="0" animBg="1"/>
      <p:bldP spid="90" grpId="0"/>
      <p:bldP spid="77" grpId="0" animBg="1"/>
      <p:bldP spid="78" grpId="0"/>
      <p:bldP spid="69" grpId="0" animBg="1"/>
      <p:bldP spid="70" grpId="0"/>
      <p:bldP spid="58" grpId="0" animBg="1"/>
      <p:bldP spid="59" grpId="0"/>
      <p:bldP spid="56" grpId="0"/>
      <p:bldP spid="4" grpId="0"/>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oliennummernplatzhalter 9"/>
          <p:cNvSpPr txBox="1">
            <a:spLocks/>
          </p:cNvSpPr>
          <p:nvPr/>
        </p:nvSpPr>
        <p:spPr>
          <a:xfrm>
            <a:off x="9382125" y="6407150"/>
            <a:ext cx="27432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smtClean="0"/>
              <a:t>13</a:t>
            </a:r>
            <a:endParaRPr lang="de-DE" dirty="0"/>
          </a:p>
        </p:txBody>
      </p:sp>
      <p:sp>
        <p:nvSpPr>
          <p:cNvPr id="11" name="Textfeld 10"/>
          <p:cNvSpPr txBox="1"/>
          <p:nvPr/>
        </p:nvSpPr>
        <p:spPr>
          <a:xfrm>
            <a:off x="217286" y="227213"/>
            <a:ext cx="10885528" cy="1077218"/>
          </a:xfrm>
          <a:prstGeom prst="rect">
            <a:avLst/>
          </a:prstGeom>
          <a:noFill/>
        </p:spPr>
        <p:txBody>
          <a:bodyPr wrap="square" rtlCol="0">
            <a:spAutoFit/>
          </a:bodyPr>
          <a:lstStyle/>
          <a:p>
            <a:r>
              <a:rPr lang="de-DE" sz="4400" dirty="0">
                <a:solidFill>
                  <a:srgbClr val="004B93"/>
                </a:solidFill>
                <a:latin typeface="+mj-lt"/>
              </a:rPr>
              <a:t>EXEMPLARISCHES ANWENDUNGSINSTRUMENT </a:t>
            </a:r>
            <a:endParaRPr lang="de-DE" sz="4400" dirty="0" smtClean="0">
              <a:solidFill>
                <a:srgbClr val="004B93"/>
              </a:solidFill>
              <a:latin typeface="+mj-lt"/>
            </a:endParaRPr>
          </a:p>
          <a:p>
            <a:r>
              <a:rPr lang="de-DE" sz="2000" b="1" dirty="0" smtClean="0">
                <a:solidFill>
                  <a:schemeClr val="bg1">
                    <a:lumMod val="65000"/>
                  </a:schemeClr>
                </a:solidFill>
              </a:rPr>
              <a:t>NACHFOLGEPLANUNGSTOOL</a:t>
            </a:r>
            <a:endParaRPr lang="de-DE" sz="2000" b="1" dirty="0">
              <a:solidFill>
                <a:schemeClr val="bg1">
                  <a:lumMod val="65000"/>
                </a:schemeClr>
              </a:solidFill>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23561" y="3095978"/>
            <a:ext cx="4234077" cy="1490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4"/>
          <p:cNvPicPr>
            <a:picLocks noChangeAspect="1"/>
          </p:cNvPicPr>
          <p:nvPr/>
        </p:nvPicPr>
        <p:blipFill>
          <a:blip r:embed="rId4"/>
          <a:stretch>
            <a:fillRect/>
          </a:stretch>
        </p:blipFill>
        <p:spPr>
          <a:xfrm>
            <a:off x="7811339" y="4771640"/>
            <a:ext cx="4038600" cy="1010139"/>
          </a:xfrm>
          <a:prstGeom prst="rect">
            <a:avLst/>
          </a:prstGeom>
        </p:spPr>
      </p:pic>
      <p:grpSp>
        <p:nvGrpSpPr>
          <p:cNvPr id="14" name="Generationenstrahl"/>
          <p:cNvGrpSpPr/>
          <p:nvPr/>
        </p:nvGrpSpPr>
        <p:grpSpPr>
          <a:xfrm>
            <a:off x="303136" y="1804771"/>
            <a:ext cx="11083152" cy="962457"/>
            <a:chOff x="-233698" y="3061402"/>
            <a:chExt cx="8430414" cy="972000"/>
          </a:xfrm>
          <a:effectLst>
            <a:outerShdw blurRad="76200" dist="12700" dir="8100000" sy="-23000" kx="800400" algn="br" rotWithShape="0">
              <a:prstClr val="black">
                <a:alpha val="20000"/>
              </a:prstClr>
            </a:outerShdw>
          </a:effectLst>
        </p:grpSpPr>
        <p:grpSp>
          <p:nvGrpSpPr>
            <p:cNvPr id="15" name="Gruppieren 14"/>
            <p:cNvGrpSpPr/>
            <p:nvPr/>
          </p:nvGrpSpPr>
          <p:grpSpPr>
            <a:xfrm>
              <a:off x="-233698" y="3061402"/>
              <a:ext cx="2700000" cy="972000"/>
              <a:chOff x="-177215" y="1079187"/>
              <a:chExt cx="1837990" cy="735196"/>
            </a:xfrm>
          </p:grpSpPr>
          <p:sp>
            <p:nvSpPr>
              <p:cNvPr id="22" name="Chevron 21"/>
              <p:cNvSpPr/>
              <p:nvPr/>
            </p:nvSpPr>
            <p:spPr>
              <a:xfrm>
                <a:off x="-177215" y="1079187"/>
                <a:ext cx="1837990" cy="735196"/>
              </a:xfrm>
              <a:prstGeom prst="chevron">
                <a:avLst/>
              </a:prstGeom>
              <a:solidFill>
                <a:srgbClr val="494747"/>
              </a:solidFill>
              <a:ln>
                <a:no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23" name="Chevron 4"/>
              <p:cNvSpPr txBox="1"/>
              <p:nvPr/>
            </p:nvSpPr>
            <p:spPr>
              <a:xfrm>
                <a:off x="190383" y="1079187"/>
                <a:ext cx="1102794" cy="7351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de-DE" b="1" dirty="0" smtClean="0"/>
                  <a:t>Definition erfolgskritischer Funktionen</a:t>
                </a:r>
                <a:endParaRPr lang="de-DE" b="1" dirty="0"/>
              </a:p>
            </p:txBody>
          </p:sp>
        </p:grpSp>
        <p:grpSp>
          <p:nvGrpSpPr>
            <p:cNvPr id="16" name="Gruppieren 15"/>
            <p:cNvGrpSpPr/>
            <p:nvPr/>
          </p:nvGrpSpPr>
          <p:grpSpPr>
            <a:xfrm>
              <a:off x="2634126" y="3061402"/>
              <a:ext cx="2700000" cy="972000"/>
              <a:chOff x="1825919" y="1079187"/>
              <a:chExt cx="1837990" cy="735196"/>
            </a:xfrm>
          </p:grpSpPr>
          <p:sp>
            <p:nvSpPr>
              <p:cNvPr id="20" name="Chevron 19"/>
              <p:cNvSpPr/>
              <p:nvPr/>
            </p:nvSpPr>
            <p:spPr>
              <a:xfrm>
                <a:off x="1825919" y="1079187"/>
                <a:ext cx="1837990" cy="735196"/>
              </a:xfrm>
              <a:prstGeom prst="chevron">
                <a:avLst/>
              </a:prstGeom>
              <a:solidFill>
                <a:srgbClr val="1E294E"/>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21" name="Chevron 6"/>
              <p:cNvSpPr txBox="1"/>
              <p:nvPr/>
            </p:nvSpPr>
            <p:spPr>
              <a:xfrm>
                <a:off x="2203134" y="1079187"/>
                <a:ext cx="1102794" cy="7351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de-DE" b="1" dirty="0" smtClean="0"/>
                  <a:t>Erhebung Nachfolgebedarf</a:t>
                </a:r>
                <a:endParaRPr lang="de-DE" b="1" kern="1200" dirty="0"/>
              </a:p>
            </p:txBody>
          </p:sp>
        </p:grpSp>
        <p:grpSp>
          <p:nvGrpSpPr>
            <p:cNvPr id="17" name="Gruppieren 16"/>
            <p:cNvGrpSpPr/>
            <p:nvPr/>
          </p:nvGrpSpPr>
          <p:grpSpPr>
            <a:xfrm>
              <a:off x="5496716" y="3061402"/>
              <a:ext cx="2700000" cy="972000"/>
              <a:chOff x="3839324" y="1079187"/>
              <a:chExt cx="1837990" cy="735196"/>
            </a:xfrm>
          </p:grpSpPr>
          <p:sp>
            <p:nvSpPr>
              <p:cNvPr id="18" name="Chevron 17"/>
              <p:cNvSpPr/>
              <p:nvPr/>
            </p:nvSpPr>
            <p:spPr>
              <a:xfrm>
                <a:off x="3839324" y="1079187"/>
                <a:ext cx="1837990" cy="735196"/>
              </a:xfrm>
              <a:prstGeom prst="chevron">
                <a:avLst/>
              </a:prstGeom>
              <a:solidFill>
                <a:schemeClr val="bg1">
                  <a:lumMod val="75000"/>
                </a:schemeClr>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19" name="Chevron 8"/>
              <p:cNvSpPr txBox="1"/>
              <p:nvPr/>
            </p:nvSpPr>
            <p:spPr>
              <a:xfrm>
                <a:off x="4206923" y="1079187"/>
                <a:ext cx="1102794" cy="7351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de-DE" b="1" dirty="0" smtClean="0"/>
                  <a:t>Erstellung Nachfolgeplan</a:t>
                </a:r>
                <a:endParaRPr lang="de-DE" b="1" kern="1200" dirty="0"/>
              </a:p>
            </p:txBody>
          </p:sp>
        </p:grpSp>
      </p:grpSp>
      <p:sp>
        <p:nvSpPr>
          <p:cNvPr id="25" name="Shape 212"/>
          <p:cNvSpPr txBox="1">
            <a:spLocks/>
          </p:cNvSpPr>
          <p:nvPr/>
        </p:nvSpPr>
        <p:spPr>
          <a:xfrm>
            <a:off x="370526" y="3235177"/>
            <a:ext cx="3124841" cy="1696719"/>
          </a:xfrm>
          <a:prstGeom prst="rect">
            <a:avLst/>
          </a:prstGeom>
          <a:ln>
            <a:noFill/>
          </a:ln>
        </p:spPr>
        <p:txBody>
          <a:bodyPr lIns="36000" tIns="91425" rIns="36000" bIns="91425"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buFont typeface="Symbol" panose="05050102010706020507" pitchFamily="18" charset="2"/>
              <a:buChar char="-"/>
            </a:pPr>
            <a:r>
              <a:rPr lang="de-DE" sz="1800" dirty="0">
                <a:solidFill>
                  <a:schemeClr val="tx1">
                    <a:lumMod val="75000"/>
                    <a:lumOff val="25000"/>
                  </a:schemeClr>
                </a:solidFill>
                <a:latin typeface="+mj-lt"/>
              </a:rPr>
              <a:t>Abwicklung Kerngeschäft</a:t>
            </a:r>
          </a:p>
          <a:p>
            <a:pPr>
              <a:spcBef>
                <a:spcPts val="0"/>
              </a:spcBef>
              <a:buFont typeface="Symbol" panose="05050102010706020507" pitchFamily="18" charset="2"/>
              <a:buChar char="-"/>
            </a:pPr>
            <a:r>
              <a:rPr lang="de-DE" sz="1800" dirty="0">
                <a:solidFill>
                  <a:schemeClr val="tx1">
                    <a:lumMod val="75000"/>
                    <a:lumOff val="25000"/>
                  </a:schemeClr>
                </a:solidFill>
                <a:latin typeface="+mj-lt"/>
              </a:rPr>
              <a:t>Führungsverantwortung</a:t>
            </a:r>
          </a:p>
          <a:p>
            <a:pPr>
              <a:spcBef>
                <a:spcPts val="0"/>
              </a:spcBef>
              <a:buFont typeface="Symbol" panose="05050102010706020507" pitchFamily="18" charset="2"/>
              <a:buChar char="-"/>
            </a:pPr>
            <a:r>
              <a:rPr lang="de-DE" sz="1800" dirty="0">
                <a:solidFill>
                  <a:schemeClr val="tx1">
                    <a:lumMod val="75000"/>
                    <a:lumOff val="25000"/>
                  </a:schemeClr>
                </a:solidFill>
                <a:latin typeface="+mj-lt"/>
              </a:rPr>
              <a:t>Expertise Unternehmen</a:t>
            </a:r>
          </a:p>
          <a:p>
            <a:pPr>
              <a:spcBef>
                <a:spcPts val="0"/>
              </a:spcBef>
              <a:buFont typeface="Symbol" panose="05050102010706020507" pitchFamily="18" charset="2"/>
              <a:buChar char="-"/>
            </a:pPr>
            <a:r>
              <a:rPr lang="de-DE" sz="1800" dirty="0">
                <a:solidFill>
                  <a:schemeClr val="tx1">
                    <a:lumMod val="75000"/>
                    <a:lumOff val="25000"/>
                  </a:schemeClr>
                </a:solidFill>
                <a:latin typeface="+mj-lt"/>
              </a:rPr>
              <a:t>Beziehungskapital</a:t>
            </a:r>
          </a:p>
          <a:p>
            <a:pPr>
              <a:spcBef>
                <a:spcPts val="0"/>
              </a:spcBef>
              <a:buFont typeface="Symbol" panose="05050102010706020507" pitchFamily="18" charset="2"/>
              <a:buChar char="-"/>
            </a:pPr>
            <a:r>
              <a:rPr lang="de-DE" sz="1800" dirty="0">
                <a:solidFill>
                  <a:schemeClr val="tx1">
                    <a:lumMod val="75000"/>
                    <a:lumOff val="25000"/>
                  </a:schemeClr>
                </a:solidFill>
                <a:latin typeface="+mj-lt"/>
              </a:rPr>
              <a:t>Markt- und </a:t>
            </a:r>
            <a:r>
              <a:rPr lang="de-DE" sz="1800" dirty="0" err="1">
                <a:solidFill>
                  <a:schemeClr val="tx1">
                    <a:lumMod val="75000"/>
                    <a:lumOff val="25000"/>
                  </a:schemeClr>
                </a:solidFill>
                <a:latin typeface="+mj-lt"/>
              </a:rPr>
              <a:t>KundInnenwissen</a:t>
            </a:r>
            <a:endParaRPr lang="de-DE" sz="1800" dirty="0">
              <a:solidFill>
                <a:schemeClr val="tx1">
                  <a:lumMod val="75000"/>
                  <a:lumOff val="25000"/>
                </a:schemeClr>
              </a:solidFill>
              <a:latin typeface="+mj-lt"/>
            </a:endParaRPr>
          </a:p>
          <a:p>
            <a:pPr>
              <a:spcBef>
                <a:spcPts val="0"/>
              </a:spcBef>
              <a:buFont typeface="Symbol" panose="05050102010706020507" pitchFamily="18" charset="2"/>
              <a:buChar char="-"/>
            </a:pPr>
            <a:endParaRPr lang="de-DE" sz="1800" dirty="0">
              <a:solidFill>
                <a:schemeClr val="tx1">
                  <a:lumMod val="75000"/>
                  <a:lumOff val="25000"/>
                </a:schemeClr>
              </a:solidFill>
              <a:latin typeface="+mj-lt"/>
            </a:endParaRPr>
          </a:p>
          <a:p>
            <a:pPr>
              <a:spcBef>
                <a:spcPts val="0"/>
              </a:spcBef>
              <a:buFont typeface="Symbol" panose="05050102010706020507" pitchFamily="18" charset="2"/>
              <a:buChar char="-"/>
            </a:pPr>
            <a:endParaRPr lang="de-DE" sz="1700" dirty="0" smtClean="0"/>
          </a:p>
          <a:p>
            <a:pPr>
              <a:spcBef>
                <a:spcPts val="0"/>
              </a:spcBef>
              <a:buFont typeface="Symbol" panose="05050102010706020507" pitchFamily="18" charset="2"/>
              <a:buChar char="-"/>
            </a:pPr>
            <a:endParaRPr lang="en" sz="1700" dirty="0"/>
          </a:p>
          <a:p>
            <a:pPr>
              <a:spcBef>
                <a:spcPts val="0"/>
              </a:spcBef>
              <a:buFont typeface="Symbol" panose="05050102010706020507" pitchFamily="18" charset="2"/>
              <a:buChar char="-"/>
            </a:pPr>
            <a:endParaRPr lang="en" sz="1700" dirty="0"/>
          </a:p>
          <a:p>
            <a:pPr>
              <a:buFont typeface="Symbol" panose="05050102010706020507" pitchFamily="18" charset="2"/>
              <a:buChar char="-"/>
            </a:pPr>
            <a:endParaRPr lang="en" sz="1700" dirty="0"/>
          </a:p>
        </p:txBody>
      </p:sp>
      <p:sp>
        <p:nvSpPr>
          <p:cNvPr id="26" name="Shape 212"/>
          <p:cNvSpPr txBox="1">
            <a:spLocks/>
          </p:cNvSpPr>
          <p:nvPr/>
        </p:nvSpPr>
        <p:spPr>
          <a:xfrm>
            <a:off x="4323832" y="3279068"/>
            <a:ext cx="3048641" cy="1696719"/>
          </a:xfrm>
          <a:prstGeom prst="rect">
            <a:avLst/>
          </a:prstGeom>
          <a:ln>
            <a:noFill/>
          </a:ln>
        </p:spPr>
        <p:txBody>
          <a:bodyPr lIns="36000" tIns="91425" rIns="36000" bIns="91425"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buFont typeface="Symbol" panose="05050102010706020507" pitchFamily="18" charset="2"/>
              <a:buChar char="-"/>
            </a:pPr>
            <a:r>
              <a:rPr lang="de-DE" sz="1800" dirty="0">
                <a:solidFill>
                  <a:schemeClr val="tx1">
                    <a:lumMod val="75000"/>
                    <a:lumOff val="25000"/>
                  </a:schemeClr>
                </a:solidFill>
                <a:latin typeface="+mj-lt"/>
              </a:rPr>
              <a:t>Alterstrukturanalysen</a:t>
            </a:r>
          </a:p>
          <a:p>
            <a:pPr>
              <a:spcBef>
                <a:spcPts val="0"/>
              </a:spcBef>
              <a:buFont typeface="Symbol" panose="05050102010706020507" pitchFamily="18" charset="2"/>
              <a:buChar char="-"/>
            </a:pPr>
            <a:r>
              <a:rPr lang="de-DE" sz="1800" dirty="0">
                <a:solidFill>
                  <a:schemeClr val="tx1">
                    <a:lumMod val="75000"/>
                    <a:lumOff val="25000"/>
                  </a:schemeClr>
                </a:solidFill>
                <a:latin typeface="+mj-lt"/>
              </a:rPr>
              <a:t>Prognosen</a:t>
            </a:r>
          </a:p>
          <a:p>
            <a:pPr>
              <a:spcBef>
                <a:spcPts val="0"/>
              </a:spcBef>
              <a:buFont typeface="Symbol" panose="05050102010706020507" pitchFamily="18" charset="2"/>
              <a:buChar char="-"/>
            </a:pPr>
            <a:r>
              <a:rPr lang="de-DE" sz="1800" dirty="0">
                <a:solidFill>
                  <a:schemeClr val="tx1">
                    <a:lumMod val="75000"/>
                    <a:lumOff val="25000"/>
                  </a:schemeClr>
                </a:solidFill>
                <a:latin typeface="+mj-lt"/>
              </a:rPr>
              <a:t>Leitfadeninterviews</a:t>
            </a:r>
          </a:p>
          <a:p>
            <a:pPr>
              <a:spcBef>
                <a:spcPts val="0"/>
              </a:spcBef>
              <a:buFont typeface="Symbol" panose="05050102010706020507" pitchFamily="18" charset="2"/>
              <a:buChar char="-"/>
            </a:pPr>
            <a:r>
              <a:rPr lang="de-DE" sz="1800" dirty="0">
                <a:solidFill>
                  <a:schemeClr val="tx1">
                    <a:lumMod val="75000"/>
                    <a:lumOff val="25000"/>
                  </a:schemeClr>
                </a:solidFill>
                <a:latin typeface="+mj-lt"/>
              </a:rPr>
              <a:t>Personalbedarf und Kostenaspekte</a:t>
            </a:r>
            <a:endParaRPr lang="en" sz="1800" dirty="0">
              <a:solidFill>
                <a:schemeClr val="tx1">
                  <a:lumMod val="75000"/>
                  <a:lumOff val="25000"/>
                </a:schemeClr>
              </a:solidFill>
              <a:latin typeface="+mj-lt"/>
            </a:endParaRPr>
          </a:p>
          <a:p>
            <a:pPr>
              <a:spcBef>
                <a:spcPts val="0"/>
              </a:spcBef>
              <a:buFont typeface="Symbol" panose="05050102010706020507" pitchFamily="18" charset="2"/>
              <a:buChar char="-"/>
            </a:pPr>
            <a:endParaRPr lang="en" sz="1800" dirty="0">
              <a:solidFill>
                <a:schemeClr val="tx1">
                  <a:lumMod val="75000"/>
                  <a:lumOff val="25000"/>
                </a:schemeClr>
              </a:solidFill>
              <a:latin typeface="+mj-lt"/>
            </a:endParaRPr>
          </a:p>
        </p:txBody>
      </p:sp>
      <p:sp>
        <p:nvSpPr>
          <p:cNvPr id="24" name="Textfeld 23"/>
          <p:cNvSpPr txBox="1"/>
          <p:nvPr/>
        </p:nvSpPr>
        <p:spPr>
          <a:xfrm>
            <a:off x="11298965" y="6438346"/>
            <a:ext cx="358673" cy="338554"/>
          </a:xfrm>
          <a:prstGeom prst="rect">
            <a:avLst/>
          </a:prstGeom>
          <a:noFill/>
        </p:spPr>
        <p:txBody>
          <a:bodyPr wrap="square" rtlCol="0">
            <a:spAutoFit/>
          </a:bodyPr>
          <a:lstStyle/>
          <a:p>
            <a:r>
              <a:rPr lang="de-DE" sz="1600" b="1" dirty="0">
                <a:solidFill>
                  <a:schemeClr val="bg1"/>
                </a:solidFill>
                <a:latin typeface="Verdana" panose="020B0604030504040204" pitchFamily="34" charset="0"/>
                <a:ea typeface="Verdana" panose="020B0604030504040204" pitchFamily="34" charset="0"/>
                <a:cs typeface="Verdana" panose="020B0604030504040204" pitchFamily="34" charset="0"/>
              </a:rPr>
              <a:t>1</a:t>
            </a:r>
          </a:p>
        </p:txBody>
      </p:sp>
      <p:sp>
        <p:nvSpPr>
          <p:cNvPr id="30" name="Textfeld 29"/>
          <p:cNvSpPr txBox="1"/>
          <p:nvPr/>
        </p:nvSpPr>
        <p:spPr>
          <a:xfrm>
            <a:off x="11298965" y="6438346"/>
            <a:ext cx="358673" cy="338554"/>
          </a:xfrm>
          <a:prstGeom prst="rect">
            <a:avLst/>
          </a:prstGeom>
          <a:noFill/>
        </p:spPr>
        <p:txBody>
          <a:bodyPr wrap="square" rtlCol="0">
            <a:spAutoFit/>
          </a:bodyPr>
          <a:lstStyle/>
          <a:p>
            <a:r>
              <a:rPr lang="de-DE" sz="1600" b="1" dirty="0">
                <a:solidFill>
                  <a:schemeClr val="bg1"/>
                </a:solidFill>
                <a:latin typeface="Verdana" panose="020B0604030504040204" pitchFamily="34" charset="0"/>
                <a:ea typeface="Verdana" panose="020B0604030504040204" pitchFamily="34" charset="0"/>
                <a:cs typeface="Verdana" panose="020B0604030504040204" pitchFamily="34" charset="0"/>
              </a:rPr>
              <a:t>1</a:t>
            </a:r>
          </a:p>
        </p:txBody>
      </p:sp>
      <p:sp>
        <p:nvSpPr>
          <p:cNvPr id="31" name="Textfeld 30"/>
          <p:cNvSpPr txBox="1"/>
          <p:nvPr/>
        </p:nvSpPr>
        <p:spPr>
          <a:xfrm>
            <a:off x="11298965" y="6438346"/>
            <a:ext cx="358673" cy="338554"/>
          </a:xfrm>
          <a:prstGeom prst="rect">
            <a:avLst/>
          </a:prstGeom>
          <a:noFill/>
        </p:spPr>
        <p:txBody>
          <a:bodyPr wrap="square" rtlCol="0">
            <a:spAutoFit/>
          </a:bodyPr>
          <a:lstStyle/>
          <a:p>
            <a:r>
              <a:rPr lang="de-DE" sz="1600" b="1" dirty="0">
                <a:solidFill>
                  <a:schemeClr val="bg1"/>
                </a:solidFill>
                <a:latin typeface="Verdana" panose="020B0604030504040204" pitchFamily="34" charset="0"/>
                <a:ea typeface="Verdana" panose="020B0604030504040204" pitchFamily="34" charset="0"/>
                <a:cs typeface="Verdana" panose="020B0604030504040204" pitchFamily="34" charset="0"/>
              </a:rPr>
              <a:t>1</a:t>
            </a:r>
          </a:p>
        </p:txBody>
      </p:sp>
      <p:sp>
        <p:nvSpPr>
          <p:cNvPr id="32" name="Textfeld 31"/>
          <p:cNvSpPr txBox="1"/>
          <p:nvPr/>
        </p:nvSpPr>
        <p:spPr>
          <a:xfrm>
            <a:off x="11298965" y="6438346"/>
            <a:ext cx="358673" cy="338554"/>
          </a:xfrm>
          <a:prstGeom prst="rect">
            <a:avLst/>
          </a:prstGeom>
          <a:noFill/>
        </p:spPr>
        <p:txBody>
          <a:bodyPr wrap="square" rtlCol="0">
            <a:spAutoFit/>
          </a:bodyPr>
          <a:lstStyle/>
          <a:p>
            <a:r>
              <a:rPr lang="de-DE" sz="1600" b="1" dirty="0">
                <a:solidFill>
                  <a:schemeClr val="bg1"/>
                </a:solidFill>
                <a:latin typeface="Verdana" panose="020B0604030504040204" pitchFamily="34" charset="0"/>
                <a:ea typeface="Verdana" panose="020B0604030504040204" pitchFamily="34" charset="0"/>
                <a:cs typeface="Verdana" panose="020B0604030504040204" pitchFamily="34" charset="0"/>
              </a:rPr>
              <a:t>1</a:t>
            </a:r>
          </a:p>
        </p:txBody>
      </p:sp>
      <p:sp>
        <p:nvSpPr>
          <p:cNvPr id="34" name="Textfeld 33"/>
          <p:cNvSpPr txBox="1"/>
          <p:nvPr/>
        </p:nvSpPr>
        <p:spPr>
          <a:xfrm>
            <a:off x="11298965" y="6438346"/>
            <a:ext cx="358673" cy="338554"/>
          </a:xfrm>
          <a:prstGeom prst="rect">
            <a:avLst/>
          </a:prstGeom>
          <a:noFill/>
        </p:spPr>
        <p:txBody>
          <a:bodyPr wrap="square" rtlCol="0">
            <a:spAutoFit/>
          </a:bodyPr>
          <a:lstStyle/>
          <a:p>
            <a:r>
              <a:rPr lang="de-DE" sz="1600" b="1" dirty="0">
                <a:solidFill>
                  <a:schemeClr val="bg1"/>
                </a:solidFill>
                <a:latin typeface="Verdana" panose="020B0604030504040204" pitchFamily="34" charset="0"/>
                <a:ea typeface="Verdana" panose="020B0604030504040204" pitchFamily="34" charset="0"/>
                <a:cs typeface="Verdana" panose="020B0604030504040204" pitchFamily="34" charset="0"/>
              </a:rPr>
              <a:t>1</a:t>
            </a:r>
          </a:p>
        </p:txBody>
      </p:sp>
      <p:cxnSp>
        <p:nvCxnSpPr>
          <p:cNvPr id="35" name="Gerader Verbinder 34"/>
          <p:cNvCxnSpPr/>
          <p:nvPr/>
        </p:nvCxnSpPr>
        <p:spPr>
          <a:xfrm flipV="1">
            <a:off x="370526" y="6282119"/>
            <a:ext cx="11479413" cy="1905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6" name="Textfeld 35"/>
          <p:cNvSpPr txBox="1"/>
          <p:nvPr/>
        </p:nvSpPr>
        <p:spPr>
          <a:xfrm rot="16200000">
            <a:off x="2484233" y="4249020"/>
            <a:ext cx="430887" cy="4658296"/>
          </a:xfrm>
          <a:prstGeom prst="rect">
            <a:avLst/>
          </a:prstGeom>
          <a:noFill/>
        </p:spPr>
        <p:txBody>
          <a:bodyPr vert="vert" wrap="square" rtlCol="0">
            <a:spAutoFit/>
          </a:bodyPr>
          <a:lstStyle/>
          <a:p>
            <a:r>
              <a:rPr lang="de-DE" sz="1600" dirty="0" smtClean="0">
                <a:solidFill>
                  <a:schemeClr val="bg1">
                    <a:lumMod val="85000"/>
                  </a:schemeClr>
                </a:solidFill>
              </a:rPr>
              <a:t>Digitalisierung im demografischen Wandel </a:t>
            </a:r>
            <a:endParaRPr lang="de-DE" sz="1600" dirty="0">
              <a:solidFill>
                <a:schemeClr val="bg1">
                  <a:lumMod val="85000"/>
                </a:schemeClr>
              </a:solidFill>
            </a:endParaRPr>
          </a:p>
        </p:txBody>
      </p:sp>
      <p:grpSp>
        <p:nvGrpSpPr>
          <p:cNvPr id="3" name="Gruppieren 2"/>
          <p:cNvGrpSpPr/>
          <p:nvPr/>
        </p:nvGrpSpPr>
        <p:grpSpPr>
          <a:xfrm>
            <a:off x="513500" y="4950719"/>
            <a:ext cx="2629308" cy="449126"/>
            <a:chOff x="513500" y="4950719"/>
            <a:chExt cx="2629308" cy="449126"/>
          </a:xfrm>
        </p:grpSpPr>
        <p:sp>
          <p:nvSpPr>
            <p:cNvPr id="2" name="Rechteck 1"/>
            <p:cNvSpPr/>
            <p:nvPr/>
          </p:nvSpPr>
          <p:spPr>
            <a:xfrm>
              <a:off x="513500" y="4950719"/>
              <a:ext cx="2629308" cy="44912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p:cNvSpPr/>
            <p:nvPr/>
          </p:nvSpPr>
          <p:spPr>
            <a:xfrm>
              <a:off x="625517" y="5031401"/>
              <a:ext cx="2405274" cy="341632"/>
            </a:xfrm>
            <a:prstGeom prst="rect">
              <a:avLst/>
            </a:prstGeom>
          </p:spPr>
          <p:txBody>
            <a:bodyPr wrap="none">
              <a:spAutoFit/>
            </a:bodyPr>
            <a:lstStyle/>
            <a:p>
              <a:pPr lvl="0" algn="ctr" defTabSz="533400">
                <a:lnSpc>
                  <a:spcPct val="90000"/>
                </a:lnSpc>
                <a:spcBef>
                  <a:spcPct val="0"/>
                </a:spcBef>
                <a:spcAft>
                  <a:spcPct val="35000"/>
                </a:spcAft>
              </a:pPr>
              <a:r>
                <a:rPr lang="de-DE" dirty="0">
                  <a:solidFill>
                    <a:schemeClr val="tx1">
                      <a:lumMod val="75000"/>
                      <a:lumOff val="25000"/>
                    </a:schemeClr>
                  </a:solidFill>
                  <a:latin typeface="+mj-lt"/>
                </a:rPr>
                <a:t>5-15 % aller Funktionen</a:t>
              </a:r>
            </a:p>
          </p:txBody>
        </p:sp>
      </p:grpSp>
      <p:pic>
        <p:nvPicPr>
          <p:cNvPr id="37" name="Grafik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02814" y="227213"/>
            <a:ext cx="790476" cy="476190"/>
          </a:xfrm>
          <a:prstGeom prst="rect">
            <a:avLst/>
          </a:prstGeom>
        </p:spPr>
      </p:pic>
    </p:spTree>
    <p:extLst>
      <p:ext uri="{BB962C8B-B14F-4D97-AF65-F5344CB8AC3E}">
        <p14:creationId xmlns:p14="http://schemas.microsoft.com/office/powerpoint/2010/main" val="374513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500" fill="hold"/>
                                        <p:tgtEl>
                                          <p:spTgt spid="14"/>
                                        </p:tgtEl>
                                        <p:attrNameLst>
                                          <p:attrName>ppt_x</p:attrName>
                                        </p:attrNameLst>
                                      </p:cBhvr>
                                      <p:tavLst>
                                        <p:tav tm="0">
                                          <p:val>
                                            <p:strVal val="0-#ppt_w/2"/>
                                          </p:val>
                                        </p:tav>
                                        <p:tav tm="100000">
                                          <p:val>
                                            <p:strVal val="#ppt_x"/>
                                          </p:val>
                                        </p:tav>
                                      </p:tavLst>
                                    </p:anim>
                                    <p:anim calcmode="lin" valueType="num">
                                      <p:cBhvr additive="base">
                                        <p:cTn id="8" dur="1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17287" y="227213"/>
            <a:ext cx="8910087" cy="769441"/>
          </a:xfrm>
          <a:prstGeom prst="rect">
            <a:avLst/>
          </a:prstGeom>
          <a:noFill/>
        </p:spPr>
        <p:txBody>
          <a:bodyPr wrap="square" rtlCol="0">
            <a:spAutoFit/>
          </a:bodyPr>
          <a:lstStyle/>
          <a:p>
            <a:r>
              <a:rPr lang="de-DE" sz="4400" dirty="0">
                <a:solidFill>
                  <a:srgbClr val="004B93"/>
                </a:solidFill>
                <a:latin typeface="+mj-lt"/>
              </a:rPr>
              <a:t>BERATUNGSORGANISATION</a:t>
            </a:r>
          </a:p>
        </p:txBody>
      </p:sp>
      <p:grpSp>
        <p:nvGrpSpPr>
          <p:cNvPr id="22" name="Shape 906"/>
          <p:cNvGrpSpPr/>
          <p:nvPr/>
        </p:nvGrpSpPr>
        <p:grpSpPr>
          <a:xfrm>
            <a:off x="6740777" y="285386"/>
            <a:ext cx="612000" cy="612000"/>
            <a:chOff x="5233525" y="4954450"/>
            <a:chExt cx="538275" cy="516350"/>
          </a:xfrm>
        </p:grpSpPr>
        <p:sp>
          <p:nvSpPr>
            <p:cNvPr id="23" name="Shape 907"/>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217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 name="Shape 908"/>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217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 name="Shape 909"/>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217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 name="Shape 910"/>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217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 name="Shape 911"/>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217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 name="Shape 912"/>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217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 name="Shape 913"/>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1217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0" name="Shape 914"/>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1217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1" name="Shape 915"/>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1217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 name="Shape 916"/>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1217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 name="Shape 917"/>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1217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5" name="Kreis links"/>
          <p:cNvSpPr/>
          <p:nvPr/>
        </p:nvSpPr>
        <p:spPr>
          <a:xfrm>
            <a:off x="1562213" y="1683897"/>
            <a:ext cx="4140000" cy="4002802"/>
          </a:xfrm>
          <a:prstGeom prst="ellipse">
            <a:avLst/>
          </a:prstGeom>
          <a:noFill/>
          <a:ln w="285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1" name="Rechteck 130"/>
          <p:cNvSpPr/>
          <p:nvPr/>
        </p:nvSpPr>
        <p:spPr>
          <a:xfrm>
            <a:off x="472006" y="1551687"/>
            <a:ext cx="2433979" cy="4267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Bogen recht"/>
          <p:cNvSpPr/>
          <p:nvPr/>
        </p:nvSpPr>
        <p:spPr>
          <a:xfrm rot="16200000">
            <a:off x="6807706" y="1253815"/>
            <a:ext cx="4002801" cy="5063661"/>
          </a:xfrm>
          <a:prstGeom prst="arc">
            <a:avLst>
              <a:gd name="adj1" fmla="val 10833241"/>
              <a:gd name="adj2" fmla="val 21240"/>
            </a:avLst>
          </a:prstGeom>
          <a:ln w="38100" cap="flat" cmpd="sng" algn="ctr">
            <a:solidFill>
              <a:schemeClr val="bg1">
                <a:lumMod val="75000"/>
              </a:schemeClr>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de-DE"/>
          </a:p>
        </p:txBody>
      </p:sp>
      <p:sp>
        <p:nvSpPr>
          <p:cNvPr id="17" name="Textfeld 16"/>
          <p:cNvSpPr txBox="1"/>
          <p:nvPr/>
        </p:nvSpPr>
        <p:spPr>
          <a:xfrm>
            <a:off x="1145546" y="3777204"/>
            <a:ext cx="4028098" cy="246221"/>
          </a:xfrm>
          <a:prstGeom prst="rect">
            <a:avLst/>
          </a:prstGeom>
          <a:noFill/>
        </p:spPr>
        <p:txBody>
          <a:bodyPr wrap="square" lIns="0" tIns="0" rIns="0" bIns="0" rtlCol="0" anchor="t">
            <a:spAutoFit/>
          </a:bodyPr>
          <a:lstStyle/>
          <a:p>
            <a:pPr algn="r"/>
            <a:r>
              <a:rPr lang="de-DE" sz="1600" dirty="0" smtClean="0">
                <a:solidFill>
                  <a:schemeClr val="bg2">
                    <a:lumMod val="25000"/>
                  </a:schemeClr>
                </a:solidFill>
              </a:rPr>
              <a:t>Vergrößerte Arbeitskraft</a:t>
            </a:r>
            <a:endParaRPr lang="de-DE" sz="1600" dirty="0">
              <a:solidFill>
                <a:schemeClr val="bg2">
                  <a:lumMod val="25000"/>
                </a:schemeClr>
              </a:solidFill>
            </a:endParaRPr>
          </a:p>
        </p:txBody>
      </p:sp>
      <p:sp>
        <p:nvSpPr>
          <p:cNvPr id="140" name="Textfeld 139"/>
          <p:cNvSpPr txBox="1"/>
          <p:nvPr/>
        </p:nvSpPr>
        <p:spPr>
          <a:xfrm>
            <a:off x="6951940" y="3132649"/>
            <a:ext cx="3062513" cy="615553"/>
          </a:xfrm>
          <a:prstGeom prst="rect">
            <a:avLst/>
          </a:prstGeom>
          <a:solidFill>
            <a:schemeClr val="bg1"/>
          </a:solidFill>
          <a:ln>
            <a:solidFill>
              <a:schemeClr val="bg1"/>
            </a:solidFill>
          </a:ln>
        </p:spPr>
        <p:txBody>
          <a:bodyPr wrap="square" lIns="0" tIns="0" rIns="0" bIns="0" rtlCol="0" anchor="t">
            <a:spAutoFit/>
          </a:bodyPr>
          <a:lstStyle/>
          <a:p>
            <a:r>
              <a:rPr lang="de-DE" sz="4000" dirty="0">
                <a:solidFill>
                  <a:srgbClr val="1E294E"/>
                </a:solidFill>
              </a:rPr>
              <a:t>OPEN TALENT</a:t>
            </a:r>
          </a:p>
        </p:txBody>
      </p:sp>
      <p:sp>
        <p:nvSpPr>
          <p:cNvPr id="141" name="Textfeld 140"/>
          <p:cNvSpPr txBox="1"/>
          <p:nvPr/>
        </p:nvSpPr>
        <p:spPr>
          <a:xfrm>
            <a:off x="6976385" y="3748202"/>
            <a:ext cx="3838076" cy="246221"/>
          </a:xfrm>
          <a:prstGeom prst="rect">
            <a:avLst/>
          </a:prstGeom>
          <a:noFill/>
        </p:spPr>
        <p:txBody>
          <a:bodyPr wrap="square" lIns="0" tIns="0" rIns="0" bIns="0" rtlCol="0" anchor="t">
            <a:spAutoFit/>
          </a:bodyPr>
          <a:lstStyle/>
          <a:p>
            <a:r>
              <a:rPr lang="de-DE" sz="1600" dirty="0">
                <a:solidFill>
                  <a:schemeClr val="bg2">
                    <a:lumMod val="25000"/>
                  </a:schemeClr>
                </a:solidFill>
              </a:rPr>
              <a:t>Größere Auswahl an Talenten</a:t>
            </a:r>
          </a:p>
        </p:txBody>
      </p:sp>
      <p:grpSp>
        <p:nvGrpSpPr>
          <p:cNvPr id="145" name="Shape 532"/>
          <p:cNvGrpSpPr/>
          <p:nvPr/>
        </p:nvGrpSpPr>
        <p:grpSpPr>
          <a:xfrm>
            <a:off x="11859644" y="2867535"/>
            <a:ext cx="216000" cy="288000"/>
            <a:chOff x="596350" y="929175"/>
            <a:chExt cx="407950" cy="497475"/>
          </a:xfrm>
        </p:grpSpPr>
        <p:sp>
          <p:nvSpPr>
            <p:cNvPr id="146" name="Shape 533"/>
            <p:cNvSpPr/>
            <p:nvPr/>
          </p:nvSpPr>
          <p:spPr>
            <a:xfrm>
              <a:off x="596350" y="953550"/>
              <a:ext cx="387250" cy="473100"/>
            </a:xfrm>
            <a:custGeom>
              <a:avLst/>
              <a:gdLst/>
              <a:ahLst/>
              <a:cxnLst/>
              <a:rect l="0" t="0" r="0" b="0"/>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70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7" name="Shape 534"/>
            <p:cNvSpPr/>
            <p:nvPr/>
          </p:nvSpPr>
          <p:spPr>
            <a:xfrm>
              <a:off x="626775" y="929175"/>
              <a:ext cx="377525" cy="462775"/>
            </a:xfrm>
            <a:custGeom>
              <a:avLst/>
              <a:gdLst/>
              <a:ahLst/>
              <a:cxnLst/>
              <a:rect l="0" t="0" r="0" b="0"/>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70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8" name="Shape 535"/>
            <p:cNvSpPr/>
            <p:nvPr/>
          </p:nvSpPr>
          <p:spPr>
            <a:xfrm>
              <a:off x="688900" y="1256150"/>
              <a:ext cx="133975" cy="25"/>
            </a:xfrm>
            <a:custGeom>
              <a:avLst/>
              <a:gdLst/>
              <a:ahLst/>
              <a:cxnLst/>
              <a:rect l="0" t="0" r="0" b="0"/>
              <a:pathLst>
                <a:path w="5359" h="1" fill="none" extrusionOk="0">
                  <a:moveTo>
                    <a:pt x="5358" y="0"/>
                  </a:moveTo>
                  <a:lnTo>
                    <a:pt x="0" y="0"/>
                  </a:lnTo>
                </a:path>
              </a:pathLst>
            </a:custGeom>
            <a:noFill/>
            <a:ln w="1270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9" name="Shape 536"/>
            <p:cNvSpPr/>
            <p:nvPr/>
          </p:nvSpPr>
          <p:spPr>
            <a:xfrm>
              <a:off x="688900" y="1201350"/>
              <a:ext cx="255750" cy="25"/>
            </a:xfrm>
            <a:custGeom>
              <a:avLst/>
              <a:gdLst/>
              <a:ahLst/>
              <a:cxnLst/>
              <a:rect l="0" t="0" r="0" b="0"/>
              <a:pathLst>
                <a:path w="10230" h="1" fill="none" extrusionOk="0">
                  <a:moveTo>
                    <a:pt x="10229" y="1"/>
                  </a:moveTo>
                  <a:lnTo>
                    <a:pt x="0" y="1"/>
                  </a:lnTo>
                </a:path>
              </a:pathLst>
            </a:custGeom>
            <a:noFill/>
            <a:ln w="1270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0" name="Shape 537"/>
            <p:cNvSpPr/>
            <p:nvPr/>
          </p:nvSpPr>
          <p:spPr>
            <a:xfrm>
              <a:off x="688900" y="1145950"/>
              <a:ext cx="255750" cy="25"/>
            </a:xfrm>
            <a:custGeom>
              <a:avLst/>
              <a:gdLst/>
              <a:ahLst/>
              <a:cxnLst/>
              <a:rect l="0" t="0" r="0" b="0"/>
              <a:pathLst>
                <a:path w="10230" h="1" fill="none" extrusionOk="0">
                  <a:moveTo>
                    <a:pt x="10229" y="0"/>
                  </a:moveTo>
                  <a:lnTo>
                    <a:pt x="0" y="0"/>
                  </a:lnTo>
                </a:path>
              </a:pathLst>
            </a:custGeom>
            <a:noFill/>
            <a:ln w="1270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1" name="Shape 538"/>
            <p:cNvSpPr/>
            <p:nvPr/>
          </p:nvSpPr>
          <p:spPr>
            <a:xfrm>
              <a:off x="688900" y="1090525"/>
              <a:ext cx="255750" cy="25"/>
            </a:xfrm>
            <a:custGeom>
              <a:avLst/>
              <a:gdLst/>
              <a:ahLst/>
              <a:cxnLst/>
              <a:rect l="0" t="0" r="0" b="0"/>
              <a:pathLst>
                <a:path w="10230" h="1" fill="none" extrusionOk="0">
                  <a:moveTo>
                    <a:pt x="10229" y="1"/>
                  </a:moveTo>
                  <a:lnTo>
                    <a:pt x="0" y="1"/>
                  </a:lnTo>
                </a:path>
              </a:pathLst>
            </a:custGeom>
            <a:noFill/>
            <a:ln w="1270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2" name="Shape 539"/>
            <p:cNvSpPr/>
            <p:nvPr/>
          </p:nvSpPr>
          <p:spPr>
            <a:xfrm>
              <a:off x="9202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70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153" name="Textfeld 152"/>
          <p:cNvSpPr txBox="1"/>
          <p:nvPr/>
        </p:nvSpPr>
        <p:spPr>
          <a:xfrm>
            <a:off x="6985850" y="4179089"/>
            <a:ext cx="5371690" cy="492443"/>
          </a:xfrm>
          <a:prstGeom prst="rect">
            <a:avLst/>
          </a:prstGeom>
          <a:noFill/>
        </p:spPr>
        <p:txBody>
          <a:bodyPr wrap="square" lIns="0" tIns="0" rIns="0" bIns="0" rtlCol="0" anchor="t">
            <a:spAutoFit/>
          </a:bodyPr>
          <a:lstStyle/>
          <a:p>
            <a:r>
              <a:rPr lang="de-DE" sz="1600" dirty="0" err="1">
                <a:solidFill>
                  <a:schemeClr val="bg2">
                    <a:lumMod val="25000"/>
                  </a:schemeClr>
                </a:solidFill>
              </a:rPr>
              <a:t>MitarbeiterInnen</a:t>
            </a:r>
            <a:r>
              <a:rPr lang="de-DE" sz="1600" dirty="0">
                <a:solidFill>
                  <a:schemeClr val="bg2">
                    <a:lumMod val="25000"/>
                  </a:schemeClr>
                </a:solidFill>
              </a:rPr>
              <a:t>, Joint Ventures, Auftragnehmer, </a:t>
            </a:r>
            <a:br>
              <a:rPr lang="de-DE" sz="1600" dirty="0">
                <a:solidFill>
                  <a:schemeClr val="bg2">
                    <a:lumMod val="25000"/>
                  </a:schemeClr>
                </a:solidFill>
              </a:rPr>
            </a:br>
            <a:r>
              <a:rPr lang="de-DE" sz="1600" dirty="0">
                <a:solidFill>
                  <a:schemeClr val="bg2">
                    <a:lumMod val="25000"/>
                  </a:schemeClr>
                </a:solidFill>
              </a:rPr>
              <a:t>Selbstständige, </a:t>
            </a:r>
            <a:r>
              <a:rPr lang="de-DE" sz="1600" dirty="0" err="1">
                <a:solidFill>
                  <a:schemeClr val="bg2">
                    <a:lumMod val="25000"/>
                  </a:schemeClr>
                </a:solidFill>
              </a:rPr>
              <a:t>Crowd</a:t>
            </a:r>
            <a:r>
              <a:rPr lang="de-DE" sz="1600" dirty="0">
                <a:solidFill>
                  <a:schemeClr val="bg2">
                    <a:lumMod val="25000"/>
                  </a:schemeClr>
                </a:solidFill>
              </a:rPr>
              <a:t>, Roboter</a:t>
            </a:r>
          </a:p>
        </p:txBody>
      </p:sp>
      <p:pic>
        <p:nvPicPr>
          <p:cNvPr id="164" name="Grafik 16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2814" y="227213"/>
            <a:ext cx="790476" cy="476190"/>
          </a:xfrm>
          <a:prstGeom prst="rect">
            <a:avLst/>
          </a:prstGeom>
        </p:spPr>
      </p:pic>
      <p:sp>
        <p:nvSpPr>
          <p:cNvPr id="166" name="Textfeld 165"/>
          <p:cNvSpPr txBox="1"/>
          <p:nvPr/>
        </p:nvSpPr>
        <p:spPr>
          <a:xfrm>
            <a:off x="2449161" y="3161651"/>
            <a:ext cx="2981324" cy="615553"/>
          </a:xfrm>
          <a:prstGeom prst="rect">
            <a:avLst/>
          </a:prstGeom>
          <a:solidFill>
            <a:schemeClr val="bg1"/>
          </a:solidFill>
          <a:ln>
            <a:solidFill>
              <a:schemeClr val="bg1"/>
            </a:solidFill>
          </a:ln>
        </p:spPr>
        <p:txBody>
          <a:bodyPr wrap="square" lIns="0" tIns="0" rIns="0" bIns="0" rtlCol="0" anchor="t">
            <a:spAutoFit/>
          </a:bodyPr>
          <a:lstStyle/>
          <a:p>
            <a:r>
              <a:rPr lang="de-DE" sz="4000" dirty="0" smtClean="0">
                <a:solidFill>
                  <a:srgbClr val="1E294E"/>
                </a:solidFill>
              </a:rPr>
              <a:t>TRANSFORM</a:t>
            </a:r>
            <a:endParaRPr lang="de-DE" sz="4000" dirty="0">
              <a:solidFill>
                <a:srgbClr val="1E294E"/>
              </a:solidFill>
            </a:endParaRPr>
          </a:p>
        </p:txBody>
      </p:sp>
      <p:sp>
        <p:nvSpPr>
          <p:cNvPr id="167" name="Foliennummernplatzhalter 9"/>
          <p:cNvSpPr txBox="1">
            <a:spLocks/>
          </p:cNvSpPr>
          <p:nvPr/>
        </p:nvSpPr>
        <p:spPr>
          <a:xfrm>
            <a:off x="9382125" y="6407150"/>
            <a:ext cx="27432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smtClean="0"/>
              <a:t>14</a:t>
            </a:r>
            <a:endParaRPr lang="de-DE" dirty="0"/>
          </a:p>
        </p:txBody>
      </p:sp>
      <p:sp>
        <p:nvSpPr>
          <p:cNvPr id="168" name="Textfeld 167"/>
          <p:cNvSpPr txBox="1"/>
          <p:nvPr/>
        </p:nvSpPr>
        <p:spPr>
          <a:xfrm>
            <a:off x="11298965" y="6438346"/>
            <a:ext cx="358673" cy="338554"/>
          </a:xfrm>
          <a:prstGeom prst="rect">
            <a:avLst/>
          </a:prstGeom>
          <a:noFill/>
        </p:spPr>
        <p:txBody>
          <a:bodyPr wrap="square" rtlCol="0">
            <a:spAutoFit/>
          </a:bodyPr>
          <a:lstStyle/>
          <a:p>
            <a:r>
              <a:rPr lang="de-DE" sz="1600" b="1" dirty="0">
                <a:solidFill>
                  <a:schemeClr val="bg1"/>
                </a:solidFill>
                <a:latin typeface="Verdana" panose="020B0604030504040204" pitchFamily="34" charset="0"/>
                <a:ea typeface="Verdana" panose="020B0604030504040204" pitchFamily="34" charset="0"/>
                <a:cs typeface="Verdana" panose="020B0604030504040204" pitchFamily="34" charset="0"/>
              </a:rPr>
              <a:t>1</a:t>
            </a:r>
          </a:p>
        </p:txBody>
      </p:sp>
      <p:sp>
        <p:nvSpPr>
          <p:cNvPr id="169" name="Textfeld 168"/>
          <p:cNvSpPr txBox="1"/>
          <p:nvPr/>
        </p:nvSpPr>
        <p:spPr>
          <a:xfrm>
            <a:off x="11298965" y="6438346"/>
            <a:ext cx="358673" cy="338554"/>
          </a:xfrm>
          <a:prstGeom prst="rect">
            <a:avLst/>
          </a:prstGeom>
          <a:noFill/>
        </p:spPr>
        <p:txBody>
          <a:bodyPr wrap="square" rtlCol="0">
            <a:spAutoFit/>
          </a:bodyPr>
          <a:lstStyle/>
          <a:p>
            <a:r>
              <a:rPr lang="de-DE" sz="1600" b="1" dirty="0">
                <a:solidFill>
                  <a:schemeClr val="bg1"/>
                </a:solidFill>
                <a:latin typeface="Verdana" panose="020B0604030504040204" pitchFamily="34" charset="0"/>
                <a:ea typeface="Verdana" panose="020B0604030504040204" pitchFamily="34" charset="0"/>
                <a:cs typeface="Verdana" panose="020B0604030504040204" pitchFamily="34" charset="0"/>
              </a:rPr>
              <a:t>1</a:t>
            </a:r>
          </a:p>
        </p:txBody>
      </p:sp>
      <p:sp>
        <p:nvSpPr>
          <p:cNvPr id="170" name="Textfeld 169"/>
          <p:cNvSpPr txBox="1"/>
          <p:nvPr/>
        </p:nvSpPr>
        <p:spPr>
          <a:xfrm>
            <a:off x="11298965" y="6438346"/>
            <a:ext cx="358673" cy="338554"/>
          </a:xfrm>
          <a:prstGeom prst="rect">
            <a:avLst/>
          </a:prstGeom>
          <a:noFill/>
        </p:spPr>
        <p:txBody>
          <a:bodyPr wrap="square" rtlCol="0">
            <a:spAutoFit/>
          </a:bodyPr>
          <a:lstStyle/>
          <a:p>
            <a:r>
              <a:rPr lang="de-DE" sz="1600" b="1" dirty="0">
                <a:solidFill>
                  <a:schemeClr val="bg1"/>
                </a:solidFill>
                <a:latin typeface="Verdana" panose="020B0604030504040204" pitchFamily="34" charset="0"/>
                <a:ea typeface="Verdana" panose="020B0604030504040204" pitchFamily="34" charset="0"/>
                <a:cs typeface="Verdana" panose="020B0604030504040204" pitchFamily="34" charset="0"/>
              </a:rPr>
              <a:t>1</a:t>
            </a:r>
          </a:p>
        </p:txBody>
      </p:sp>
      <p:sp>
        <p:nvSpPr>
          <p:cNvPr id="171" name="Textfeld 170"/>
          <p:cNvSpPr txBox="1"/>
          <p:nvPr/>
        </p:nvSpPr>
        <p:spPr>
          <a:xfrm>
            <a:off x="11298965" y="6438346"/>
            <a:ext cx="358673" cy="338554"/>
          </a:xfrm>
          <a:prstGeom prst="rect">
            <a:avLst/>
          </a:prstGeom>
          <a:noFill/>
        </p:spPr>
        <p:txBody>
          <a:bodyPr wrap="square" rtlCol="0">
            <a:spAutoFit/>
          </a:bodyPr>
          <a:lstStyle/>
          <a:p>
            <a:r>
              <a:rPr lang="de-DE" sz="1600" b="1" dirty="0">
                <a:solidFill>
                  <a:schemeClr val="bg1"/>
                </a:solidFill>
                <a:latin typeface="Verdana" panose="020B0604030504040204" pitchFamily="34" charset="0"/>
                <a:ea typeface="Verdana" panose="020B0604030504040204" pitchFamily="34" charset="0"/>
                <a:cs typeface="Verdana" panose="020B0604030504040204" pitchFamily="34" charset="0"/>
              </a:rPr>
              <a:t>1</a:t>
            </a:r>
          </a:p>
        </p:txBody>
      </p:sp>
      <p:sp>
        <p:nvSpPr>
          <p:cNvPr id="172" name="Textfeld 171"/>
          <p:cNvSpPr txBox="1"/>
          <p:nvPr/>
        </p:nvSpPr>
        <p:spPr>
          <a:xfrm>
            <a:off x="11298965" y="6438346"/>
            <a:ext cx="358673" cy="338554"/>
          </a:xfrm>
          <a:prstGeom prst="rect">
            <a:avLst/>
          </a:prstGeom>
          <a:noFill/>
        </p:spPr>
        <p:txBody>
          <a:bodyPr wrap="square" rtlCol="0">
            <a:spAutoFit/>
          </a:bodyPr>
          <a:lstStyle/>
          <a:p>
            <a:r>
              <a:rPr lang="de-DE" sz="1600" b="1" dirty="0">
                <a:solidFill>
                  <a:schemeClr val="bg1"/>
                </a:solidFill>
                <a:latin typeface="Verdana" panose="020B0604030504040204" pitchFamily="34" charset="0"/>
                <a:ea typeface="Verdana" panose="020B0604030504040204" pitchFamily="34" charset="0"/>
                <a:cs typeface="Verdana" panose="020B0604030504040204" pitchFamily="34" charset="0"/>
              </a:rPr>
              <a:t>1</a:t>
            </a:r>
          </a:p>
        </p:txBody>
      </p:sp>
      <p:cxnSp>
        <p:nvCxnSpPr>
          <p:cNvPr id="173" name="Gerader Verbinder 172"/>
          <p:cNvCxnSpPr/>
          <p:nvPr/>
        </p:nvCxnSpPr>
        <p:spPr>
          <a:xfrm flipV="1">
            <a:off x="370526" y="6282119"/>
            <a:ext cx="11479413" cy="1905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4" name="Textfeld 173"/>
          <p:cNvSpPr txBox="1"/>
          <p:nvPr/>
        </p:nvSpPr>
        <p:spPr>
          <a:xfrm rot="16200000">
            <a:off x="2484233" y="4249020"/>
            <a:ext cx="430887" cy="4658296"/>
          </a:xfrm>
          <a:prstGeom prst="rect">
            <a:avLst/>
          </a:prstGeom>
          <a:noFill/>
        </p:spPr>
        <p:txBody>
          <a:bodyPr vert="vert" wrap="square" rtlCol="0">
            <a:spAutoFit/>
          </a:bodyPr>
          <a:lstStyle/>
          <a:p>
            <a:r>
              <a:rPr lang="de-DE" sz="1600" dirty="0" smtClean="0">
                <a:solidFill>
                  <a:schemeClr val="bg1">
                    <a:lumMod val="85000"/>
                  </a:schemeClr>
                </a:solidFill>
              </a:rPr>
              <a:t>Digitalisierung im demografischen Wandel </a:t>
            </a:r>
            <a:endParaRPr lang="de-DE" sz="1600" dirty="0">
              <a:solidFill>
                <a:schemeClr val="bg1">
                  <a:lumMod val="85000"/>
                </a:schemeClr>
              </a:solidFill>
            </a:endParaRPr>
          </a:p>
        </p:txBody>
      </p:sp>
      <p:sp>
        <p:nvSpPr>
          <p:cNvPr id="40" name="Shape 639"/>
          <p:cNvSpPr/>
          <p:nvPr/>
        </p:nvSpPr>
        <p:spPr>
          <a:xfrm>
            <a:off x="4195005" y="2475631"/>
            <a:ext cx="288000" cy="288000"/>
          </a:xfrm>
          <a:custGeom>
            <a:avLst/>
            <a:gdLst/>
            <a:ahLst/>
            <a:cxnLst/>
            <a:rect l="0" t="0" r="0" b="0"/>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solidFill>
            <a:srgbClr val="CECECE"/>
          </a:solidFill>
          <a:ln w="19050" cap="rnd" cmpd="sng">
            <a:solidFill>
              <a:srgbClr val="C9C9C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41" name="Grafik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19201" y="2007631"/>
            <a:ext cx="193200" cy="288000"/>
          </a:xfrm>
          <a:prstGeom prst="rect">
            <a:avLst/>
          </a:prstGeom>
          <a:ln>
            <a:noFill/>
          </a:ln>
        </p:spPr>
      </p:pic>
      <p:sp>
        <p:nvSpPr>
          <p:cNvPr id="42" name="Shape 639"/>
          <p:cNvSpPr/>
          <p:nvPr/>
        </p:nvSpPr>
        <p:spPr>
          <a:xfrm>
            <a:off x="2774165" y="2006372"/>
            <a:ext cx="288000" cy="288000"/>
          </a:xfrm>
          <a:custGeom>
            <a:avLst/>
            <a:gdLst/>
            <a:ahLst/>
            <a:cxnLst/>
            <a:rect l="0" t="0" r="0" b="0"/>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solidFill>
            <a:srgbClr val="CECECE"/>
          </a:solidFill>
          <a:ln w="19050" cap="rnd" cmpd="sng">
            <a:solidFill>
              <a:srgbClr val="C9C9C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 name="Shape 639"/>
          <p:cNvSpPr/>
          <p:nvPr/>
        </p:nvSpPr>
        <p:spPr>
          <a:xfrm>
            <a:off x="3567738" y="2007631"/>
            <a:ext cx="288000" cy="288000"/>
          </a:xfrm>
          <a:custGeom>
            <a:avLst/>
            <a:gdLst/>
            <a:ahLst/>
            <a:cxnLst/>
            <a:rect l="0" t="0" r="0" b="0"/>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solidFill>
            <a:srgbClr val="CECECE"/>
          </a:solidFill>
          <a:ln w="19050" cap="rnd" cmpd="sng">
            <a:solidFill>
              <a:srgbClr val="C9C9C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4" name="Shape 639"/>
          <p:cNvSpPr/>
          <p:nvPr/>
        </p:nvSpPr>
        <p:spPr>
          <a:xfrm>
            <a:off x="3167532" y="2007631"/>
            <a:ext cx="288000" cy="288000"/>
          </a:xfrm>
          <a:custGeom>
            <a:avLst/>
            <a:gdLst/>
            <a:ahLst/>
            <a:cxnLst/>
            <a:rect l="0" t="0" r="0" b="0"/>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solidFill>
            <a:srgbClr val="CECECE"/>
          </a:solidFill>
          <a:ln w="19050" cap="rnd" cmpd="sng">
            <a:solidFill>
              <a:srgbClr val="C9C9C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5" name="Shape 639"/>
          <p:cNvSpPr/>
          <p:nvPr/>
        </p:nvSpPr>
        <p:spPr>
          <a:xfrm>
            <a:off x="4195724" y="2007631"/>
            <a:ext cx="288000" cy="288000"/>
          </a:xfrm>
          <a:custGeom>
            <a:avLst/>
            <a:gdLst/>
            <a:ahLst/>
            <a:cxnLst/>
            <a:rect l="0" t="0" r="0" b="0"/>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solidFill>
            <a:srgbClr val="CECECE"/>
          </a:solidFill>
          <a:ln w="19050" cap="rnd" cmpd="sng">
            <a:solidFill>
              <a:srgbClr val="C9C9C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6" name="Shape 639"/>
          <p:cNvSpPr/>
          <p:nvPr/>
        </p:nvSpPr>
        <p:spPr>
          <a:xfrm>
            <a:off x="1967538" y="2475631"/>
            <a:ext cx="288000" cy="288000"/>
          </a:xfrm>
          <a:custGeom>
            <a:avLst/>
            <a:gdLst/>
            <a:ahLst/>
            <a:cxnLst/>
            <a:rect l="0" t="0" r="0" b="0"/>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solidFill>
            <a:srgbClr val="CECECE"/>
          </a:solidFill>
          <a:ln w="19050" cap="rnd" cmpd="sng">
            <a:solidFill>
              <a:srgbClr val="C9C9C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7" name="Shape 639"/>
          <p:cNvSpPr/>
          <p:nvPr/>
        </p:nvSpPr>
        <p:spPr>
          <a:xfrm>
            <a:off x="2389090" y="2475631"/>
            <a:ext cx="288000" cy="288000"/>
          </a:xfrm>
          <a:custGeom>
            <a:avLst/>
            <a:gdLst/>
            <a:ahLst/>
            <a:cxnLst/>
            <a:rect l="0" t="0" r="0" b="0"/>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solidFill>
            <a:srgbClr val="CECECE"/>
          </a:solidFill>
          <a:ln w="19050" cap="rnd" cmpd="sng">
            <a:solidFill>
              <a:srgbClr val="C9C9C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8" name="Shape 639"/>
          <p:cNvSpPr/>
          <p:nvPr/>
        </p:nvSpPr>
        <p:spPr>
          <a:xfrm>
            <a:off x="2772909" y="2475631"/>
            <a:ext cx="288000" cy="288000"/>
          </a:xfrm>
          <a:custGeom>
            <a:avLst/>
            <a:gdLst/>
            <a:ahLst/>
            <a:cxnLst/>
            <a:rect l="0" t="0" r="0" b="0"/>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solidFill>
            <a:srgbClr val="CECECE"/>
          </a:solidFill>
          <a:ln w="19050" cap="rnd" cmpd="sng">
            <a:solidFill>
              <a:srgbClr val="C9C9C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9" name="Shape 639"/>
          <p:cNvSpPr/>
          <p:nvPr/>
        </p:nvSpPr>
        <p:spPr>
          <a:xfrm>
            <a:off x="3171356" y="2475631"/>
            <a:ext cx="288000" cy="288000"/>
          </a:xfrm>
          <a:custGeom>
            <a:avLst/>
            <a:gdLst/>
            <a:ahLst/>
            <a:cxnLst/>
            <a:rect l="0" t="0" r="0" b="0"/>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solidFill>
            <a:srgbClr val="CECECE"/>
          </a:solidFill>
          <a:ln w="19050" cap="rnd" cmpd="sng">
            <a:solidFill>
              <a:srgbClr val="C9C9C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0" name="Shape 639"/>
          <p:cNvSpPr/>
          <p:nvPr/>
        </p:nvSpPr>
        <p:spPr>
          <a:xfrm>
            <a:off x="3860444" y="2475631"/>
            <a:ext cx="288000" cy="288000"/>
          </a:xfrm>
          <a:custGeom>
            <a:avLst/>
            <a:gdLst/>
            <a:ahLst/>
            <a:cxnLst/>
            <a:rect l="0" t="0" r="0" b="0"/>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solidFill>
            <a:srgbClr val="CECECE"/>
          </a:solidFill>
          <a:ln w="19050" cap="rnd" cmpd="sng">
            <a:solidFill>
              <a:srgbClr val="C9C9C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1" name="Shape 639"/>
          <p:cNvSpPr/>
          <p:nvPr/>
        </p:nvSpPr>
        <p:spPr>
          <a:xfrm>
            <a:off x="4805194" y="2907631"/>
            <a:ext cx="288000" cy="288000"/>
          </a:xfrm>
          <a:custGeom>
            <a:avLst/>
            <a:gdLst/>
            <a:ahLst/>
            <a:cxnLst/>
            <a:rect l="0" t="0" r="0" b="0"/>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solidFill>
            <a:srgbClr val="CECECE"/>
          </a:solidFill>
          <a:ln w="19050" cap="rnd" cmpd="sng">
            <a:solidFill>
              <a:srgbClr val="C9C9C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2" name="Shape 639"/>
          <p:cNvSpPr/>
          <p:nvPr/>
        </p:nvSpPr>
        <p:spPr>
          <a:xfrm>
            <a:off x="3860205" y="2907631"/>
            <a:ext cx="288000" cy="288000"/>
          </a:xfrm>
          <a:custGeom>
            <a:avLst/>
            <a:gdLst/>
            <a:ahLst/>
            <a:cxnLst/>
            <a:rect l="0" t="0" r="0" b="0"/>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solidFill>
            <a:srgbClr val="CECECE"/>
          </a:solidFill>
          <a:ln w="19050" cap="rnd" cmpd="sng">
            <a:solidFill>
              <a:srgbClr val="C9C9C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3" name="Shape 639"/>
          <p:cNvSpPr/>
          <p:nvPr/>
        </p:nvSpPr>
        <p:spPr>
          <a:xfrm>
            <a:off x="4187400" y="2907631"/>
            <a:ext cx="288000" cy="288000"/>
          </a:xfrm>
          <a:custGeom>
            <a:avLst/>
            <a:gdLst/>
            <a:ahLst/>
            <a:cxnLst/>
            <a:rect l="0" t="0" r="0" b="0"/>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solidFill>
            <a:srgbClr val="CECECE"/>
          </a:solidFill>
          <a:ln w="19050" cap="rnd" cmpd="sng">
            <a:solidFill>
              <a:srgbClr val="C9C9C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4" name="Shape 639"/>
          <p:cNvSpPr/>
          <p:nvPr/>
        </p:nvSpPr>
        <p:spPr>
          <a:xfrm>
            <a:off x="3149369" y="2907631"/>
            <a:ext cx="288000" cy="288000"/>
          </a:xfrm>
          <a:custGeom>
            <a:avLst/>
            <a:gdLst/>
            <a:ahLst/>
            <a:cxnLst/>
            <a:rect l="0" t="0" r="0" b="0"/>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solidFill>
            <a:srgbClr val="CECECE"/>
          </a:solidFill>
          <a:ln w="19050" cap="rnd" cmpd="sng">
            <a:solidFill>
              <a:srgbClr val="C9C9C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5" name="Shape 639"/>
          <p:cNvSpPr/>
          <p:nvPr/>
        </p:nvSpPr>
        <p:spPr>
          <a:xfrm>
            <a:off x="2773005" y="2908365"/>
            <a:ext cx="288000" cy="288000"/>
          </a:xfrm>
          <a:custGeom>
            <a:avLst/>
            <a:gdLst/>
            <a:ahLst/>
            <a:cxnLst/>
            <a:rect l="0" t="0" r="0" b="0"/>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solidFill>
            <a:srgbClr val="CECECE"/>
          </a:solidFill>
          <a:ln w="19050" cap="rnd" cmpd="sng">
            <a:solidFill>
              <a:srgbClr val="C9C9C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6" name="Shape 639"/>
          <p:cNvSpPr/>
          <p:nvPr/>
        </p:nvSpPr>
        <p:spPr>
          <a:xfrm>
            <a:off x="2368226" y="2907631"/>
            <a:ext cx="288000" cy="288000"/>
          </a:xfrm>
          <a:custGeom>
            <a:avLst/>
            <a:gdLst/>
            <a:ahLst/>
            <a:cxnLst/>
            <a:rect l="0" t="0" r="0" b="0"/>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solidFill>
            <a:srgbClr val="CECECE"/>
          </a:solidFill>
          <a:ln w="19050" cap="rnd" cmpd="sng">
            <a:solidFill>
              <a:srgbClr val="C9C9C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7" name="Shape 639"/>
          <p:cNvSpPr/>
          <p:nvPr/>
        </p:nvSpPr>
        <p:spPr>
          <a:xfrm>
            <a:off x="1966605" y="2907631"/>
            <a:ext cx="288000" cy="288000"/>
          </a:xfrm>
          <a:custGeom>
            <a:avLst/>
            <a:gdLst/>
            <a:ahLst/>
            <a:cxnLst/>
            <a:rect l="0" t="0" r="0" b="0"/>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solidFill>
            <a:srgbClr val="CECECE"/>
          </a:solidFill>
          <a:ln w="19050" cap="rnd" cmpd="sng">
            <a:solidFill>
              <a:srgbClr val="C9C9C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8" name="Shape 639"/>
          <p:cNvSpPr/>
          <p:nvPr/>
        </p:nvSpPr>
        <p:spPr>
          <a:xfrm>
            <a:off x="1568709" y="2907631"/>
            <a:ext cx="288000" cy="288000"/>
          </a:xfrm>
          <a:custGeom>
            <a:avLst/>
            <a:gdLst/>
            <a:ahLst/>
            <a:cxnLst/>
            <a:rect l="0" t="0" r="0" b="0"/>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solidFill>
            <a:srgbClr val="CECECE"/>
          </a:solidFill>
          <a:ln w="19050" cap="rnd" cmpd="sng">
            <a:solidFill>
              <a:srgbClr val="C9C9C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59" name="Grafik 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6292" y="2476052"/>
            <a:ext cx="193200" cy="288000"/>
          </a:xfrm>
          <a:prstGeom prst="rect">
            <a:avLst/>
          </a:prstGeom>
          <a:ln>
            <a:noFill/>
          </a:ln>
        </p:spPr>
      </p:pic>
      <p:pic>
        <p:nvPicPr>
          <p:cNvPr id="60" name="Grafik 5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5288" y="2907631"/>
            <a:ext cx="193200" cy="288000"/>
          </a:xfrm>
          <a:prstGeom prst="rect">
            <a:avLst/>
          </a:prstGeom>
          <a:ln>
            <a:noFill/>
          </a:ln>
        </p:spPr>
      </p:pic>
      <p:pic>
        <p:nvPicPr>
          <p:cNvPr id="61" name="Grafik 6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4513" y="2907631"/>
            <a:ext cx="193200" cy="288000"/>
          </a:xfrm>
          <a:prstGeom prst="rect">
            <a:avLst/>
          </a:prstGeom>
          <a:ln>
            <a:noFill/>
          </a:ln>
        </p:spPr>
      </p:pic>
      <p:pic>
        <p:nvPicPr>
          <p:cNvPr id="62" name="Grafik 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5288" y="4095631"/>
            <a:ext cx="193200" cy="288000"/>
          </a:xfrm>
          <a:prstGeom prst="rect">
            <a:avLst/>
          </a:prstGeom>
          <a:ln>
            <a:noFill/>
          </a:ln>
        </p:spPr>
      </p:pic>
      <p:pic>
        <p:nvPicPr>
          <p:cNvPr id="63" name="Grafik 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3121" y="4095631"/>
            <a:ext cx="193200" cy="288000"/>
          </a:xfrm>
          <a:prstGeom prst="rect">
            <a:avLst/>
          </a:prstGeom>
          <a:ln>
            <a:noFill/>
          </a:ln>
        </p:spPr>
      </p:pic>
      <p:pic>
        <p:nvPicPr>
          <p:cNvPr id="64" name="Grafik 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1212" y="4567231"/>
            <a:ext cx="193200" cy="288000"/>
          </a:xfrm>
          <a:prstGeom prst="rect">
            <a:avLst/>
          </a:prstGeom>
          <a:ln>
            <a:noFill/>
          </a:ln>
        </p:spPr>
      </p:pic>
      <p:pic>
        <p:nvPicPr>
          <p:cNvPr id="65" name="Grafik 6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7481" y="5031631"/>
            <a:ext cx="193200" cy="288000"/>
          </a:xfrm>
          <a:prstGeom prst="rect">
            <a:avLst/>
          </a:prstGeom>
          <a:ln>
            <a:noFill/>
          </a:ln>
        </p:spPr>
      </p:pic>
      <p:sp>
        <p:nvSpPr>
          <p:cNvPr id="66" name="Shape 639"/>
          <p:cNvSpPr/>
          <p:nvPr/>
        </p:nvSpPr>
        <p:spPr>
          <a:xfrm>
            <a:off x="3860205" y="4095631"/>
            <a:ext cx="288000" cy="288000"/>
          </a:xfrm>
          <a:custGeom>
            <a:avLst/>
            <a:gdLst/>
            <a:ahLst/>
            <a:cxnLst/>
            <a:rect l="0" t="0" r="0" b="0"/>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solidFill>
            <a:srgbClr val="CECECE"/>
          </a:solidFill>
          <a:ln w="19050" cap="rnd" cmpd="sng">
            <a:solidFill>
              <a:srgbClr val="C9C9C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7" name="Shape 639"/>
          <p:cNvSpPr/>
          <p:nvPr/>
        </p:nvSpPr>
        <p:spPr>
          <a:xfrm>
            <a:off x="4195724" y="4095631"/>
            <a:ext cx="288000" cy="288000"/>
          </a:xfrm>
          <a:custGeom>
            <a:avLst/>
            <a:gdLst/>
            <a:ahLst/>
            <a:cxnLst/>
            <a:rect l="0" t="0" r="0" b="0"/>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solidFill>
            <a:srgbClr val="CECECE"/>
          </a:solidFill>
          <a:ln w="19050" cap="rnd" cmpd="sng">
            <a:solidFill>
              <a:srgbClr val="C9C9C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8" name="Shape 639"/>
          <p:cNvSpPr/>
          <p:nvPr/>
        </p:nvSpPr>
        <p:spPr>
          <a:xfrm>
            <a:off x="4809784" y="4095631"/>
            <a:ext cx="288000" cy="288000"/>
          </a:xfrm>
          <a:custGeom>
            <a:avLst/>
            <a:gdLst/>
            <a:ahLst/>
            <a:cxnLst/>
            <a:rect l="0" t="0" r="0" b="0"/>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solidFill>
            <a:srgbClr val="CECECE"/>
          </a:solidFill>
          <a:ln w="19050" cap="rnd" cmpd="sng">
            <a:solidFill>
              <a:srgbClr val="C9C9C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9" name="Shape 639"/>
          <p:cNvSpPr/>
          <p:nvPr/>
        </p:nvSpPr>
        <p:spPr>
          <a:xfrm>
            <a:off x="3188087" y="4095631"/>
            <a:ext cx="288000" cy="288000"/>
          </a:xfrm>
          <a:custGeom>
            <a:avLst/>
            <a:gdLst/>
            <a:ahLst/>
            <a:cxnLst/>
            <a:rect l="0" t="0" r="0" b="0"/>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solidFill>
            <a:srgbClr val="CECECE"/>
          </a:solidFill>
          <a:ln w="19050" cap="rnd" cmpd="sng">
            <a:solidFill>
              <a:srgbClr val="C9C9C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0" name="Shape 639"/>
          <p:cNvSpPr/>
          <p:nvPr/>
        </p:nvSpPr>
        <p:spPr>
          <a:xfrm>
            <a:off x="2773005" y="4095631"/>
            <a:ext cx="288000" cy="288000"/>
          </a:xfrm>
          <a:custGeom>
            <a:avLst/>
            <a:gdLst/>
            <a:ahLst/>
            <a:cxnLst/>
            <a:rect l="0" t="0" r="0" b="0"/>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solidFill>
            <a:srgbClr val="CECECE"/>
          </a:solidFill>
          <a:ln w="19050" cap="rnd" cmpd="sng">
            <a:solidFill>
              <a:srgbClr val="C9C9C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1" name="Shape 639"/>
          <p:cNvSpPr/>
          <p:nvPr/>
        </p:nvSpPr>
        <p:spPr>
          <a:xfrm>
            <a:off x="2375033" y="4095631"/>
            <a:ext cx="288000" cy="288000"/>
          </a:xfrm>
          <a:custGeom>
            <a:avLst/>
            <a:gdLst/>
            <a:ahLst/>
            <a:cxnLst/>
            <a:rect l="0" t="0" r="0" b="0"/>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solidFill>
            <a:srgbClr val="CECECE"/>
          </a:solidFill>
          <a:ln w="19050" cap="rnd" cmpd="sng">
            <a:solidFill>
              <a:srgbClr val="C9C9C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2" name="Shape 639"/>
          <p:cNvSpPr/>
          <p:nvPr/>
        </p:nvSpPr>
        <p:spPr>
          <a:xfrm>
            <a:off x="1966605" y="4095631"/>
            <a:ext cx="288000" cy="288000"/>
          </a:xfrm>
          <a:custGeom>
            <a:avLst/>
            <a:gdLst/>
            <a:ahLst/>
            <a:cxnLst/>
            <a:rect l="0" t="0" r="0" b="0"/>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solidFill>
            <a:srgbClr val="CECECE"/>
          </a:solidFill>
          <a:ln w="19050" cap="rnd" cmpd="sng">
            <a:solidFill>
              <a:srgbClr val="C9C9C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3" name="Shape 639"/>
          <p:cNvSpPr/>
          <p:nvPr/>
        </p:nvSpPr>
        <p:spPr>
          <a:xfrm>
            <a:off x="1570605" y="4095631"/>
            <a:ext cx="288000" cy="288000"/>
          </a:xfrm>
          <a:custGeom>
            <a:avLst/>
            <a:gdLst/>
            <a:ahLst/>
            <a:cxnLst/>
            <a:rect l="0" t="0" r="0" b="0"/>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solidFill>
            <a:srgbClr val="CECECE"/>
          </a:solidFill>
          <a:ln w="19050" cap="rnd" cmpd="sng">
            <a:solidFill>
              <a:srgbClr val="C9C9C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4" name="Shape 639"/>
          <p:cNvSpPr/>
          <p:nvPr/>
        </p:nvSpPr>
        <p:spPr>
          <a:xfrm>
            <a:off x="1966605" y="4567231"/>
            <a:ext cx="288000" cy="288000"/>
          </a:xfrm>
          <a:custGeom>
            <a:avLst/>
            <a:gdLst/>
            <a:ahLst/>
            <a:cxnLst/>
            <a:rect l="0" t="0" r="0" b="0"/>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solidFill>
            <a:srgbClr val="CECECE"/>
          </a:solidFill>
          <a:ln w="19050" cap="rnd" cmpd="sng">
            <a:solidFill>
              <a:srgbClr val="C9C9C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5" name="Shape 639"/>
          <p:cNvSpPr/>
          <p:nvPr/>
        </p:nvSpPr>
        <p:spPr>
          <a:xfrm>
            <a:off x="2377103" y="4567231"/>
            <a:ext cx="288000" cy="288000"/>
          </a:xfrm>
          <a:custGeom>
            <a:avLst/>
            <a:gdLst/>
            <a:ahLst/>
            <a:cxnLst/>
            <a:rect l="0" t="0" r="0" b="0"/>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solidFill>
            <a:srgbClr val="CECECE"/>
          </a:solidFill>
          <a:ln w="19050" cap="rnd" cmpd="sng">
            <a:solidFill>
              <a:srgbClr val="C9C9C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6" name="Shape 639"/>
          <p:cNvSpPr/>
          <p:nvPr/>
        </p:nvSpPr>
        <p:spPr>
          <a:xfrm>
            <a:off x="2773005" y="4567231"/>
            <a:ext cx="288000" cy="288000"/>
          </a:xfrm>
          <a:custGeom>
            <a:avLst/>
            <a:gdLst/>
            <a:ahLst/>
            <a:cxnLst/>
            <a:rect l="0" t="0" r="0" b="0"/>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solidFill>
            <a:srgbClr val="CECECE"/>
          </a:solidFill>
          <a:ln w="19050" cap="rnd" cmpd="sng">
            <a:solidFill>
              <a:srgbClr val="C9C9C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7" name="Shape 639"/>
          <p:cNvSpPr/>
          <p:nvPr/>
        </p:nvSpPr>
        <p:spPr>
          <a:xfrm>
            <a:off x="3171356" y="4567231"/>
            <a:ext cx="288000" cy="288000"/>
          </a:xfrm>
          <a:custGeom>
            <a:avLst/>
            <a:gdLst/>
            <a:ahLst/>
            <a:cxnLst/>
            <a:rect l="0" t="0" r="0" b="0"/>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solidFill>
            <a:srgbClr val="CECECE"/>
          </a:solidFill>
          <a:ln w="19050" cap="rnd" cmpd="sng">
            <a:solidFill>
              <a:srgbClr val="C9C9C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8" name="Shape 639"/>
          <p:cNvSpPr/>
          <p:nvPr/>
        </p:nvSpPr>
        <p:spPr>
          <a:xfrm>
            <a:off x="3860205" y="4567231"/>
            <a:ext cx="288000" cy="288000"/>
          </a:xfrm>
          <a:custGeom>
            <a:avLst/>
            <a:gdLst/>
            <a:ahLst/>
            <a:cxnLst/>
            <a:rect l="0" t="0" r="0" b="0"/>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solidFill>
            <a:srgbClr val="CECECE"/>
          </a:solidFill>
          <a:ln w="19050" cap="rnd" cmpd="sng">
            <a:solidFill>
              <a:srgbClr val="C9C9C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9" name="Shape 639"/>
          <p:cNvSpPr/>
          <p:nvPr/>
        </p:nvSpPr>
        <p:spPr>
          <a:xfrm>
            <a:off x="4195005" y="4567231"/>
            <a:ext cx="288000" cy="288000"/>
          </a:xfrm>
          <a:custGeom>
            <a:avLst/>
            <a:gdLst/>
            <a:ahLst/>
            <a:cxnLst/>
            <a:rect l="0" t="0" r="0" b="0"/>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solidFill>
            <a:srgbClr val="CECECE"/>
          </a:solidFill>
          <a:ln w="19050" cap="rnd" cmpd="sng">
            <a:solidFill>
              <a:srgbClr val="C9C9C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0" name="Shape 639"/>
          <p:cNvSpPr/>
          <p:nvPr/>
        </p:nvSpPr>
        <p:spPr>
          <a:xfrm>
            <a:off x="4194000" y="5031631"/>
            <a:ext cx="288000" cy="288000"/>
          </a:xfrm>
          <a:custGeom>
            <a:avLst/>
            <a:gdLst/>
            <a:ahLst/>
            <a:cxnLst/>
            <a:rect l="0" t="0" r="0" b="0"/>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solidFill>
            <a:srgbClr val="CECECE"/>
          </a:solidFill>
          <a:ln w="19050" cap="rnd" cmpd="sng">
            <a:solidFill>
              <a:srgbClr val="C9C9C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1" name="Shape 639"/>
          <p:cNvSpPr/>
          <p:nvPr/>
        </p:nvSpPr>
        <p:spPr>
          <a:xfrm>
            <a:off x="3575220" y="5031631"/>
            <a:ext cx="288000" cy="288000"/>
          </a:xfrm>
          <a:custGeom>
            <a:avLst/>
            <a:gdLst/>
            <a:ahLst/>
            <a:cxnLst/>
            <a:rect l="0" t="0" r="0" b="0"/>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solidFill>
            <a:srgbClr val="CECECE"/>
          </a:solidFill>
          <a:ln w="19050" cap="rnd" cmpd="sng">
            <a:solidFill>
              <a:srgbClr val="C9C9C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2" name="Shape 639"/>
          <p:cNvSpPr/>
          <p:nvPr/>
        </p:nvSpPr>
        <p:spPr>
          <a:xfrm>
            <a:off x="3179782" y="5031631"/>
            <a:ext cx="288000" cy="288000"/>
          </a:xfrm>
          <a:custGeom>
            <a:avLst/>
            <a:gdLst/>
            <a:ahLst/>
            <a:cxnLst/>
            <a:rect l="0" t="0" r="0" b="0"/>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solidFill>
            <a:srgbClr val="CECECE"/>
          </a:solidFill>
          <a:ln w="19050" cap="rnd" cmpd="sng">
            <a:solidFill>
              <a:srgbClr val="C9C9C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3" name="Shape 639"/>
          <p:cNvSpPr/>
          <p:nvPr/>
        </p:nvSpPr>
        <p:spPr>
          <a:xfrm>
            <a:off x="2773005" y="5031631"/>
            <a:ext cx="288000" cy="288000"/>
          </a:xfrm>
          <a:custGeom>
            <a:avLst/>
            <a:gdLst/>
            <a:ahLst/>
            <a:cxnLst/>
            <a:rect l="0" t="0" r="0" b="0"/>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solidFill>
            <a:srgbClr val="CECECE"/>
          </a:solidFill>
          <a:ln w="19050" cap="rnd" cmpd="sng">
            <a:solidFill>
              <a:srgbClr val="C9C9C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84" name="Gerader Verbinder 83"/>
          <p:cNvCxnSpPr/>
          <p:nvPr/>
        </p:nvCxnSpPr>
        <p:spPr>
          <a:xfrm>
            <a:off x="2910770" y="2331000"/>
            <a:ext cx="0" cy="108000"/>
          </a:xfrm>
          <a:prstGeom prst="line">
            <a:avLst/>
          </a:prstGeom>
          <a:ln>
            <a:solidFill>
              <a:srgbClr val="C9C9C9"/>
            </a:solidFill>
          </a:ln>
        </p:spPr>
        <p:style>
          <a:lnRef idx="1">
            <a:schemeClr val="accent1"/>
          </a:lnRef>
          <a:fillRef idx="0">
            <a:schemeClr val="accent1"/>
          </a:fillRef>
          <a:effectRef idx="0">
            <a:schemeClr val="accent1"/>
          </a:effectRef>
          <a:fontRef idx="minor">
            <a:schemeClr val="tx1"/>
          </a:fontRef>
        </p:style>
      </p:cxnSp>
      <p:cxnSp>
        <p:nvCxnSpPr>
          <p:cNvPr id="85" name="Gerader Verbinder 84"/>
          <p:cNvCxnSpPr/>
          <p:nvPr/>
        </p:nvCxnSpPr>
        <p:spPr>
          <a:xfrm rot="5400000">
            <a:off x="2713450" y="1778080"/>
            <a:ext cx="0" cy="1224000"/>
          </a:xfrm>
          <a:prstGeom prst="line">
            <a:avLst/>
          </a:prstGeom>
          <a:ln>
            <a:solidFill>
              <a:srgbClr val="C9C9C9"/>
            </a:solidFill>
          </a:ln>
        </p:spPr>
        <p:style>
          <a:lnRef idx="1">
            <a:schemeClr val="accent1"/>
          </a:lnRef>
          <a:fillRef idx="0">
            <a:schemeClr val="accent1"/>
          </a:fillRef>
          <a:effectRef idx="0">
            <a:schemeClr val="accent1"/>
          </a:effectRef>
          <a:fontRef idx="minor">
            <a:schemeClr val="tx1"/>
          </a:fontRef>
        </p:style>
      </p:cxnSp>
      <p:cxnSp>
        <p:nvCxnSpPr>
          <p:cNvPr id="86" name="Gerader Verbinder 85"/>
          <p:cNvCxnSpPr/>
          <p:nvPr/>
        </p:nvCxnSpPr>
        <p:spPr>
          <a:xfrm>
            <a:off x="2108130" y="2778040"/>
            <a:ext cx="0" cy="108000"/>
          </a:xfrm>
          <a:prstGeom prst="line">
            <a:avLst/>
          </a:prstGeom>
          <a:ln>
            <a:solidFill>
              <a:srgbClr val="C9C9C9"/>
            </a:solidFill>
          </a:ln>
        </p:spPr>
        <p:style>
          <a:lnRef idx="1">
            <a:schemeClr val="accent1"/>
          </a:lnRef>
          <a:fillRef idx="0">
            <a:schemeClr val="accent1"/>
          </a:fillRef>
          <a:effectRef idx="0">
            <a:schemeClr val="accent1"/>
          </a:effectRef>
          <a:fontRef idx="minor">
            <a:schemeClr val="tx1"/>
          </a:fontRef>
        </p:style>
      </p:cxnSp>
      <p:cxnSp>
        <p:nvCxnSpPr>
          <p:cNvPr id="87" name="Gerader Verbinder 86"/>
          <p:cNvCxnSpPr/>
          <p:nvPr/>
        </p:nvCxnSpPr>
        <p:spPr>
          <a:xfrm rot="5400000">
            <a:off x="2121730" y="2430960"/>
            <a:ext cx="0" cy="792000"/>
          </a:xfrm>
          <a:prstGeom prst="line">
            <a:avLst/>
          </a:prstGeom>
          <a:ln>
            <a:solidFill>
              <a:srgbClr val="C9C9C9"/>
            </a:solidFill>
          </a:ln>
        </p:spPr>
        <p:style>
          <a:lnRef idx="1">
            <a:schemeClr val="accent1"/>
          </a:lnRef>
          <a:fillRef idx="0">
            <a:schemeClr val="accent1"/>
          </a:fillRef>
          <a:effectRef idx="0">
            <a:schemeClr val="accent1"/>
          </a:effectRef>
          <a:fontRef idx="minor">
            <a:schemeClr val="tx1"/>
          </a:fontRef>
        </p:style>
      </p:cxnSp>
      <p:cxnSp>
        <p:nvCxnSpPr>
          <p:cNvPr id="88" name="Gerader Verbinder 87"/>
          <p:cNvCxnSpPr/>
          <p:nvPr/>
        </p:nvCxnSpPr>
        <p:spPr>
          <a:xfrm rot="5400000">
            <a:off x="3107130" y="2628960"/>
            <a:ext cx="0" cy="396000"/>
          </a:xfrm>
          <a:prstGeom prst="line">
            <a:avLst/>
          </a:prstGeom>
          <a:ln>
            <a:solidFill>
              <a:srgbClr val="C9C9C9"/>
            </a:solidFill>
          </a:ln>
        </p:spPr>
        <p:style>
          <a:lnRef idx="1">
            <a:schemeClr val="accent1"/>
          </a:lnRef>
          <a:fillRef idx="0">
            <a:schemeClr val="accent1"/>
          </a:fillRef>
          <a:effectRef idx="0">
            <a:schemeClr val="accent1"/>
          </a:effectRef>
          <a:fontRef idx="minor">
            <a:schemeClr val="tx1"/>
          </a:fontRef>
        </p:style>
      </p:cxnSp>
      <p:cxnSp>
        <p:nvCxnSpPr>
          <p:cNvPr id="89" name="Gerader Verbinder 88"/>
          <p:cNvCxnSpPr/>
          <p:nvPr/>
        </p:nvCxnSpPr>
        <p:spPr>
          <a:xfrm>
            <a:off x="2514530" y="2828840"/>
            <a:ext cx="0" cy="54000"/>
          </a:xfrm>
          <a:prstGeom prst="line">
            <a:avLst/>
          </a:prstGeom>
          <a:ln>
            <a:solidFill>
              <a:srgbClr val="C9C9C9"/>
            </a:solidFill>
          </a:ln>
        </p:spPr>
        <p:style>
          <a:lnRef idx="1">
            <a:schemeClr val="accent1"/>
          </a:lnRef>
          <a:fillRef idx="0">
            <a:schemeClr val="accent1"/>
          </a:fillRef>
          <a:effectRef idx="0">
            <a:schemeClr val="accent1"/>
          </a:effectRef>
          <a:fontRef idx="minor">
            <a:schemeClr val="tx1"/>
          </a:fontRef>
        </p:style>
      </p:cxnSp>
      <p:cxnSp>
        <p:nvCxnSpPr>
          <p:cNvPr id="90" name="Gerader Verbinder 89"/>
          <p:cNvCxnSpPr/>
          <p:nvPr/>
        </p:nvCxnSpPr>
        <p:spPr>
          <a:xfrm>
            <a:off x="1725405" y="2828431"/>
            <a:ext cx="0" cy="54000"/>
          </a:xfrm>
          <a:prstGeom prst="line">
            <a:avLst/>
          </a:prstGeom>
          <a:ln>
            <a:solidFill>
              <a:srgbClr val="C9C9C9"/>
            </a:solidFill>
          </a:ln>
        </p:spPr>
        <p:style>
          <a:lnRef idx="1">
            <a:schemeClr val="accent1"/>
          </a:lnRef>
          <a:fillRef idx="0">
            <a:schemeClr val="accent1"/>
          </a:fillRef>
          <a:effectRef idx="0">
            <a:schemeClr val="accent1"/>
          </a:effectRef>
          <a:fontRef idx="minor">
            <a:schemeClr val="tx1"/>
          </a:fontRef>
        </p:style>
      </p:cxnSp>
      <p:cxnSp>
        <p:nvCxnSpPr>
          <p:cNvPr id="91" name="Gerader Verbinder 90"/>
          <p:cNvCxnSpPr/>
          <p:nvPr/>
        </p:nvCxnSpPr>
        <p:spPr>
          <a:xfrm>
            <a:off x="2910770" y="2828431"/>
            <a:ext cx="0" cy="54000"/>
          </a:xfrm>
          <a:prstGeom prst="line">
            <a:avLst/>
          </a:prstGeom>
          <a:ln>
            <a:solidFill>
              <a:srgbClr val="C9C9C9"/>
            </a:solidFill>
          </a:ln>
        </p:spPr>
        <p:style>
          <a:lnRef idx="1">
            <a:schemeClr val="accent1"/>
          </a:lnRef>
          <a:fillRef idx="0">
            <a:schemeClr val="accent1"/>
          </a:fillRef>
          <a:effectRef idx="0">
            <a:schemeClr val="accent1"/>
          </a:effectRef>
          <a:fontRef idx="minor">
            <a:schemeClr val="tx1"/>
          </a:fontRef>
        </p:style>
      </p:cxnSp>
      <p:cxnSp>
        <p:nvCxnSpPr>
          <p:cNvPr id="92" name="Gerader Verbinder 91"/>
          <p:cNvCxnSpPr/>
          <p:nvPr/>
        </p:nvCxnSpPr>
        <p:spPr>
          <a:xfrm>
            <a:off x="3299390" y="2828431"/>
            <a:ext cx="0" cy="54000"/>
          </a:xfrm>
          <a:prstGeom prst="line">
            <a:avLst/>
          </a:prstGeom>
          <a:ln>
            <a:solidFill>
              <a:srgbClr val="C9C9C9"/>
            </a:solidFill>
          </a:ln>
        </p:spPr>
        <p:style>
          <a:lnRef idx="1">
            <a:schemeClr val="accent1"/>
          </a:lnRef>
          <a:fillRef idx="0">
            <a:schemeClr val="accent1"/>
          </a:fillRef>
          <a:effectRef idx="0">
            <a:schemeClr val="accent1"/>
          </a:effectRef>
          <a:fontRef idx="minor">
            <a:schemeClr val="tx1"/>
          </a:fontRef>
        </p:style>
      </p:cxnSp>
      <p:cxnSp>
        <p:nvCxnSpPr>
          <p:cNvPr id="93" name="Gerader Verbinder 92"/>
          <p:cNvCxnSpPr/>
          <p:nvPr/>
        </p:nvCxnSpPr>
        <p:spPr>
          <a:xfrm>
            <a:off x="3319710" y="2389011"/>
            <a:ext cx="0" cy="54000"/>
          </a:xfrm>
          <a:prstGeom prst="line">
            <a:avLst/>
          </a:prstGeom>
          <a:ln>
            <a:solidFill>
              <a:srgbClr val="C9C9C9"/>
            </a:solidFill>
          </a:ln>
        </p:spPr>
        <p:style>
          <a:lnRef idx="1">
            <a:schemeClr val="accent1"/>
          </a:lnRef>
          <a:fillRef idx="0">
            <a:schemeClr val="accent1"/>
          </a:fillRef>
          <a:effectRef idx="0">
            <a:schemeClr val="accent1"/>
          </a:effectRef>
          <a:fontRef idx="minor">
            <a:schemeClr val="tx1"/>
          </a:fontRef>
        </p:style>
      </p:cxnSp>
      <p:cxnSp>
        <p:nvCxnSpPr>
          <p:cNvPr id="94" name="Gerader Verbinder 93"/>
          <p:cNvCxnSpPr/>
          <p:nvPr/>
        </p:nvCxnSpPr>
        <p:spPr>
          <a:xfrm>
            <a:off x="2550090" y="2385631"/>
            <a:ext cx="0" cy="54000"/>
          </a:xfrm>
          <a:prstGeom prst="line">
            <a:avLst/>
          </a:prstGeom>
          <a:ln>
            <a:solidFill>
              <a:srgbClr val="C9C9C9"/>
            </a:solidFill>
          </a:ln>
        </p:spPr>
        <p:style>
          <a:lnRef idx="1">
            <a:schemeClr val="accent1"/>
          </a:lnRef>
          <a:fillRef idx="0">
            <a:schemeClr val="accent1"/>
          </a:fillRef>
          <a:effectRef idx="0">
            <a:schemeClr val="accent1"/>
          </a:effectRef>
          <a:fontRef idx="minor">
            <a:schemeClr val="tx1"/>
          </a:fontRef>
        </p:style>
      </p:cxnSp>
      <p:cxnSp>
        <p:nvCxnSpPr>
          <p:cNvPr id="95" name="Gerader Verbinder 94"/>
          <p:cNvCxnSpPr/>
          <p:nvPr/>
        </p:nvCxnSpPr>
        <p:spPr>
          <a:xfrm>
            <a:off x="2105590" y="2388171"/>
            <a:ext cx="0" cy="54000"/>
          </a:xfrm>
          <a:prstGeom prst="line">
            <a:avLst/>
          </a:prstGeom>
          <a:ln>
            <a:solidFill>
              <a:srgbClr val="C9C9C9"/>
            </a:solidFill>
          </a:ln>
        </p:spPr>
        <p:style>
          <a:lnRef idx="1">
            <a:schemeClr val="accent1"/>
          </a:lnRef>
          <a:fillRef idx="0">
            <a:schemeClr val="accent1"/>
          </a:fillRef>
          <a:effectRef idx="0">
            <a:schemeClr val="accent1"/>
          </a:effectRef>
          <a:fontRef idx="minor">
            <a:schemeClr val="tx1"/>
          </a:fontRef>
        </p:style>
      </p:cxnSp>
      <p:cxnSp>
        <p:nvCxnSpPr>
          <p:cNvPr id="96" name="Gerader Verbinder 95"/>
          <p:cNvCxnSpPr/>
          <p:nvPr/>
        </p:nvCxnSpPr>
        <p:spPr>
          <a:xfrm>
            <a:off x="2910770" y="2776791"/>
            <a:ext cx="0" cy="54000"/>
          </a:xfrm>
          <a:prstGeom prst="line">
            <a:avLst/>
          </a:prstGeom>
          <a:ln>
            <a:solidFill>
              <a:srgbClr val="C9C9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2698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17287" y="227213"/>
            <a:ext cx="8910087" cy="769441"/>
          </a:xfrm>
          <a:prstGeom prst="rect">
            <a:avLst/>
          </a:prstGeom>
          <a:noFill/>
        </p:spPr>
        <p:txBody>
          <a:bodyPr wrap="square" rtlCol="0">
            <a:spAutoFit/>
          </a:bodyPr>
          <a:lstStyle/>
          <a:p>
            <a:r>
              <a:rPr lang="de-DE" sz="4400" dirty="0" smtClean="0">
                <a:solidFill>
                  <a:srgbClr val="004B93"/>
                </a:solidFill>
                <a:latin typeface="+mj-lt"/>
              </a:rPr>
              <a:t>EXEMPLARISCHES TOOLS</a:t>
            </a:r>
            <a:endParaRPr lang="de-DE" sz="4400" dirty="0">
              <a:solidFill>
                <a:srgbClr val="004B93"/>
              </a:solidFill>
              <a:latin typeface="+mj-lt"/>
            </a:endParaRPr>
          </a:p>
        </p:txBody>
      </p:sp>
      <p:sp>
        <p:nvSpPr>
          <p:cNvPr id="3" name="Foliennummernplatzhalter 2"/>
          <p:cNvSpPr>
            <a:spLocks noGrp="1"/>
          </p:cNvSpPr>
          <p:nvPr>
            <p:ph type="sldNum" sz="quarter" idx="12"/>
          </p:nvPr>
        </p:nvSpPr>
        <p:spPr/>
        <p:txBody>
          <a:bodyPr/>
          <a:lstStyle/>
          <a:p>
            <a:r>
              <a:rPr lang="de-DE" dirty="0" smtClean="0"/>
              <a:t>15</a:t>
            </a:r>
            <a:endParaRPr lang="de-DE" dirty="0"/>
          </a:p>
        </p:txBody>
      </p:sp>
      <p:pic>
        <p:nvPicPr>
          <p:cNvPr id="4" name="Grafik 3"/>
          <p:cNvPicPr>
            <a:picLocks noChangeAspect="1"/>
          </p:cNvPicPr>
          <p:nvPr/>
        </p:nvPicPr>
        <p:blipFill>
          <a:blip r:embed="rId2"/>
          <a:stretch>
            <a:fillRect/>
          </a:stretch>
        </p:blipFill>
        <p:spPr>
          <a:xfrm>
            <a:off x="830633" y="1342613"/>
            <a:ext cx="10454752" cy="4732976"/>
          </a:xfrm>
          <a:prstGeom prst="rect">
            <a:avLst/>
          </a:prstGeom>
        </p:spPr>
      </p:pic>
      <p:pic>
        <p:nvPicPr>
          <p:cNvPr id="1026" name="Picture 2" descr="Bildergebnis fÃ¼r menti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4980" y="1036304"/>
            <a:ext cx="8702040" cy="52951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ldergebnis fÃ¼r go to mee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4980" y="1312395"/>
            <a:ext cx="8786963" cy="4642170"/>
          </a:xfrm>
          <a:prstGeom prst="rect">
            <a:avLst/>
          </a:prstGeom>
          <a:noFill/>
          <a:extLst>
            <a:ext uri="{909E8E84-426E-40DD-AFC4-6F175D3DCCD1}">
              <a14:hiddenFill xmlns:a14="http://schemas.microsoft.com/office/drawing/2010/main">
                <a:solidFill>
                  <a:srgbClr val="FFFFFF"/>
                </a:solidFill>
              </a14:hiddenFill>
            </a:ext>
          </a:extLst>
        </p:spPr>
      </p:pic>
      <p:pic>
        <p:nvPicPr>
          <p:cNvPr id="21" name="Grafik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02814" y="227213"/>
            <a:ext cx="790476" cy="476190"/>
          </a:xfrm>
          <a:prstGeom prst="rect">
            <a:avLst/>
          </a:prstGeom>
        </p:spPr>
      </p:pic>
      <p:sp>
        <p:nvSpPr>
          <p:cNvPr id="20" name="Textfeld 19"/>
          <p:cNvSpPr txBox="1"/>
          <p:nvPr/>
        </p:nvSpPr>
        <p:spPr>
          <a:xfrm rot="16200000">
            <a:off x="2484234" y="4249020"/>
            <a:ext cx="430887" cy="4658296"/>
          </a:xfrm>
          <a:prstGeom prst="rect">
            <a:avLst/>
          </a:prstGeom>
          <a:noFill/>
        </p:spPr>
        <p:txBody>
          <a:bodyPr vert="vert" wrap="square" rtlCol="0">
            <a:spAutoFit/>
          </a:bodyPr>
          <a:lstStyle/>
          <a:p>
            <a:r>
              <a:rPr lang="de-DE" sz="1600" dirty="0" smtClean="0">
                <a:solidFill>
                  <a:schemeClr val="bg1">
                    <a:lumMod val="85000"/>
                  </a:schemeClr>
                </a:solidFill>
              </a:rPr>
              <a:t>Digitalisierung im demografischen Wandel </a:t>
            </a:r>
            <a:endParaRPr lang="de-DE" sz="1600" dirty="0">
              <a:solidFill>
                <a:schemeClr val="bg1">
                  <a:lumMod val="85000"/>
                </a:schemeClr>
              </a:solidFill>
            </a:endParaRPr>
          </a:p>
        </p:txBody>
      </p:sp>
    </p:spTree>
    <p:extLst>
      <p:ext uri="{BB962C8B-B14F-4D97-AF65-F5344CB8AC3E}">
        <p14:creationId xmlns:p14="http://schemas.microsoft.com/office/powerpoint/2010/main" val="2546133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par>
                                <p:cTn id="13" presetID="10" presetClass="exit" presetSubtype="0" fill="hold" nodeType="with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fade">
                                      <p:cBhvr>
                                        <p:cTn id="20" dur="500"/>
                                        <p:tgtEl>
                                          <p:spTgt spid="1028"/>
                                        </p:tgtEl>
                                      </p:cBhvr>
                                    </p:animEffect>
                                  </p:childTnLst>
                                </p:cTn>
                              </p:par>
                              <p:par>
                                <p:cTn id="21" presetID="10" presetClass="exit" presetSubtype="0" fill="hold" nodeType="withEffect">
                                  <p:stCondLst>
                                    <p:cond delay="0"/>
                                  </p:stCondLst>
                                  <p:childTnLst>
                                    <p:animEffect transition="out" filter="fade">
                                      <p:cBhvr>
                                        <p:cTn id="22" dur="500"/>
                                        <p:tgtEl>
                                          <p:spTgt spid="1026"/>
                                        </p:tgtEl>
                                      </p:cBhvr>
                                    </p:animEffect>
                                    <p:set>
                                      <p:cBhvr>
                                        <p:cTn id="23"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17287" y="227213"/>
            <a:ext cx="10730113" cy="769441"/>
          </a:xfrm>
          <a:prstGeom prst="rect">
            <a:avLst/>
          </a:prstGeom>
          <a:noFill/>
        </p:spPr>
        <p:txBody>
          <a:bodyPr wrap="square" rtlCol="0">
            <a:spAutoFit/>
          </a:bodyPr>
          <a:lstStyle/>
          <a:p>
            <a:r>
              <a:rPr lang="de-DE" sz="4400" dirty="0">
                <a:solidFill>
                  <a:srgbClr val="004B93"/>
                </a:solidFill>
                <a:latin typeface="+mj-lt"/>
              </a:rPr>
              <a:t>UNSERE EMPFEHLUNGEN </a:t>
            </a:r>
            <a:r>
              <a:rPr lang="de-DE" sz="4400" dirty="0" smtClean="0">
                <a:solidFill>
                  <a:srgbClr val="004B93"/>
                </a:solidFill>
                <a:latin typeface="+mj-lt"/>
              </a:rPr>
              <a:t>&amp; </a:t>
            </a:r>
            <a:r>
              <a:rPr lang="de-DE" sz="4400" dirty="0">
                <a:solidFill>
                  <a:srgbClr val="004B93"/>
                </a:solidFill>
                <a:latin typeface="+mj-lt"/>
              </a:rPr>
              <a:t>CONCLUSIO</a:t>
            </a: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2814" y="227213"/>
            <a:ext cx="790476" cy="476190"/>
          </a:xfrm>
          <a:prstGeom prst="rect">
            <a:avLst/>
          </a:prstGeom>
        </p:spPr>
      </p:pic>
      <p:sp>
        <p:nvSpPr>
          <p:cNvPr id="9" name="Foliennummernplatzhalter 2"/>
          <p:cNvSpPr>
            <a:spLocks noGrp="1"/>
          </p:cNvSpPr>
          <p:nvPr>
            <p:ph type="sldNum" sz="quarter" idx="12"/>
          </p:nvPr>
        </p:nvSpPr>
        <p:spPr>
          <a:xfrm>
            <a:off x="9382125" y="6407150"/>
            <a:ext cx="2743200" cy="365125"/>
          </a:xfrm>
        </p:spPr>
        <p:txBody>
          <a:bodyPr/>
          <a:lstStyle/>
          <a:p>
            <a:fld id="{CBC71B96-F069-45C7-BA52-4C49215614B2}" type="slidenum">
              <a:rPr lang="de-DE" smtClean="0"/>
              <a:pPr/>
              <a:t>15</a:t>
            </a:fld>
            <a:endParaRPr lang="de-DE" dirty="0"/>
          </a:p>
        </p:txBody>
      </p:sp>
      <p:sp>
        <p:nvSpPr>
          <p:cNvPr id="13" name="Textfeld 12"/>
          <p:cNvSpPr txBox="1"/>
          <p:nvPr/>
        </p:nvSpPr>
        <p:spPr>
          <a:xfrm>
            <a:off x="11298965" y="6438346"/>
            <a:ext cx="358673" cy="338554"/>
          </a:xfrm>
          <a:prstGeom prst="rect">
            <a:avLst/>
          </a:prstGeom>
          <a:noFill/>
        </p:spPr>
        <p:txBody>
          <a:bodyPr wrap="square" rtlCol="0">
            <a:spAutoFit/>
          </a:bodyPr>
          <a:lstStyle/>
          <a:p>
            <a:r>
              <a:rPr lang="de-DE" sz="1600" b="1" dirty="0">
                <a:solidFill>
                  <a:schemeClr val="bg1"/>
                </a:solidFill>
                <a:latin typeface="Verdana" panose="020B0604030504040204" pitchFamily="34" charset="0"/>
                <a:ea typeface="Verdana" panose="020B0604030504040204" pitchFamily="34" charset="0"/>
                <a:cs typeface="Verdana" panose="020B0604030504040204" pitchFamily="34" charset="0"/>
              </a:rPr>
              <a:t>1</a:t>
            </a:r>
          </a:p>
        </p:txBody>
      </p:sp>
      <p:sp>
        <p:nvSpPr>
          <p:cNvPr id="14" name="Textfeld 13"/>
          <p:cNvSpPr txBox="1"/>
          <p:nvPr/>
        </p:nvSpPr>
        <p:spPr>
          <a:xfrm>
            <a:off x="11298965" y="6438346"/>
            <a:ext cx="358673" cy="338554"/>
          </a:xfrm>
          <a:prstGeom prst="rect">
            <a:avLst/>
          </a:prstGeom>
          <a:noFill/>
        </p:spPr>
        <p:txBody>
          <a:bodyPr wrap="square" rtlCol="0">
            <a:spAutoFit/>
          </a:bodyPr>
          <a:lstStyle/>
          <a:p>
            <a:r>
              <a:rPr lang="de-DE" sz="1600" b="1" dirty="0">
                <a:solidFill>
                  <a:schemeClr val="bg1"/>
                </a:solidFill>
                <a:latin typeface="Verdana" panose="020B0604030504040204" pitchFamily="34" charset="0"/>
                <a:ea typeface="Verdana" panose="020B0604030504040204" pitchFamily="34" charset="0"/>
                <a:cs typeface="Verdana" panose="020B0604030504040204" pitchFamily="34" charset="0"/>
              </a:rPr>
              <a:t>1</a:t>
            </a:r>
          </a:p>
        </p:txBody>
      </p:sp>
      <p:sp>
        <p:nvSpPr>
          <p:cNvPr id="15" name="Textfeld 14"/>
          <p:cNvSpPr txBox="1"/>
          <p:nvPr/>
        </p:nvSpPr>
        <p:spPr>
          <a:xfrm>
            <a:off x="11298965" y="6438346"/>
            <a:ext cx="358673" cy="338554"/>
          </a:xfrm>
          <a:prstGeom prst="rect">
            <a:avLst/>
          </a:prstGeom>
          <a:noFill/>
        </p:spPr>
        <p:txBody>
          <a:bodyPr wrap="square" rtlCol="0">
            <a:spAutoFit/>
          </a:bodyPr>
          <a:lstStyle/>
          <a:p>
            <a:r>
              <a:rPr lang="de-DE" sz="1600" b="1" dirty="0">
                <a:solidFill>
                  <a:schemeClr val="bg1"/>
                </a:solidFill>
                <a:latin typeface="Verdana" panose="020B0604030504040204" pitchFamily="34" charset="0"/>
                <a:ea typeface="Verdana" panose="020B0604030504040204" pitchFamily="34" charset="0"/>
                <a:cs typeface="Verdana" panose="020B0604030504040204" pitchFamily="34" charset="0"/>
              </a:rPr>
              <a:t>1</a:t>
            </a:r>
          </a:p>
        </p:txBody>
      </p:sp>
      <p:sp>
        <p:nvSpPr>
          <p:cNvPr id="16" name="Textfeld 15"/>
          <p:cNvSpPr txBox="1"/>
          <p:nvPr/>
        </p:nvSpPr>
        <p:spPr>
          <a:xfrm>
            <a:off x="11298965" y="6438346"/>
            <a:ext cx="358673" cy="338554"/>
          </a:xfrm>
          <a:prstGeom prst="rect">
            <a:avLst/>
          </a:prstGeom>
          <a:noFill/>
        </p:spPr>
        <p:txBody>
          <a:bodyPr wrap="square" rtlCol="0">
            <a:spAutoFit/>
          </a:bodyPr>
          <a:lstStyle/>
          <a:p>
            <a:r>
              <a:rPr lang="de-DE" sz="1600" b="1" dirty="0">
                <a:solidFill>
                  <a:schemeClr val="bg1"/>
                </a:solidFill>
                <a:latin typeface="Verdana" panose="020B0604030504040204" pitchFamily="34" charset="0"/>
                <a:ea typeface="Verdana" panose="020B0604030504040204" pitchFamily="34" charset="0"/>
                <a:cs typeface="Verdana" panose="020B0604030504040204" pitchFamily="34" charset="0"/>
              </a:rPr>
              <a:t>1</a:t>
            </a:r>
          </a:p>
        </p:txBody>
      </p:sp>
      <p:sp>
        <p:nvSpPr>
          <p:cNvPr id="17" name="Foliennummernplatzhalter 9"/>
          <p:cNvSpPr txBox="1">
            <a:spLocks/>
          </p:cNvSpPr>
          <p:nvPr/>
        </p:nvSpPr>
        <p:spPr>
          <a:xfrm>
            <a:off x="9382125" y="6407150"/>
            <a:ext cx="27432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smtClean="0"/>
              <a:t>16</a:t>
            </a:r>
            <a:endParaRPr lang="de-DE" dirty="0"/>
          </a:p>
        </p:txBody>
      </p:sp>
      <p:sp>
        <p:nvSpPr>
          <p:cNvPr id="18" name="Textfeld 17"/>
          <p:cNvSpPr txBox="1"/>
          <p:nvPr/>
        </p:nvSpPr>
        <p:spPr>
          <a:xfrm>
            <a:off x="11298965" y="6438346"/>
            <a:ext cx="358673" cy="338554"/>
          </a:xfrm>
          <a:prstGeom prst="rect">
            <a:avLst/>
          </a:prstGeom>
          <a:noFill/>
        </p:spPr>
        <p:txBody>
          <a:bodyPr wrap="square" rtlCol="0">
            <a:spAutoFit/>
          </a:bodyPr>
          <a:lstStyle/>
          <a:p>
            <a:r>
              <a:rPr lang="de-DE" sz="1600" b="1" dirty="0">
                <a:solidFill>
                  <a:schemeClr val="bg1"/>
                </a:solidFill>
                <a:latin typeface="Verdana" panose="020B0604030504040204" pitchFamily="34" charset="0"/>
                <a:ea typeface="Verdana" panose="020B0604030504040204" pitchFamily="34" charset="0"/>
                <a:cs typeface="Verdana" panose="020B0604030504040204" pitchFamily="34" charset="0"/>
              </a:rPr>
              <a:t>1</a:t>
            </a:r>
          </a:p>
        </p:txBody>
      </p:sp>
      <p:cxnSp>
        <p:nvCxnSpPr>
          <p:cNvPr id="19" name="Gerader Verbinder 18"/>
          <p:cNvCxnSpPr/>
          <p:nvPr/>
        </p:nvCxnSpPr>
        <p:spPr>
          <a:xfrm flipV="1">
            <a:off x="370526" y="6282119"/>
            <a:ext cx="11479413" cy="1905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Textfeld 19"/>
          <p:cNvSpPr txBox="1"/>
          <p:nvPr/>
        </p:nvSpPr>
        <p:spPr>
          <a:xfrm rot="16200000">
            <a:off x="2484233" y="4249020"/>
            <a:ext cx="430887" cy="4658296"/>
          </a:xfrm>
          <a:prstGeom prst="rect">
            <a:avLst/>
          </a:prstGeom>
          <a:noFill/>
        </p:spPr>
        <p:txBody>
          <a:bodyPr vert="vert" wrap="square" rtlCol="0">
            <a:spAutoFit/>
          </a:bodyPr>
          <a:lstStyle/>
          <a:p>
            <a:r>
              <a:rPr lang="de-DE" sz="1600" dirty="0" smtClean="0">
                <a:solidFill>
                  <a:schemeClr val="bg1">
                    <a:lumMod val="85000"/>
                  </a:schemeClr>
                </a:solidFill>
              </a:rPr>
              <a:t>Digitalisierung im demografischen Wandel </a:t>
            </a:r>
            <a:endParaRPr lang="de-DE" sz="1600" dirty="0">
              <a:solidFill>
                <a:schemeClr val="bg1">
                  <a:lumMod val="85000"/>
                </a:schemeClr>
              </a:solidFill>
            </a:endParaRPr>
          </a:p>
        </p:txBody>
      </p:sp>
      <p:pic>
        <p:nvPicPr>
          <p:cNvPr id="5" name="Grafik 4"/>
          <p:cNvPicPr>
            <a:picLocks noChangeAspect="1"/>
          </p:cNvPicPr>
          <p:nvPr/>
        </p:nvPicPr>
        <p:blipFill>
          <a:blip r:embed="rId4"/>
          <a:stretch>
            <a:fillRect/>
          </a:stretch>
        </p:blipFill>
        <p:spPr>
          <a:xfrm>
            <a:off x="370526" y="1303332"/>
            <a:ext cx="4789126" cy="4752714"/>
          </a:xfrm>
          <a:prstGeom prst="rect">
            <a:avLst/>
          </a:prstGeom>
        </p:spPr>
      </p:pic>
      <p:sp>
        <p:nvSpPr>
          <p:cNvPr id="6" name="Rechteck 5"/>
          <p:cNvSpPr/>
          <p:nvPr/>
        </p:nvSpPr>
        <p:spPr>
          <a:xfrm>
            <a:off x="5402052" y="1476249"/>
            <a:ext cx="6096000" cy="338554"/>
          </a:xfrm>
          <a:prstGeom prst="rect">
            <a:avLst/>
          </a:prstGeom>
        </p:spPr>
        <p:txBody>
          <a:bodyPr>
            <a:spAutoFit/>
          </a:bodyPr>
          <a:lstStyle/>
          <a:p>
            <a:pPr>
              <a:spcBef>
                <a:spcPts val="1200"/>
              </a:spcBef>
              <a:buClr>
                <a:srgbClr val="004B93"/>
              </a:buClr>
              <a:buSzPct val="150000"/>
            </a:pPr>
            <a:r>
              <a:rPr lang="de-DE" sz="1600" dirty="0">
                <a:solidFill>
                  <a:schemeClr val="tx1">
                    <a:lumMod val="75000"/>
                    <a:lumOff val="25000"/>
                  </a:schemeClr>
                </a:solidFill>
                <a:latin typeface="+mj-lt"/>
              </a:rPr>
              <a:t>Beratungsbedarf steigt besonders in KMUs und Kleinstbetrieben</a:t>
            </a:r>
          </a:p>
        </p:txBody>
      </p:sp>
      <p:sp>
        <p:nvSpPr>
          <p:cNvPr id="7" name="Rechteck 6"/>
          <p:cNvSpPr/>
          <p:nvPr/>
        </p:nvSpPr>
        <p:spPr>
          <a:xfrm>
            <a:off x="5402052" y="2722472"/>
            <a:ext cx="4191853" cy="338554"/>
          </a:xfrm>
          <a:prstGeom prst="rect">
            <a:avLst/>
          </a:prstGeom>
        </p:spPr>
        <p:txBody>
          <a:bodyPr wrap="none">
            <a:spAutoFit/>
          </a:bodyPr>
          <a:lstStyle/>
          <a:p>
            <a:pPr>
              <a:spcBef>
                <a:spcPts val="1200"/>
              </a:spcBef>
              <a:buClr>
                <a:srgbClr val="004B93"/>
              </a:buClr>
              <a:buSzPct val="150000"/>
            </a:pPr>
            <a:r>
              <a:rPr lang="de-DE" sz="1600" dirty="0">
                <a:solidFill>
                  <a:schemeClr val="tx1">
                    <a:lumMod val="75000"/>
                    <a:lumOff val="25000"/>
                  </a:schemeClr>
                </a:solidFill>
                <a:latin typeface="+mj-lt"/>
              </a:rPr>
              <a:t>Beratung wird individueller und betriebsbezogen</a:t>
            </a:r>
          </a:p>
        </p:txBody>
      </p:sp>
      <p:sp>
        <p:nvSpPr>
          <p:cNvPr id="21" name="Rechteck 20"/>
          <p:cNvSpPr/>
          <p:nvPr/>
        </p:nvSpPr>
        <p:spPr>
          <a:xfrm>
            <a:off x="5440076" y="3897568"/>
            <a:ext cx="6096000" cy="584775"/>
          </a:xfrm>
          <a:prstGeom prst="rect">
            <a:avLst/>
          </a:prstGeom>
        </p:spPr>
        <p:txBody>
          <a:bodyPr>
            <a:spAutoFit/>
          </a:bodyPr>
          <a:lstStyle/>
          <a:p>
            <a:pPr>
              <a:spcBef>
                <a:spcPts val="1200"/>
              </a:spcBef>
              <a:buClr>
                <a:srgbClr val="004B93"/>
              </a:buClr>
              <a:buSzPct val="150000"/>
            </a:pPr>
            <a:r>
              <a:rPr lang="de-DE" sz="1600" dirty="0">
                <a:solidFill>
                  <a:schemeClr val="tx1">
                    <a:lumMod val="75000"/>
                    <a:lumOff val="25000"/>
                  </a:schemeClr>
                </a:solidFill>
                <a:latin typeface="+mj-lt"/>
              </a:rPr>
              <a:t>Moderne Instrumente erlangen mehr Bedeutung, die sich in den Kompetenzen der Beraterinnen abbilden müssen</a:t>
            </a:r>
          </a:p>
        </p:txBody>
      </p:sp>
      <p:sp>
        <p:nvSpPr>
          <p:cNvPr id="23" name="Rechteck 22"/>
          <p:cNvSpPr/>
          <p:nvPr/>
        </p:nvSpPr>
        <p:spPr>
          <a:xfrm>
            <a:off x="5402052" y="5061260"/>
            <a:ext cx="6096000" cy="830997"/>
          </a:xfrm>
          <a:prstGeom prst="rect">
            <a:avLst/>
          </a:prstGeom>
        </p:spPr>
        <p:txBody>
          <a:bodyPr>
            <a:spAutoFit/>
          </a:bodyPr>
          <a:lstStyle/>
          <a:p>
            <a:pPr>
              <a:spcBef>
                <a:spcPts val="1200"/>
              </a:spcBef>
              <a:buClr>
                <a:srgbClr val="004B93"/>
              </a:buClr>
              <a:buSzPct val="150000"/>
            </a:pPr>
            <a:r>
              <a:rPr lang="de-DE" sz="1600" dirty="0">
                <a:solidFill>
                  <a:schemeClr val="tx1">
                    <a:lumMod val="75000"/>
                    <a:lumOff val="25000"/>
                  </a:schemeClr>
                </a:solidFill>
                <a:latin typeface="+mj-lt"/>
              </a:rPr>
              <a:t>Betriebe auf richtiger Ebene ansprechen und verstehen um öffentlich wichtige Themen in </a:t>
            </a:r>
            <a:r>
              <a:rPr lang="de-DE" sz="1600" dirty="0" smtClean="0">
                <a:solidFill>
                  <a:schemeClr val="tx1">
                    <a:lumMod val="75000"/>
                    <a:lumOff val="25000"/>
                  </a:schemeClr>
                </a:solidFill>
                <a:latin typeface="+mj-lt"/>
              </a:rPr>
              <a:t>Betrieben </a:t>
            </a:r>
            <a:r>
              <a:rPr lang="de-DE" sz="1600" dirty="0">
                <a:solidFill>
                  <a:schemeClr val="tx1">
                    <a:lumMod val="75000"/>
                    <a:lumOff val="25000"/>
                  </a:schemeClr>
                </a:solidFill>
                <a:latin typeface="+mj-lt"/>
              </a:rPr>
              <a:t>und Belegschaften zu transportieren und zu transformieren</a:t>
            </a:r>
          </a:p>
        </p:txBody>
      </p:sp>
      <p:sp>
        <p:nvSpPr>
          <p:cNvPr id="24" name="Rechteck 23"/>
          <p:cNvSpPr/>
          <p:nvPr/>
        </p:nvSpPr>
        <p:spPr>
          <a:xfrm>
            <a:off x="4444108" y="1537804"/>
            <a:ext cx="468977" cy="523220"/>
          </a:xfrm>
          <a:prstGeom prst="rect">
            <a:avLst/>
          </a:prstGeom>
        </p:spPr>
        <p:txBody>
          <a:bodyPr wrap="square">
            <a:spAutoFit/>
          </a:bodyPr>
          <a:lstStyle/>
          <a:p>
            <a:pPr>
              <a:spcBef>
                <a:spcPts val="1200"/>
              </a:spcBef>
              <a:buClr>
                <a:srgbClr val="004B93"/>
              </a:buClr>
              <a:buSzPct val="150000"/>
            </a:pPr>
            <a:r>
              <a:rPr lang="de-DE" sz="2800" b="1" dirty="0" smtClean="0">
                <a:solidFill>
                  <a:schemeClr val="bg1"/>
                </a:solidFill>
              </a:rPr>
              <a:t>1</a:t>
            </a:r>
            <a:endParaRPr lang="de-DE" sz="2800" b="1" dirty="0">
              <a:solidFill>
                <a:schemeClr val="bg1"/>
              </a:solidFill>
            </a:endParaRPr>
          </a:p>
        </p:txBody>
      </p:sp>
      <p:sp>
        <p:nvSpPr>
          <p:cNvPr id="25" name="Rechteck 24"/>
          <p:cNvSpPr/>
          <p:nvPr/>
        </p:nvSpPr>
        <p:spPr>
          <a:xfrm>
            <a:off x="4444107" y="2732555"/>
            <a:ext cx="468977" cy="523220"/>
          </a:xfrm>
          <a:prstGeom prst="rect">
            <a:avLst/>
          </a:prstGeom>
        </p:spPr>
        <p:txBody>
          <a:bodyPr wrap="square">
            <a:spAutoFit/>
          </a:bodyPr>
          <a:lstStyle/>
          <a:p>
            <a:pPr>
              <a:spcBef>
                <a:spcPts val="1200"/>
              </a:spcBef>
              <a:buClr>
                <a:srgbClr val="004B93"/>
              </a:buClr>
              <a:buSzPct val="150000"/>
            </a:pPr>
            <a:r>
              <a:rPr lang="de-DE" sz="2800" b="1" dirty="0" smtClean="0">
                <a:solidFill>
                  <a:schemeClr val="bg1"/>
                </a:solidFill>
              </a:rPr>
              <a:t>2</a:t>
            </a:r>
            <a:endParaRPr lang="de-DE" sz="2800" b="1" dirty="0">
              <a:solidFill>
                <a:schemeClr val="bg1"/>
              </a:solidFill>
            </a:endParaRPr>
          </a:p>
        </p:txBody>
      </p:sp>
      <p:sp>
        <p:nvSpPr>
          <p:cNvPr id="26" name="Rechteck 25"/>
          <p:cNvSpPr/>
          <p:nvPr/>
        </p:nvSpPr>
        <p:spPr>
          <a:xfrm>
            <a:off x="4444106" y="3959123"/>
            <a:ext cx="468977" cy="523220"/>
          </a:xfrm>
          <a:prstGeom prst="rect">
            <a:avLst/>
          </a:prstGeom>
        </p:spPr>
        <p:txBody>
          <a:bodyPr wrap="square">
            <a:spAutoFit/>
          </a:bodyPr>
          <a:lstStyle/>
          <a:p>
            <a:pPr>
              <a:spcBef>
                <a:spcPts val="1200"/>
              </a:spcBef>
              <a:buClr>
                <a:srgbClr val="004B93"/>
              </a:buClr>
              <a:buSzPct val="150000"/>
            </a:pPr>
            <a:r>
              <a:rPr lang="de-DE" sz="2800" b="1" dirty="0" smtClean="0">
                <a:solidFill>
                  <a:schemeClr val="bg1"/>
                </a:solidFill>
              </a:rPr>
              <a:t>3</a:t>
            </a:r>
            <a:endParaRPr lang="de-DE" sz="2800" b="1" dirty="0">
              <a:solidFill>
                <a:schemeClr val="bg1"/>
              </a:solidFill>
            </a:endParaRPr>
          </a:p>
        </p:txBody>
      </p:sp>
      <p:sp>
        <p:nvSpPr>
          <p:cNvPr id="27" name="Rechteck 26"/>
          <p:cNvSpPr/>
          <p:nvPr/>
        </p:nvSpPr>
        <p:spPr>
          <a:xfrm>
            <a:off x="4444105" y="5217330"/>
            <a:ext cx="468977" cy="523220"/>
          </a:xfrm>
          <a:prstGeom prst="rect">
            <a:avLst/>
          </a:prstGeom>
        </p:spPr>
        <p:txBody>
          <a:bodyPr wrap="square">
            <a:spAutoFit/>
          </a:bodyPr>
          <a:lstStyle/>
          <a:p>
            <a:pPr>
              <a:spcBef>
                <a:spcPts val="1200"/>
              </a:spcBef>
              <a:buClr>
                <a:srgbClr val="004B93"/>
              </a:buClr>
              <a:buSzPct val="150000"/>
            </a:pPr>
            <a:r>
              <a:rPr lang="de-DE" sz="2800" b="1" dirty="0" smtClean="0">
                <a:solidFill>
                  <a:schemeClr val="bg1"/>
                </a:solidFill>
              </a:rPr>
              <a:t>4</a:t>
            </a:r>
            <a:endParaRPr lang="de-DE" sz="2800" b="1" dirty="0">
              <a:solidFill>
                <a:schemeClr val="bg1"/>
              </a:solidFill>
            </a:endParaRPr>
          </a:p>
        </p:txBody>
      </p:sp>
    </p:spTree>
    <p:extLst>
      <p:ext uri="{BB962C8B-B14F-4D97-AF65-F5344CB8AC3E}">
        <p14:creationId xmlns:p14="http://schemas.microsoft.com/office/powerpoint/2010/main" val="2675725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217287" y="227213"/>
            <a:ext cx="9422013" cy="769441"/>
          </a:xfrm>
          <a:prstGeom prst="rect">
            <a:avLst/>
          </a:prstGeom>
          <a:noFill/>
        </p:spPr>
        <p:txBody>
          <a:bodyPr wrap="square" rtlCol="0">
            <a:spAutoFit/>
          </a:bodyPr>
          <a:lstStyle/>
          <a:p>
            <a:r>
              <a:rPr lang="de-DE" sz="4400" dirty="0">
                <a:solidFill>
                  <a:srgbClr val="004B93"/>
                </a:solidFill>
                <a:latin typeface="+mj-lt"/>
              </a:rPr>
              <a:t>KONTAKT</a:t>
            </a:r>
          </a:p>
        </p:txBody>
      </p:sp>
      <p:grpSp>
        <p:nvGrpSpPr>
          <p:cNvPr id="19" name="Gruppieren 18"/>
          <p:cNvGrpSpPr/>
          <p:nvPr/>
        </p:nvGrpSpPr>
        <p:grpSpPr>
          <a:xfrm>
            <a:off x="980661" y="1763353"/>
            <a:ext cx="10046881" cy="3815542"/>
            <a:chOff x="893202" y="1658671"/>
            <a:chExt cx="9863085" cy="3815542"/>
          </a:xfrm>
        </p:grpSpPr>
        <p:pic>
          <p:nvPicPr>
            <p:cNvPr id="12" name="Grafik 11"/>
            <p:cNvPicPr>
              <a:picLocks noChangeAspect="1"/>
            </p:cNvPicPr>
            <p:nvPr/>
          </p:nvPicPr>
          <p:blipFill>
            <a:blip r:embed="rId2"/>
            <a:stretch>
              <a:fillRect/>
            </a:stretch>
          </p:blipFill>
          <p:spPr>
            <a:xfrm>
              <a:off x="5635848" y="3040496"/>
              <a:ext cx="856398" cy="857198"/>
            </a:xfrm>
            <a:prstGeom prst="rect">
              <a:avLst/>
            </a:prstGeom>
          </p:spPr>
        </p:pic>
        <p:pic>
          <p:nvPicPr>
            <p:cNvPr id="9" name="Grafik 8"/>
            <p:cNvPicPr>
              <a:picLocks noChangeAspect="1"/>
            </p:cNvPicPr>
            <p:nvPr/>
          </p:nvPicPr>
          <p:blipFill>
            <a:blip r:embed="rId3"/>
            <a:stretch>
              <a:fillRect/>
            </a:stretch>
          </p:blipFill>
          <p:spPr>
            <a:xfrm>
              <a:off x="5635848" y="4436982"/>
              <a:ext cx="870104" cy="870916"/>
            </a:xfrm>
            <a:prstGeom prst="rect">
              <a:avLst/>
            </a:prstGeom>
          </p:spPr>
        </p:pic>
        <p:pic>
          <p:nvPicPr>
            <p:cNvPr id="11" name="Grafik 10"/>
            <p:cNvPicPr>
              <a:picLocks noChangeAspect="1"/>
            </p:cNvPicPr>
            <p:nvPr/>
          </p:nvPicPr>
          <p:blipFill>
            <a:blip r:embed="rId4"/>
            <a:stretch>
              <a:fillRect/>
            </a:stretch>
          </p:blipFill>
          <p:spPr>
            <a:xfrm>
              <a:off x="5612822" y="1689588"/>
              <a:ext cx="810862" cy="811620"/>
            </a:xfrm>
            <a:prstGeom prst="rect">
              <a:avLst/>
            </a:prstGeom>
          </p:spPr>
        </p:pic>
        <p:cxnSp>
          <p:nvCxnSpPr>
            <p:cNvPr id="14" name="Gerader Verbinder 13"/>
            <p:cNvCxnSpPr/>
            <p:nvPr/>
          </p:nvCxnSpPr>
          <p:spPr>
            <a:xfrm>
              <a:off x="5248831" y="1658671"/>
              <a:ext cx="0" cy="3815542"/>
            </a:xfrm>
            <a:prstGeom prst="line">
              <a:avLst/>
            </a:prstGeom>
            <a:ln w="12700">
              <a:solidFill>
                <a:srgbClr val="898989"/>
              </a:solidFill>
            </a:ln>
          </p:spPr>
          <p:style>
            <a:lnRef idx="1">
              <a:schemeClr val="accent1"/>
            </a:lnRef>
            <a:fillRef idx="0">
              <a:schemeClr val="accent1"/>
            </a:fillRef>
            <a:effectRef idx="0">
              <a:schemeClr val="accent1"/>
            </a:effectRef>
            <a:fontRef idx="minor">
              <a:schemeClr val="tx1"/>
            </a:fontRef>
          </p:style>
        </p:cxnSp>
        <p:sp>
          <p:nvSpPr>
            <p:cNvPr id="15" name="Rechteck 14"/>
            <p:cNvSpPr/>
            <p:nvPr/>
          </p:nvSpPr>
          <p:spPr>
            <a:xfrm>
              <a:off x="6787674" y="1926121"/>
              <a:ext cx="3968613" cy="338554"/>
            </a:xfrm>
            <a:prstGeom prst="rect">
              <a:avLst/>
            </a:prstGeom>
          </p:spPr>
          <p:txBody>
            <a:bodyPr wrap="square">
              <a:spAutoFit/>
            </a:bodyPr>
            <a:lstStyle/>
            <a:p>
              <a:pPr>
                <a:spcBef>
                  <a:spcPts val="1200"/>
                </a:spcBef>
                <a:buClr>
                  <a:srgbClr val="FFC000"/>
                </a:buClr>
                <a:buSzPct val="150000"/>
              </a:pPr>
              <a:r>
                <a:rPr lang="de-DE" sz="1600" dirty="0">
                  <a:solidFill>
                    <a:schemeClr val="tx1">
                      <a:lumMod val="75000"/>
                      <a:lumOff val="25000"/>
                    </a:schemeClr>
                  </a:solidFill>
                </a:rPr>
                <a:t>+43 664 60177 3070 </a:t>
              </a:r>
            </a:p>
          </p:txBody>
        </p:sp>
        <p:sp>
          <p:nvSpPr>
            <p:cNvPr id="16" name="Rechteck 15"/>
            <p:cNvSpPr/>
            <p:nvPr/>
          </p:nvSpPr>
          <p:spPr>
            <a:xfrm>
              <a:off x="6787674" y="3232263"/>
              <a:ext cx="3968613" cy="338554"/>
            </a:xfrm>
            <a:prstGeom prst="rect">
              <a:avLst/>
            </a:prstGeom>
          </p:spPr>
          <p:txBody>
            <a:bodyPr wrap="square">
              <a:spAutoFit/>
            </a:bodyPr>
            <a:lstStyle/>
            <a:p>
              <a:pPr>
                <a:spcBef>
                  <a:spcPts val="1200"/>
                </a:spcBef>
                <a:buClr>
                  <a:srgbClr val="FFC000"/>
                </a:buClr>
                <a:buSzPct val="150000"/>
              </a:pPr>
              <a:r>
                <a:rPr lang="de-DE" sz="1600" u="sng" dirty="0">
                  <a:solidFill>
                    <a:schemeClr val="tx1">
                      <a:lumMod val="75000"/>
                      <a:lumOff val="25000"/>
                    </a:schemeClr>
                  </a:solidFill>
                </a:rPr>
                <a:t>alexandra.weilhartner@oesb.at</a:t>
              </a:r>
            </a:p>
          </p:txBody>
        </p:sp>
        <p:sp>
          <p:nvSpPr>
            <p:cNvPr id="17" name="Rechteck 16"/>
            <p:cNvSpPr/>
            <p:nvPr/>
          </p:nvSpPr>
          <p:spPr>
            <a:xfrm>
              <a:off x="6787674" y="4442593"/>
              <a:ext cx="3968613" cy="830997"/>
            </a:xfrm>
            <a:prstGeom prst="rect">
              <a:avLst/>
            </a:prstGeom>
          </p:spPr>
          <p:txBody>
            <a:bodyPr wrap="square">
              <a:spAutoFit/>
            </a:bodyPr>
            <a:lstStyle/>
            <a:p>
              <a:pPr>
                <a:spcBef>
                  <a:spcPts val="1200"/>
                </a:spcBef>
                <a:buClr>
                  <a:srgbClr val="FFC000"/>
                </a:buClr>
                <a:buSzPct val="150000"/>
              </a:pPr>
              <a:r>
                <a:rPr lang="de-DE" sz="1600" dirty="0">
                  <a:solidFill>
                    <a:schemeClr val="tx1">
                      <a:lumMod val="75000"/>
                      <a:lumOff val="25000"/>
                    </a:schemeClr>
                  </a:solidFill>
                </a:rPr>
                <a:t>ÖSB Consulting GmbH</a:t>
              </a:r>
              <a:br>
                <a:rPr lang="de-DE" sz="1600" dirty="0">
                  <a:solidFill>
                    <a:schemeClr val="tx1">
                      <a:lumMod val="75000"/>
                      <a:lumOff val="25000"/>
                    </a:schemeClr>
                  </a:solidFill>
                </a:rPr>
              </a:br>
              <a:r>
                <a:rPr lang="de-DE" sz="1600" dirty="0">
                  <a:solidFill>
                    <a:schemeClr val="tx1">
                      <a:lumMod val="75000"/>
                      <a:lumOff val="25000"/>
                    </a:schemeClr>
                  </a:solidFill>
                </a:rPr>
                <a:t>Meldemannstraße 12-14</a:t>
              </a:r>
              <a:br>
                <a:rPr lang="de-DE" sz="1600" dirty="0">
                  <a:solidFill>
                    <a:schemeClr val="tx1">
                      <a:lumMod val="75000"/>
                      <a:lumOff val="25000"/>
                    </a:schemeClr>
                  </a:solidFill>
                </a:rPr>
              </a:br>
              <a:r>
                <a:rPr lang="de-DE" sz="1600" dirty="0">
                  <a:solidFill>
                    <a:schemeClr val="tx1">
                      <a:lumMod val="75000"/>
                      <a:lumOff val="25000"/>
                    </a:schemeClr>
                  </a:solidFill>
                </a:rPr>
                <a:t>1200 Wien</a:t>
              </a:r>
            </a:p>
          </p:txBody>
        </p:sp>
        <p:sp>
          <p:nvSpPr>
            <p:cNvPr id="18" name="Rechteck 17"/>
            <p:cNvSpPr/>
            <p:nvPr/>
          </p:nvSpPr>
          <p:spPr>
            <a:xfrm>
              <a:off x="893202" y="3145929"/>
              <a:ext cx="4228165" cy="646331"/>
            </a:xfrm>
            <a:prstGeom prst="rect">
              <a:avLst/>
            </a:prstGeom>
          </p:spPr>
          <p:txBody>
            <a:bodyPr wrap="square">
              <a:spAutoFit/>
            </a:bodyPr>
            <a:lstStyle/>
            <a:p>
              <a:pPr algn="r">
                <a:spcBef>
                  <a:spcPts val="1200"/>
                </a:spcBef>
                <a:buClr>
                  <a:srgbClr val="FFC000"/>
                </a:buClr>
                <a:buSzPct val="150000"/>
              </a:pPr>
              <a:r>
                <a:rPr lang="de-DE" sz="2000" b="1" dirty="0">
                  <a:solidFill>
                    <a:schemeClr val="tx1">
                      <a:lumMod val="75000"/>
                      <a:lumOff val="25000"/>
                    </a:schemeClr>
                  </a:solidFill>
                </a:rPr>
                <a:t>Mag.a Alexandra Weilhartner, MA </a:t>
              </a:r>
              <a:r>
                <a:rPr lang="de-DE" sz="2000" b="1" dirty="0" err="1">
                  <a:solidFill>
                    <a:schemeClr val="tx1">
                      <a:lumMod val="75000"/>
                      <a:lumOff val="25000"/>
                    </a:schemeClr>
                  </a:solidFill>
                </a:rPr>
                <a:t>MA</a:t>
              </a:r>
              <a:r>
                <a:rPr lang="de-DE" sz="2000" b="1" dirty="0">
                  <a:solidFill>
                    <a:schemeClr val="tx1">
                      <a:lumMod val="75000"/>
                      <a:lumOff val="25000"/>
                    </a:schemeClr>
                  </a:solidFill>
                </a:rPr>
                <a:t/>
              </a:r>
              <a:br>
                <a:rPr lang="de-DE" sz="2000" b="1" dirty="0">
                  <a:solidFill>
                    <a:schemeClr val="tx1">
                      <a:lumMod val="75000"/>
                      <a:lumOff val="25000"/>
                    </a:schemeClr>
                  </a:solidFill>
                </a:rPr>
              </a:br>
              <a:r>
                <a:rPr lang="de-DE" sz="1600" dirty="0">
                  <a:solidFill>
                    <a:schemeClr val="tx1">
                      <a:lumMod val="75000"/>
                      <a:lumOff val="25000"/>
                    </a:schemeClr>
                  </a:solidFill>
                </a:rPr>
                <a:t>Leitung </a:t>
              </a:r>
              <a:r>
                <a:rPr lang="de-DE" sz="1600" dirty="0" err="1">
                  <a:solidFill>
                    <a:schemeClr val="tx1">
                      <a:lumMod val="75000"/>
                      <a:lumOff val="25000"/>
                    </a:schemeClr>
                  </a:solidFill>
                </a:rPr>
                <a:t>Active</a:t>
              </a:r>
              <a:r>
                <a:rPr lang="de-DE" sz="1600" dirty="0">
                  <a:solidFill>
                    <a:schemeClr val="tx1">
                      <a:lumMod val="75000"/>
                      <a:lumOff val="25000"/>
                    </a:schemeClr>
                  </a:solidFill>
                </a:rPr>
                <a:t> </a:t>
              </a:r>
              <a:r>
                <a:rPr lang="de-DE" sz="1600" dirty="0" err="1">
                  <a:solidFill>
                    <a:schemeClr val="tx1">
                      <a:lumMod val="75000"/>
                      <a:lumOff val="25000"/>
                    </a:schemeClr>
                  </a:solidFill>
                </a:rPr>
                <a:t>Ageing</a:t>
              </a:r>
              <a:r>
                <a:rPr lang="de-DE" sz="1600" dirty="0">
                  <a:solidFill>
                    <a:schemeClr val="tx1">
                      <a:lumMod val="75000"/>
                      <a:lumOff val="25000"/>
                    </a:schemeClr>
                  </a:solidFill>
                </a:rPr>
                <a:t> Programme</a:t>
              </a:r>
            </a:p>
          </p:txBody>
        </p:sp>
      </p:grpSp>
      <p:pic>
        <p:nvPicPr>
          <p:cNvPr id="20" name="Grafik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02814" y="227213"/>
            <a:ext cx="790476" cy="476190"/>
          </a:xfrm>
          <a:prstGeom prst="rect">
            <a:avLst/>
          </a:prstGeom>
        </p:spPr>
      </p:pic>
    </p:spTree>
    <p:extLst>
      <p:ext uri="{BB962C8B-B14F-4D97-AF65-F5344CB8AC3E}">
        <p14:creationId xmlns:p14="http://schemas.microsoft.com/office/powerpoint/2010/main" val="3097782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0721" y="1437792"/>
            <a:ext cx="4564557" cy="2275200"/>
          </a:xfrm>
          <a:prstGeom prst="rect">
            <a:avLst/>
          </a:prstGeom>
        </p:spPr>
      </p:pic>
      <p:pic>
        <p:nvPicPr>
          <p:cNvPr id="3" name="Grafik 2"/>
          <p:cNvPicPr>
            <a:picLocks noChangeAspect="1"/>
          </p:cNvPicPr>
          <p:nvPr/>
        </p:nvPicPr>
        <p:blipFill rotWithShape="1">
          <a:blip r:embed="rId3" cstate="print">
            <a:extLst>
              <a:ext uri="{28A0092B-C50C-407E-A947-70E740481C1C}">
                <a14:useLocalDpi xmlns:a14="http://schemas.microsoft.com/office/drawing/2010/main" val="0"/>
              </a:ext>
            </a:extLst>
          </a:blip>
          <a:srcRect t="5269"/>
          <a:stretch/>
        </p:blipFill>
        <p:spPr>
          <a:xfrm>
            <a:off x="3578243" y="3677919"/>
            <a:ext cx="4637553" cy="2155303"/>
          </a:xfrm>
          <a:prstGeom prst="rect">
            <a:avLst/>
          </a:prstGeom>
        </p:spPr>
      </p:pic>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7663" y="1434697"/>
            <a:ext cx="4615017" cy="2274136"/>
          </a:xfrm>
          <a:prstGeom prst="rect">
            <a:avLst/>
          </a:prstGeom>
        </p:spPr>
      </p:pic>
      <p:pic>
        <p:nvPicPr>
          <p:cNvPr id="25" name="Grafik 24" hidden="1"/>
          <p:cNvPicPr>
            <a:picLocks noChangeAspect="1"/>
          </p:cNvPicPr>
          <p:nvPr/>
        </p:nvPicPr>
        <p:blipFill rotWithShape="1">
          <a:blip r:embed="rId5" cstate="print">
            <a:extLst>
              <a:ext uri="{28A0092B-C50C-407E-A947-70E740481C1C}">
                <a14:useLocalDpi xmlns:a14="http://schemas.microsoft.com/office/drawing/2010/main" val="0"/>
              </a:ext>
            </a:extLst>
          </a:blip>
          <a:srcRect b="48601"/>
          <a:stretch/>
        </p:blipFill>
        <p:spPr>
          <a:xfrm>
            <a:off x="1601886" y="1434697"/>
            <a:ext cx="9211523" cy="4458103"/>
          </a:xfrm>
          <a:prstGeom prst="rect">
            <a:avLst/>
          </a:prstGeom>
        </p:spPr>
      </p:pic>
      <p:sp>
        <p:nvSpPr>
          <p:cNvPr id="7" name="Foliennummernplatzhalter 9"/>
          <p:cNvSpPr>
            <a:spLocks noGrp="1"/>
          </p:cNvSpPr>
          <p:nvPr>
            <p:ph type="sldNum" sz="quarter" idx="12"/>
          </p:nvPr>
        </p:nvSpPr>
        <p:spPr>
          <a:xfrm>
            <a:off x="9382125" y="6407150"/>
            <a:ext cx="2743200" cy="365125"/>
          </a:xfrm>
        </p:spPr>
        <p:txBody>
          <a:bodyPr/>
          <a:lstStyle/>
          <a:p>
            <a:r>
              <a:rPr lang="de-DE" dirty="0" smtClean="0"/>
              <a:t>2</a:t>
            </a:r>
            <a:endParaRPr lang="de-DE" dirty="0"/>
          </a:p>
        </p:txBody>
      </p:sp>
      <p:cxnSp>
        <p:nvCxnSpPr>
          <p:cNvPr id="8" name="Gerader Verbinder 7"/>
          <p:cNvCxnSpPr/>
          <p:nvPr/>
        </p:nvCxnSpPr>
        <p:spPr>
          <a:xfrm flipV="1">
            <a:off x="370526" y="6282119"/>
            <a:ext cx="11479413" cy="1905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Textfeld 8"/>
          <p:cNvSpPr txBox="1"/>
          <p:nvPr/>
        </p:nvSpPr>
        <p:spPr>
          <a:xfrm rot="16200000">
            <a:off x="2484233" y="4249020"/>
            <a:ext cx="430887" cy="4658296"/>
          </a:xfrm>
          <a:prstGeom prst="rect">
            <a:avLst/>
          </a:prstGeom>
          <a:noFill/>
        </p:spPr>
        <p:txBody>
          <a:bodyPr vert="vert" wrap="square" rtlCol="0">
            <a:spAutoFit/>
          </a:bodyPr>
          <a:lstStyle/>
          <a:p>
            <a:r>
              <a:rPr lang="de-DE" sz="1600" dirty="0" smtClean="0">
                <a:solidFill>
                  <a:schemeClr val="bg1">
                    <a:lumMod val="85000"/>
                  </a:schemeClr>
                </a:solidFill>
              </a:rPr>
              <a:t>Digitalisierung im demografischen Wandel </a:t>
            </a:r>
            <a:endParaRPr lang="de-DE" sz="1600" dirty="0">
              <a:solidFill>
                <a:schemeClr val="bg1">
                  <a:lumMod val="85000"/>
                </a:schemeClr>
              </a:solidFill>
            </a:endParaRPr>
          </a:p>
        </p:txBody>
      </p:sp>
      <p:grpSp>
        <p:nvGrpSpPr>
          <p:cNvPr id="10" name="Shape 654"/>
          <p:cNvGrpSpPr/>
          <p:nvPr/>
        </p:nvGrpSpPr>
        <p:grpSpPr>
          <a:xfrm>
            <a:off x="2968802" y="1914910"/>
            <a:ext cx="607060" cy="506151"/>
            <a:chOff x="2583100" y="2973775"/>
            <a:chExt cx="461550" cy="437200"/>
          </a:xfrm>
        </p:grpSpPr>
        <p:sp>
          <p:nvSpPr>
            <p:cNvPr id="11" name="Shape 655"/>
            <p:cNvSpPr/>
            <p:nvPr/>
          </p:nvSpPr>
          <p:spPr>
            <a:xfrm>
              <a:off x="2701225" y="3315975"/>
              <a:ext cx="225300" cy="95000"/>
            </a:xfrm>
            <a:custGeom>
              <a:avLst/>
              <a:gdLst/>
              <a:ahLst/>
              <a:cxnLst/>
              <a:rect l="0" t="0" r="0" b="0"/>
              <a:pathLst>
                <a:path w="9012" h="3800" fill="none" extrusionOk="0">
                  <a:moveTo>
                    <a:pt x="2947" y="0"/>
                  </a:moveTo>
                  <a:lnTo>
                    <a:pt x="2947" y="2947"/>
                  </a:lnTo>
                  <a:lnTo>
                    <a:pt x="853" y="2947"/>
                  </a:lnTo>
                  <a:lnTo>
                    <a:pt x="853" y="2947"/>
                  </a:lnTo>
                  <a:lnTo>
                    <a:pt x="682" y="2947"/>
                  </a:lnTo>
                  <a:lnTo>
                    <a:pt x="512" y="2996"/>
                  </a:lnTo>
                  <a:lnTo>
                    <a:pt x="365" y="3093"/>
                  </a:lnTo>
                  <a:lnTo>
                    <a:pt x="244" y="3191"/>
                  </a:lnTo>
                  <a:lnTo>
                    <a:pt x="146" y="3313"/>
                  </a:lnTo>
                  <a:lnTo>
                    <a:pt x="49" y="3459"/>
                  </a:lnTo>
                  <a:lnTo>
                    <a:pt x="0" y="3629"/>
                  </a:lnTo>
                  <a:lnTo>
                    <a:pt x="0" y="3800"/>
                  </a:lnTo>
                  <a:lnTo>
                    <a:pt x="9011" y="3800"/>
                  </a:lnTo>
                  <a:lnTo>
                    <a:pt x="9011" y="3800"/>
                  </a:lnTo>
                  <a:lnTo>
                    <a:pt x="9011" y="3629"/>
                  </a:lnTo>
                  <a:lnTo>
                    <a:pt x="8963" y="3459"/>
                  </a:lnTo>
                  <a:lnTo>
                    <a:pt x="8865" y="3313"/>
                  </a:lnTo>
                  <a:lnTo>
                    <a:pt x="8768" y="3191"/>
                  </a:lnTo>
                  <a:lnTo>
                    <a:pt x="8646" y="3093"/>
                  </a:lnTo>
                  <a:lnTo>
                    <a:pt x="8500" y="2996"/>
                  </a:lnTo>
                  <a:lnTo>
                    <a:pt x="8330" y="2947"/>
                  </a:lnTo>
                  <a:lnTo>
                    <a:pt x="8159" y="2947"/>
                  </a:lnTo>
                  <a:lnTo>
                    <a:pt x="6065" y="2947"/>
                  </a:lnTo>
                  <a:lnTo>
                    <a:pt x="6065"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 name="Shape 656"/>
            <p:cNvSpPr/>
            <p:nvPr/>
          </p:nvSpPr>
          <p:spPr>
            <a:xfrm>
              <a:off x="2583100" y="2973775"/>
              <a:ext cx="461550" cy="336125"/>
            </a:xfrm>
            <a:custGeom>
              <a:avLst/>
              <a:gdLst/>
              <a:ahLst/>
              <a:cxnLst/>
              <a:rect l="0" t="0" r="0" b="0"/>
              <a:pathLst>
                <a:path w="18462" h="13445" fill="none" extrusionOk="0">
                  <a:moveTo>
                    <a:pt x="17974" y="1"/>
                  </a:moveTo>
                  <a:lnTo>
                    <a:pt x="487" y="1"/>
                  </a:lnTo>
                  <a:lnTo>
                    <a:pt x="487" y="1"/>
                  </a:lnTo>
                  <a:lnTo>
                    <a:pt x="390" y="1"/>
                  </a:lnTo>
                  <a:lnTo>
                    <a:pt x="317" y="50"/>
                  </a:lnTo>
                  <a:lnTo>
                    <a:pt x="220" y="74"/>
                  </a:lnTo>
                  <a:lnTo>
                    <a:pt x="146" y="147"/>
                  </a:lnTo>
                  <a:lnTo>
                    <a:pt x="98" y="220"/>
                  </a:lnTo>
                  <a:lnTo>
                    <a:pt x="49" y="293"/>
                  </a:lnTo>
                  <a:lnTo>
                    <a:pt x="25" y="390"/>
                  </a:lnTo>
                  <a:lnTo>
                    <a:pt x="0" y="488"/>
                  </a:lnTo>
                  <a:lnTo>
                    <a:pt x="0" y="12958"/>
                  </a:lnTo>
                  <a:lnTo>
                    <a:pt x="0" y="12958"/>
                  </a:lnTo>
                  <a:lnTo>
                    <a:pt x="25" y="13055"/>
                  </a:lnTo>
                  <a:lnTo>
                    <a:pt x="49" y="13152"/>
                  </a:lnTo>
                  <a:lnTo>
                    <a:pt x="98" y="13226"/>
                  </a:lnTo>
                  <a:lnTo>
                    <a:pt x="146" y="13299"/>
                  </a:lnTo>
                  <a:lnTo>
                    <a:pt x="220" y="13372"/>
                  </a:lnTo>
                  <a:lnTo>
                    <a:pt x="317" y="13396"/>
                  </a:lnTo>
                  <a:lnTo>
                    <a:pt x="390" y="13445"/>
                  </a:lnTo>
                  <a:lnTo>
                    <a:pt x="487" y="13445"/>
                  </a:lnTo>
                  <a:lnTo>
                    <a:pt x="17974" y="13445"/>
                  </a:lnTo>
                  <a:lnTo>
                    <a:pt x="17974" y="13445"/>
                  </a:lnTo>
                  <a:lnTo>
                    <a:pt x="18072" y="13445"/>
                  </a:lnTo>
                  <a:lnTo>
                    <a:pt x="18145" y="13396"/>
                  </a:lnTo>
                  <a:lnTo>
                    <a:pt x="18242" y="13372"/>
                  </a:lnTo>
                  <a:lnTo>
                    <a:pt x="18315" y="13299"/>
                  </a:lnTo>
                  <a:lnTo>
                    <a:pt x="18364" y="13226"/>
                  </a:lnTo>
                  <a:lnTo>
                    <a:pt x="18413" y="13152"/>
                  </a:lnTo>
                  <a:lnTo>
                    <a:pt x="18437" y="13055"/>
                  </a:lnTo>
                  <a:lnTo>
                    <a:pt x="18461" y="12958"/>
                  </a:lnTo>
                  <a:lnTo>
                    <a:pt x="18461" y="488"/>
                  </a:lnTo>
                  <a:lnTo>
                    <a:pt x="18461" y="488"/>
                  </a:lnTo>
                  <a:lnTo>
                    <a:pt x="18437" y="390"/>
                  </a:lnTo>
                  <a:lnTo>
                    <a:pt x="18413" y="293"/>
                  </a:lnTo>
                  <a:lnTo>
                    <a:pt x="18364" y="220"/>
                  </a:lnTo>
                  <a:lnTo>
                    <a:pt x="18315" y="147"/>
                  </a:lnTo>
                  <a:lnTo>
                    <a:pt x="18242" y="74"/>
                  </a:lnTo>
                  <a:lnTo>
                    <a:pt x="18145" y="50"/>
                  </a:lnTo>
                  <a:lnTo>
                    <a:pt x="18072" y="1"/>
                  </a:lnTo>
                  <a:lnTo>
                    <a:pt x="17974" y="1"/>
                  </a:lnTo>
                  <a:lnTo>
                    <a:pt x="17974" y="1"/>
                  </a:lnTo>
                  <a:close/>
                  <a:moveTo>
                    <a:pt x="17000" y="11983"/>
                  </a:moveTo>
                  <a:lnTo>
                    <a:pt x="1462" y="11983"/>
                  </a:lnTo>
                  <a:lnTo>
                    <a:pt x="1462" y="1462"/>
                  </a:lnTo>
                  <a:lnTo>
                    <a:pt x="17000" y="1462"/>
                  </a:lnTo>
                  <a:lnTo>
                    <a:pt x="17000" y="11983"/>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13" name="Shape 639"/>
          <p:cNvSpPr/>
          <p:nvPr/>
        </p:nvSpPr>
        <p:spPr>
          <a:xfrm>
            <a:off x="9100660" y="1815716"/>
            <a:ext cx="562929" cy="506151"/>
          </a:xfrm>
          <a:custGeom>
            <a:avLst/>
            <a:gdLst/>
            <a:ahLst/>
            <a:cxnLst/>
            <a:rect l="0" t="0" r="0" b="0"/>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14" name="Shape 633"/>
          <p:cNvGrpSpPr/>
          <p:nvPr/>
        </p:nvGrpSpPr>
        <p:grpSpPr>
          <a:xfrm>
            <a:off x="5488314" y="4211917"/>
            <a:ext cx="174117" cy="384064"/>
            <a:chOff x="4747025" y="2332025"/>
            <a:chExt cx="166850" cy="378750"/>
          </a:xfrm>
          <a:solidFill>
            <a:schemeClr val="bg1"/>
          </a:solidFill>
        </p:grpSpPr>
        <p:sp>
          <p:nvSpPr>
            <p:cNvPr id="15" name="Shape 634"/>
            <p:cNvSpPr/>
            <p:nvPr/>
          </p:nvSpPr>
          <p:spPr>
            <a:xfrm>
              <a:off x="4747025" y="2427025"/>
              <a:ext cx="166850" cy="283750"/>
            </a:xfrm>
            <a:custGeom>
              <a:avLst/>
              <a:gdLst/>
              <a:ahLst/>
              <a:cxnLst/>
              <a:rect l="0" t="0" r="0" b="0"/>
              <a:pathLst>
                <a:path w="6674" h="11350" fill="none" extrusionOk="0">
                  <a:moveTo>
                    <a:pt x="4019" y="0"/>
                  </a:moveTo>
                  <a:lnTo>
                    <a:pt x="4019" y="0"/>
                  </a:lnTo>
                  <a:lnTo>
                    <a:pt x="3873" y="73"/>
                  </a:lnTo>
                  <a:lnTo>
                    <a:pt x="3703" y="122"/>
                  </a:lnTo>
                  <a:lnTo>
                    <a:pt x="3508" y="171"/>
                  </a:lnTo>
                  <a:lnTo>
                    <a:pt x="3337" y="171"/>
                  </a:lnTo>
                  <a:lnTo>
                    <a:pt x="3337" y="171"/>
                  </a:lnTo>
                  <a:lnTo>
                    <a:pt x="3167" y="171"/>
                  </a:lnTo>
                  <a:lnTo>
                    <a:pt x="2996" y="146"/>
                  </a:lnTo>
                  <a:lnTo>
                    <a:pt x="2826" y="73"/>
                  </a:lnTo>
                  <a:lnTo>
                    <a:pt x="2655" y="24"/>
                  </a:lnTo>
                  <a:lnTo>
                    <a:pt x="2655" y="24"/>
                  </a:lnTo>
                  <a:lnTo>
                    <a:pt x="2412" y="24"/>
                  </a:lnTo>
                  <a:lnTo>
                    <a:pt x="2168" y="97"/>
                  </a:lnTo>
                  <a:lnTo>
                    <a:pt x="1949" y="171"/>
                  </a:lnTo>
                  <a:lnTo>
                    <a:pt x="1706" y="317"/>
                  </a:lnTo>
                  <a:lnTo>
                    <a:pt x="1486" y="487"/>
                  </a:lnTo>
                  <a:lnTo>
                    <a:pt x="1243" y="682"/>
                  </a:lnTo>
                  <a:lnTo>
                    <a:pt x="1048" y="926"/>
                  </a:lnTo>
                  <a:lnTo>
                    <a:pt x="853" y="1193"/>
                  </a:lnTo>
                  <a:lnTo>
                    <a:pt x="658" y="1510"/>
                  </a:lnTo>
                  <a:lnTo>
                    <a:pt x="512" y="1851"/>
                  </a:lnTo>
                  <a:lnTo>
                    <a:pt x="366" y="2216"/>
                  </a:lnTo>
                  <a:lnTo>
                    <a:pt x="244" y="2630"/>
                  </a:lnTo>
                  <a:lnTo>
                    <a:pt x="123" y="3093"/>
                  </a:lnTo>
                  <a:lnTo>
                    <a:pt x="49" y="3580"/>
                  </a:lnTo>
                  <a:lnTo>
                    <a:pt x="1" y="4092"/>
                  </a:lnTo>
                  <a:lnTo>
                    <a:pt x="1" y="4652"/>
                  </a:lnTo>
                  <a:lnTo>
                    <a:pt x="1" y="4652"/>
                  </a:lnTo>
                  <a:lnTo>
                    <a:pt x="1" y="4774"/>
                  </a:lnTo>
                  <a:lnTo>
                    <a:pt x="25" y="4895"/>
                  </a:lnTo>
                  <a:lnTo>
                    <a:pt x="74" y="4993"/>
                  </a:lnTo>
                  <a:lnTo>
                    <a:pt x="147" y="5090"/>
                  </a:lnTo>
                  <a:lnTo>
                    <a:pt x="220" y="5163"/>
                  </a:lnTo>
                  <a:lnTo>
                    <a:pt x="317" y="5236"/>
                  </a:lnTo>
                  <a:lnTo>
                    <a:pt x="415" y="5261"/>
                  </a:lnTo>
                  <a:lnTo>
                    <a:pt x="537" y="5285"/>
                  </a:lnTo>
                  <a:lnTo>
                    <a:pt x="537" y="5285"/>
                  </a:lnTo>
                  <a:lnTo>
                    <a:pt x="658" y="5261"/>
                  </a:lnTo>
                  <a:lnTo>
                    <a:pt x="756" y="5236"/>
                  </a:lnTo>
                  <a:lnTo>
                    <a:pt x="853" y="5163"/>
                  </a:lnTo>
                  <a:lnTo>
                    <a:pt x="926" y="5090"/>
                  </a:lnTo>
                  <a:lnTo>
                    <a:pt x="999" y="4993"/>
                  </a:lnTo>
                  <a:lnTo>
                    <a:pt x="1024" y="4895"/>
                  </a:lnTo>
                  <a:lnTo>
                    <a:pt x="1048" y="4774"/>
                  </a:lnTo>
                  <a:lnTo>
                    <a:pt x="1072" y="4652"/>
                  </a:lnTo>
                  <a:lnTo>
                    <a:pt x="1072" y="4652"/>
                  </a:lnTo>
                  <a:lnTo>
                    <a:pt x="1097" y="4189"/>
                  </a:lnTo>
                  <a:lnTo>
                    <a:pt x="1145" y="3726"/>
                  </a:lnTo>
                  <a:lnTo>
                    <a:pt x="1218" y="3312"/>
                  </a:lnTo>
                  <a:lnTo>
                    <a:pt x="1316" y="2923"/>
                  </a:lnTo>
                  <a:lnTo>
                    <a:pt x="1438" y="2582"/>
                  </a:lnTo>
                  <a:lnTo>
                    <a:pt x="1535" y="2338"/>
                  </a:lnTo>
                  <a:lnTo>
                    <a:pt x="1633" y="2168"/>
                  </a:lnTo>
                  <a:lnTo>
                    <a:pt x="1681" y="2143"/>
                  </a:lnTo>
                  <a:lnTo>
                    <a:pt x="1706" y="2143"/>
                  </a:lnTo>
                  <a:lnTo>
                    <a:pt x="1706" y="2143"/>
                  </a:lnTo>
                  <a:lnTo>
                    <a:pt x="1730" y="2241"/>
                  </a:lnTo>
                  <a:lnTo>
                    <a:pt x="1730" y="2509"/>
                  </a:lnTo>
                  <a:lnTo>
                    <a:pt x="1681" y="3483"/>
                  </a:lnTo>
                  <a:lnTo>
                    <a:pt x="1608" y="4822"/>
                  </a:lnTo>
                  <a:lnTo>
                    <a:pt x="1486" y="6357"/>
                  </a:lnTo>
                  <a:lnTo>
                    <a:pt x="1243" y="9231"/>
                  </a:lnTo>
                  <a:lnTo>
                    <a:pt x="1145" y="10521"/>
                  </a:lnTo>
                  <a:lnTo>
                    <a:pt x="1145" y="10521"/>
                  </a:lnTo>
                  <a:lnTo>
                    <a:pt x="1145" y="10668"/>
                  </a:lnTo>
                  <a:lnTo>
                    <a:pt x="1145" y="10814"/>
                  </a:lnTo>
                  <a:lnTo>
                    <a:pt x="1194" y="10935"/>
                  </a:lnTo>
                  <a:lnTo>
                    <a:pt x="1267" y="11057"/>
                  </a:lnTo>
                  <a:lnTo>
                    <a:pt x="1340" y="11155"/>
                  </a:lnTo>
                  <a:lnTo>
                    <a:pt x="1462" y="11252"/>
                  </a:lnTo>
                  <a:lnTo>
                    <a:pt x="1584" y="11325"/>
                  </a:lnTo>
                  <a:lnTo>
                    <a:pt x="1706" y="11349"/>
                  </a:lnTo>
                  <a:lnTo>
                    <a:pt x="1706" y="11349"/>
                  </a:lnTo>
                  <a:lnTo>
                    <a:pt x="1827" y="11349"/>
                  </a:lnTo>
                  <a:lnTo>
                    <a:pt x="1827" y="11349"/>
                  </a:lnTo>
                  <a:lnTo>
                    <a:pt x="1949" y="11349"/>
                  </a:lnTo>
                  <a:lnTo>
                    <a:pt x="2071" y="11325"/>
                  </a:lnTo>
                  <a:lnTo>
                    <a:pt x="2168" y="11252"/>
                  </a:lnTo>
                  <a:lnTo>
                    <a:pt x="2266" y="11179"/>
                  </a:lnTo>
                  <a:lnTo>
                    <a:pt x="2339" y="11106"/>
                  </a:lnTo>
                  <a:lnTo>
                    <a:pt x="2412" y="11008"/>
                  </a:lnTo>
                  <a:lnTo>
                    <a:pt x="2461" y="10887"/>
                  </a:lnTo>
                  <a:lnTo>
                    <a:pt x="2509" y="10765"/>
                  </a:lnTo>
                  <a:lnTo>
                    <a:pt x="3045" y="7014"/>
                  </a:lnTo>
                  <a:lnTo>
                    <a:pt x="3045" y="7014"/>
                  </a:lnTo>
                  <a:lnTo>
                    <a:pt x="3045" y="6966"/>
                  </a:lnTo>
                  <a:lnTo>
                    <a:pt x="3094" y="6868"/>
                  </a:lnTo>
                  <a:lnTo>
                    <a:pt x="3143" y="6819"/>
                  </a:lnTo>
                  <a:lnTo>
                    <a:pt x="3191" y="6771"/>
                  </a:lnTo>
                  <a:lnTo>
                    <a:pt x="3264" y="6746"/>
                  </a:lnTo>
                  <a:lnTo>
                    <a:pt x="3337" y="6722"/>
                  </a:lnTo>
                  <a:lnTo>
                    <a:pt x="3337" y="6722"/>
                  </a:lnTo>
                  <a:lnTo>
                    <a:pt x="3410" y="6746"/>
                  </a:lnTo>
                  <a:lnTo>
                    <a:pt x="3484" y="6771"/>
                  </a:lnTo>
                  <a:lnTo>
                    <a:pt x="3532" y="6819"/>
                  </a:lnTo>
                  <a:lnTo>
                    <a:pt x="3581" y="6868"/>
                  </a:lnTo>
                  <a:lnTo>
                    <a:pt x="3630" y="6966"/>
                  </a:lnTo>
                  <a:lnTo>
                    <a:pt x="3630" y="7014"/>
                  </a:lnTo>
                  <a:lnTo>
                    <a:pt x="4165" y="10765"/>
                  </a:lnTo>
                  <a:lnTo>
                    <a:pt x="4165" y="10765"/>
                  </a:lnTo>
                  <a:lnTo>
                    <a:pt x="4214" y="10887"/>
                  </a:lnTo>
                  <a:lnTo>
                    <a:pt x="4263" y="11008"/>
                  </a:lnTo>
                  <a:lnTo>
                    <a:pt x="4336" y="11106"/>
                  </a:lnTo>
                  <a:lnTo>
                    <a:pt x="4409" y="11179"/>
                  </a:lnTo>
                  <a:lnTo>
                    <a:pt x="4506" y="11252"/>
                  </a:lnTo>
                  <a:lnTo>
                    <a:pt x="4604" y="11325"/>
                  </a:lnTo>
                  <a:lnTo>
                    <a:pt x="4726" y="11349"/>
                  </a:lnTo>
                  <a:lnTo>
                    <a:pt x="4847" y="11349"/>
                  </a:lnTo>
                  <a:lnTo>
                    <a:pt x="4847" y="11349"/>
                  </a:lnTo>
                  <a:lnTo>
                    <a:pt x="4969" y="11349"/>
                  </a:lnTo>
                  <a:lnTo>
                    <a:pt x="4969" y="11349"/>
                  </a:lnTo>
                  <a:lnTo>
                    <a:pt x="5091" y="11325"/>
                  </a:lnTo>
                  <a:lnTo>
                    <a:pt x="5213" y="11252"/>
                  </a:lnTo>
                  <a:lnTo>
                    <a:pt x="5334" y="11155"/>
                  </a:lnTo>
                  <a:lnTo>
                    <a:pt x="5408" y="11057"/>
                  </a:lnTo>
                  <a:lnTo>
                    <a:pt x="5481" y="10935"/>
                  </a:lnTo>
                  <a:lnTo>
                    <a:pt x="5529" y="10814"/>
                  </a:lnTo>
                  <a:lnTo>
                    <a:pt x="5529" y="10668"/>
                  </a:lnTo>
                  <a:lnTo>
                    <a:pt x="5529" y="10521"/>
                  </a:lnTo>
                  <a:lnTo>
                    <a:pt x="5529" y="10521"/>
                  </a:lnTo>
                  <a:lnTo>
                    <a:pt x="5188" y="6381"/>
                  </a:lnTo>
                  <a:lnTo>
                    <a:pt x="4994" y="3507"/>
                  </a:lnTo>
                  <a:lnTo>
                    <a:pt x="4945" y="2533"/>
                  </a:lnTo>
                  <a:lnTo>
                    <a:pt x="4945" y="2241"/>
                  </a:lnTo>
                  <a:lnTo>
                    <a:pt x="4969" y="2143"/>
                  </a:lnTo>
                  <a:lnTo>
                    <a:pt x="4969" y="2143"/>
                  </a:lnTo>
                  <a:lnTo>
                    <a:pt x="4994" y="2143"/>
                  </a:lnTo>
                  <a:lnTo>
                    <a:pt x="5042" y="2168"/>
                  </a:lnTo>
                  <a:lnTo>
                    <a:pt x="5140" y="2314"/>
                  </a:lnTo>
                  <a:lnTo>
                    <a:pt x="5237" y="2557"/>
                  </a:lnTo>
                  <a:lnTo>
                    <a:pt x="5334" y="2898"/>
                  </a:lnTo>
                  <a:lnTo>
                    <a:pt x="5432" y="3288"/>
                  </a:lnTo>
                  <a:lnTo>
                    <a:pt x="5529" y="3726"/>
                  </a:lnTo>
                  <a:lnTo>
                    <a:pt x="5578" y="4189"/>
                  </a:lnTo>
                  <a:lnTo>
                    <a:pt x="5602" y="4652"/>
                  </a:lnTo>
                  <a:lnTo>
                    <a:pt x="5602" y="4652"/>
                  </a:lnTo>
                  <a:lnTo>
                    <a:pt x="5627" y="4774"/>
                  </a:lnTo>
                  <a:lnTo>
                    <a:pt x="5651" y="4895"/>
                  </a:lnTo>
                  <a:lnTo>
                    <a:pt x="5675" y="4993"/>
                  </a:lnTo>
                  <a:lnTo>
                    <a:pt x="5749" y="5090"/>
                  </a:lnTo>
                  <a:lnTo>
                    <a:pt x="5822" y="5163"/>
                  </a:lnTo>
                  <a:lnTo>
                    <a:pt x="5919" y="5236"/>
                  </a:lnTo>
                  <a:lnTo>
                    <a:pt x="6016" y="5261"/>
                  </a:lnTo>
                  <a:lnTo>
                    <a:pt x="6138" y="5285"/>
                  </a:lnTo>
                  <a:lnTo>
                    <a:pt x="6138" y="5285"/>
                  </a:lnTo>
                  <a:lnTo>
                    <a:pt x="6260" y="5261"/>
                  </a:lnTo>
                  <a:lnTo>
                    <a:pt x="6357" y="5236"/>
                  </a:lnTo>
                  <a:lnTo>
                    <a:pt x="6455" y="5163"/>
                  </a:lnTo>
                  <a:lnTo>
                    <a:pt x="6528" y="5090"/>
                  </a:lnTo>
                  <a:lnTo>
                    <a:pt x="6601" y="4993"/>
                  </a:lnTo>
                  <a:lnTo>
                    <a:pt x="6650" y="4895"/>
                  </a:lnTo>
                  <a:lnTo>
                    <a:pt x="6674" y="4774"/>
                  </a:lnTo>
                  <a:lnTo>
                    <a:pt x="6674" y="4652"/>
                  </a:lnTo>
                  <a:lnTo>
                    <a:pt x="6674" y="4652"/>
                  </a:lnTo>
                  <a:lnTo>
                    <a:pt x="6674" y="4092"/>
                  </a:lnTo>
                  <a:lnTo>
                    <a:pt x="6625" y="3556"/>
                  </a:lnTo>
                  <a:lnTo>
                    <a:pt x="6552" y="3069"/>
                  </a:lnTo>
                  <a:lnTo>
                    <a:pt x="6455" y="2630"/>
                  </a:lnTo>
                  <a:lnTo>
                    <a:pt x="6357" y="2216"/>
                  </a:lnTo>
                  <a:lnTo>
                    <a:pt x="6211" y="1827"/>
                  </a:lnTo>
                  <a:lnTo>
                    <a:pt x="6065" y="1486"/>
                  </a:lnTo>
                  <a:lnTo>
                    <a:pt x="5895" y="1169"/>
                  </a:lnTo>
                  <a:lnTo>
                    <a:pt x="5700" y="901"/>
                  </a:lnTo>
                  <a:lnTo>
                    <a:pt x="5505" y="658"/>
                  </a:lnTo>
                  <a:lnTo>
                    <a:pt x="5286" y="463"/>
                  </a:lnTo>
                  <a:lnTo>
                    <a:pt x="5042" y="292"/>
                  </a:lnTo>
                  <a:lnTo>
                    <a:pt x="4799" y="171"/>
                  </a:lnTo>
                  <a:lnTo>
                    <a:pt x="4555" y="73"/>
                  </a:lnTo>
                  <a:lnTo>
                    <a:pt x="4287" y="24"/>
                  </a:lnTo>
                  <a:lnTo>
                    <a:pt x="4019" y="0"/>
                  </a:lnTo>
                  <a:lnTo>
                    <a:pt x="4019" y="0"/>
                  </a:lnTo>
                  <a:close/>
                </a:path>
              </a:pathLst>
            </a:custGeom>
            <a:solidFill>
              <a:schemeClr val="bg1"/>
            </a:solidFill>
            <a:ln w="1217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noFill/>
              </a:endParaRPr>
            </a:p>
          </p:txBody>
        </p:sp>
        <p:sp>
          <p:nvSpPr>
            <p:cNvPr id="16" name="Shape 635"/>
            <p:cNvSpPr/>
            <p:nvPr/>
          </p:nvSpPr>
          <p:spPr>
            <a:xfrm>
              <a:off x="4792100" y="2332025"/>
              <a:ext cx="76725" cy="84050"/>
            </a:xfrm>
            <a:custGeom>
              <a:avLst/>
              <a:gdLst/>
              <a:ahLst/>
              <a:cxnLst/>
              <a:rect l="0" t="0" r="0" b="0"/>
              <a:pathLst>
                <a:path w="3069" h="3362" fill="none" extrusionOk="0">
                  <a:moveTo>
                    <a:pt x="0" y="1511"/>
                  </a:moveTo>
                  <a:lnTo>
                    <a:pt x="0" y="1511"/>
                  </a:lnTo>
                  <a:lnTo>
                    <a:pt x="24" y="1340"/>
                  </a:lnTo>
                  <a:lnTo>
                    <a:pt x="49" y="1170"/>
                  </a:lnTo>
                  <a:lnTo>
                    <a:pt x="73" y="1024"/>
                  </a:lnTo>
                  <a:lnTo>
                    <a:pt x="122" y="877"/>
                  </a:lnTo>
                  <a:lnTo>
                    <a:pt x="195" y="756"/>
                  </a:lnTo>
                  <a:lnTo>
                    <a:pt x="268" y="634"/>
                  </a:lnTo>
                  <a:lnTo>
                    <a:pt x="365" y="512"/>
                  </a:lnTo>
                  <a:lnTo>
                    <a:pt x="463" y="415"/>
                  </a:lnTo>
                  <a:lnTo>
                    <a:pt x="682" y="220"/>
                  </a:lnTo>
                  <a:lnTo>
                    <a:pt x="950" y="98"/>
                  </a:lnTo>
                  <a:lnTo>
                    <a:pt x="1218" y="25"/>
                  </a:lnTo>
                  <a:lnTo>
                    <a:pt x="1534" y="1"/>
                  </a:lnTo>
                  <a:lnTo>
                    <a:pt x="1534" y="1"/>
                  </a:lnTo>
                  <a:lnTo>
                    <a:pt x="1851" y="25"/>
                  </a:lnTo>
                  <a:lnTo>
                    <a:pt x="2119" y="98"/>
                  </a:lnTo>
                  <a:lnTo>
                    <a:pt x="2387" y="220"/>
                  </a:lnTo>
                  <a:lnTo>
                    <a:pt x="2606" y="415"/>
                  </a:lnTo>
                  <a:lnTo>
                    <a:pt x="2703" y="512"/>
                  </a:lnTo>
                  <a:lnTo>
                    <a:pt x="2801" y="634"/>
                  </a:lnTo>
                  <a:lnTo>
                    <a:pt x="2874" y="756"/>
                  </a:lnTo>
                  <a:lnTo>
                    <a:pt x="2947" y="877"/>
                  </a:lnTo>
                  <a:lnTo>
                    <a:pt x="2996" y="1024"/>
                  </a:lnTo>
                  <a:lnTo>
                    <a:pt x="3020" y="1170"/>
                  </a:lnTo>
                  <a:lnTo>
                    <a:pt x="3044" y="1340"/>
                  </a:lnTo>
                  <a:lnTo>
                    <a:pt x="3069" y="1511"/>
                  </a:lnTo>
                  <a:lnTo>
                    <a:pt x="3069" y="1511"/>
                  </a:lnTo>
                  <a:lnTo>
                    <a:pt x="3044" y="1681"/>
                  </a:lnTo>
                  <a:lnTo>
                    <a:pt x="3020" y="1852"/>
                  </a:lnTo>
                  <a:lnTo>
                    <a:pt x="2947" y="2193"/>
                  </a:lnTo>
                  <a:lnTo>
                    <a:pt x="2801" y="2509"/>
                  </a:lnTo>
                  <a:lnTo>
                    <a:pt x="2606" y="2777"/>
                  </a:lnTo>
                  <a:lnTo>
                    <a:pt x="2509" y="2899"/>
                  </a:lnTo>
                  <a:lnTo>
                    <a:pt x="2387" y="3021"/>
                  </a:lnTo>
                  <a:lnTo>
                    <a:pt x="2265" y="3118"/>
                  </a:lnTo>
                  <a:lnTo>
                    <a:pt x="2119" y="3191"/>
                  </a:lnTo>
                  <a:lnTo>
                    <a:pt x="1997" y="3264"/>
                  </a:lnTo>
                  <a:lnTo>
                    <a:pt x="1851" y="3313"/>
                  </a:lnTo>
                  <a:lnTo>
                    <a:pt x="1681" y="3337"/>
                  </a:lnTo>
                  <a:lnTo>
                    <a:pt x="1534" y="3362"/>
                  </a:lnTo>
                  <a:lnTo>
                    <a:pt x="1534" y="3362"/>
                  </a:lnTo>
                  <a:lnTo>
                    <a:pt x="1388" y="3337"/>
                  </a:lnTo>
                  <a:lnTo>
                    <a:pt x="1218" y="3313"/>
                  </a:lnTo>
                  <a:lnTo>
                    <a:pt x="1072" y="3264"/>
                  </a:lnTo>
                  <a:lnTo>
                    <a:pt x="950" y="3191"/>
                  </a:lnTo>
                  <a:lnTo>
                    <a:pt x="804" y="3118"/>
                  </a:lnTo>
                  <a:lnTo>
                    <a:pt x="682" y="3021"/>
                  </a:lnTo>
                  <a:lnTo>
                    <a:pt x="560" y="2899"/>
                  </a:lnTo>
                  <a:lnTo>
                    <a:pt x="463" y="2777"/>
                  </a:lnTo>
                  <a:lnTo>
                    <a:pt x="268" y="2509"/>
                  </a:lnTo>
                  <a:lnTo>
                    <a:pt x="122" y="2193"/>
                  </a:lnTo>
                  <a:lnTo>
                    <a:pt x="49" y="1852"/>
                  </a:lnTo>
                  <a:lnTo>
                    <a:pt x="24" y="1681"/>
                  </a:lnTo>
                  <a:lnTo>
                    <a:pt x="0" y="1511"/>
                  </a:lnTo>
                  <a:lnTo>
                    <a:pt x="0" y="1511"/>
                  </a:lnTo>
                  <a:close/>
                </a:path>
              </a:pathLst>
            </a:custGeom>
            <a:grpFill/>
            <a:ln w="1217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noFill/>
              </a:endParaRPr>
            </a:p>
          </p:txBody>
        </p:sp>
      </p:grpSp>
      <p:grpSp>
        <p:nvGrpSpPr>
          <p:cNvPr id="17" name="Shape 636"/>
          <p:cNvGrpSpPr/>
          <p:nvPr/>
        </p:nvGrpSpPr>
        <p:grpSpPr>
          <a:xfrm>
            <a:off x="5279622" y="4096885"/>
            <a:ext cx="145343" cy="422729"/>
            <a:chOff x="4071800" y="2269925"/>
            <a:chExt cx="172925" cy="502950"/>
          </a:xfrm>
        </p:grpSpPr>
        <p:sp>
          <p:nvSpPr>
            <p:cNvPr id="18" name="Shape 637"/>
            <p:cNvSpPr/>
            <p:nvPr/>
          </p:nvSpPr>
          <p:spPr>
            <a:xfrm>
              <a:off x="4118075" y="2269925"/>
              <a:ext cx="80375" cy="91350"/>
            </a:xfrm>
            <a:custGeom>
              <a:avLst/>
              <a:gdLst/>
              <a:ahLst/>
              <a:cxnLst/>
              <a:rect l="0" t="0" r="0" b="0"/>
              <a:pathLst>
                <a:path w="3215" h="3654" fill="none" extrusionOk="0">
                  <a:moveTo>
                    <a:pt x="0" y="1657"/>
                  </a:moveTo>
                  <a:lnTo>
                    <a:pt x="0" y="1657"/>
                  </a:lnTo>
                  <a:lnTo>
                    <a:pt x="0" y="1462"/>
                  </a:lnTo>
                  <a:lnTo>
                    <a:pt x="24" y="1291"/>
                  </a:lnTo>
                  <a:lnTo>
                    <a:pt x="73" y="1121"/>
                  </a:lnTo>
                  <a:lnTo>
                    <a:pt x="122" y="975"/>
                  </a:lnTo>
                  <a:lnTo>
                    <a:pt x="195" y="829"/>
                  </a:lnTo>
                  <a:lnTo>
                    <a:pt x="268" y="682"/>
                  </a:lnTo>
                  <a:lnTo>
                    <a:pt x="365" y="561"/>
                  </a:lnTo>
                  <a:lnTo>
                    <a:pt x="463" y="439"/>
                  </a:lnTo>
                  <a:lnTo>
                    <a:pt x="585" y="341"/>
                  </a:lnTo>
                  <a:lnTo>
                    <a:pt x="706" y="244"/>
                  </a:lnTo>
                  <a:lnTo>
                    <a:pt x="853" y="171"/>
                  </a:lnTo>
                  <a:lnTo>
                    <a:pt x="974" y="122"/>
                  </a:lnTo>
                  <a:lnTo>
                    <a:pt x="1120" y="74"/>
                  </a:lnTo>
                  <a:lnTo>
                    <a:pt x="1291" y="25"/>
                  </a:lnTo>
                  <a:lnTo>
                    <a:pt x="1437" y="0"/>
                  </a:lnTo>
                  <a:lnTo>
                    <a:pt x="1608" y="0"/>
                  </a:lnTo>
                  <a:lnTo>
                    <a:pt x="1608" y="0"/>
                  </a:lnTo>
                  <a:lnTo>
                    <a:pt x="1778" y="0"/>
                  </a:lnTo>
                  <a:lnTo>
                    <a:pt x="1924" y="25"/>
                  </a:lnTo>
                  <a:lnTo>
                    <a:pt x="2095" y="74"/>
                  </a:lnTo>
                  <a:lnTo>
                    <a:pt x="2241" y="122"/>
                  </a:lnTo>
                  <a:lnTo>
                    <a:pt x="2363" y="171"/>
                  </a:lnTo>
                  <a:lnTo>
                    <a:pt x="2509" y="244"/>
                  </a:lnTo>
                  <a:lnTo>
                    <a:pt x="2630" y="341"/>
                  </a:lnTo>
                  <a:lnTo>
                    <a:pt x="2752" y="439"/>
                  </a:lnTo>
                  <a:lnTo>
                    <a:pt x="2850" y="561"/>
                  </a:lnTo>
                  <a:lnTo>
                    <a:pt x="2947" y="682"/>
                  </a:lnTo>
                  <a:lnTo>
                    <a:pt x="3020" y="829"/>
                  </a:lnTo>
                  <a:lnTo>
                    <a:pt x="3093" y="975"/>
                  </a:lnTo>
                  <a:lnTo>
                    <a:pt x="3142" y="1121"/>
                  </a:lnTo>
                  <a:lnTo>
                    <a:pt x="3191" y="1291"/>
                  </a:lnTo>
                  <a:lnTo>
                    <a:pt x="3215" y="1462"/>
                  </a:lnTo>
                  <a:lnTo>
                    <a:pt x="3215" y="1657"/>
                  </a:lnTo>
                  <a:lnTo>
                    <a:pt x="3215" y="1657"/>
                  </a:lnTo>
                  <a:lnTo>
                    <a:pt x="3215" y="1827"/>
                  </a:lnTo>
                  <a:lnTo>
                    <a:pt x="3191" y="2022"/>
                  </a:lnTo>
                  <a:lnTo>
                    <a:pt x="3142" y="2217"/>
                  </a:lnTo>
                  <a:lnTo>
                    <a:pt x="3093" y="2387"/>
                  </a:lnTo>
                  <a:lnTo>
                    <a:pt x="3020" y="2558"/>
                  </a:lnTo>
                  <a:lnTo>
                    <a:pt x="2947" y="2728"/>
                  </a:lnTo>
                  <a:lnTo>
                    <a:pt x="2850" y="2874"/>
                  </a:lnTo>
                  <a:lnTo>
                    <a:pt x="2752" y="3020"/>
                  </a:lnTo>
                  <a:lnTo>
                    <a:pt x="2630" y="3167"/>
                  </a:lnTo>
                  <a:lnTo>
                    <a:pt x="2509" y="3288"/>
                  </a:lnTo>
                  <a:lnTo>
                    <a:pt x="2363" y="3386"/>
                  </a:lnTo>
                  <a:lnTo>
                    <a:pt x="2241" y="3483"/>
                  </a:lnTo>
                  <a:lnTo>
                    <a:pt x="2095" y="3556"/>
                  </a:lnTo>
                  <a:lnTo>
                    <a:pt x="1924" y="3605"/>
                  </a:lnTo>
                  <a:lnTo>
                    <a:pt x="1778" y="3629"/>
                  </a:lnTo>
                  <a:lnTo>
                    <a:pt x="1608" y="3654"/>
                  </a:lnTo>
                  <a:lnTo>
                    <a:pt x="1608" y="3654"/>
                  </a:lnTo>
                  <a:lnTo>
                    <a:pt x="1437" y="3629"/>
                  </a:lnTo>
                  <a:lnTo>
                    <a:pt x="1291" y="3605"/>
                  </a:lnTo>
                  <a:lnTo>
                    <a:pt x="1120" y="3556"/>
                  </a:lnTo>
                  <a:lnTo>
                    <a:pt x="974" y="3483"/>
                  </a:lnTo>
                  <a:lnTo>
                    <a:pt x="853" y="3386"/>
                  </a:lnTo>
                  <a:lnTo>
                    <a:pt x="706" y="3288"/>
                  </a:lnTo>
                  <a:lnTo>
                    <a:pt x="585" y="3167"/>
                  </a:lnTo>
                  <a:lnTo>
                    <a:pt x="463" y="3020"/>
                  </a:lnTo>
                  <a:lnTo>
                    <a:pt x="365" y="2874"/>
                  </a:lnTo>
                  <a:lnTo>
                    <a:pt x="268" y="2728"/>
                  </a:lnTo>
                  <a:lnTo>
                    <a:pt x="195" y="2558"/>
                  </a:lnTo>
                  <a:lnTo>
                    <a:pt x="122" y="2387"/>
                  </a:lnTo>
                  <a:lnTo>
                    <a:pt x="73" y="2217"/>
                  </a:lnTo>
                  <a:lnTo>
                    <a:pt x="24" y="2022"/>
                  </a:lnTo>
                  <a:lnTo>
                    <a:pt x="0" y="1827"/>
                  </a:lnTo>
                  <a:lnTo>
                    <a:pt x="0" y="1657"/>
                  </a:lnTo>
                  <a:lnTo>
                    <a:pt x="0" y="1657"/>
                  </a:lnTo>
                  <a:close/>
                </a:path>
              </a:pathLst>
            </a:custGeom>
            <a:noFill/>
            <a:ln w="1217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 name="Shape 638"/>
            <p:cNvSpPr/>
            <p:nvPr/>
          </p:nvSpPr>
          <p:spPr>
            <a:xfrm>
              <a:off x="4071800" y="2372825"/>
              <a:ext cx="172925" cy="400050"/>
            </a:xfrm>
            <a:custGeom>
              <a:avLst/>
              <a:gdLst/>
              <a:ahLst/>
              <a:cxnLst/>
              <a:rect l="0" t="0" r="0" b="0"/>
              <a:pathLst>
                <a:path w="6917" h="16002" fill="none" extrusionOk="0">
                  <a:moveTo>
                    <a:pt x="4189" y="0"/>
                  </a:moveTo>
                  <a:lnTo>
                    <a:pt x="4189" y="0"/>
                  </a:lnTo>
                  <a:lnTo>
                    <a:pt x="4019" y="98"/>
                  </a:lnTo>
                  <a:lnTo>
                    <a:pt x="3848" y="147"/>
                  </a:lnTo>
                  <a:lnTo>
                    <a:pt x="3653" y="195"/>
                  </a:lnTo>
                  <a:lnTo>
                    <a:pt x="3459" y="220"/>
                  </a:lnTo>
                  <a:lnTo>
                    <a:pt x="3459" y="220"/>
                  </a:lnTo>
                  <a:lnTo>
                    <a:pt x="3264" y="195"/>
                  </a:lnTo>
                  <a:lnTo>
                    <a:pt x="3069" y="147"/>
                  </a:lnTo>
                  <a:lnTo>
                    <a:pt x="2898" y="98"/>
                  </a:lnTo>
                  <a:lnTo>
                    <a:pt x="2728" y="0"/>
                  </a:lnTo>
                  <a:lnTo>
                    <a:pt x="2728" y="0"/>
                  </a:lnTo>
                  <a:lnTo>
                    <a:pt x="2533" y="49"/>
                  </a:lnTo>
                  <a:lnTo>
                    <a:pt x="2338" y="122"/>
                  </a:lnTo>
                  <a:lnTo>
                    <a:pt x="2168" y="195"/>
                  </a:lnTo>
                  <a:lnTo>
                    <a:pt x="2022" y="293"/>
                  </a:lnTo>
                  <a:lnTo>
                    <a:pt x="1705" y="488"/>
                  </a:lnTo>
                  <a:lnTo>
                    <a:pt x="1437" y="755"/>
                  </a:lnTo>
                  <a:lnTo>
                    <a:pt x="1169" y="1072"/>
                  </a:lnTo>
                  <a:lnTo>
                    <a:pt x="950" y="1413"/>
                  </a:lnTo>
                  <a:lnTo>
                    <a:pt x="755" y="1803"/>
                  </a:lnTo>
                  <a:lnTo>
                    <a:pt x="585" y="2217"/>
                  </a:lnTo>
                  <a:lnTo>
                    <a:pt x="439" y="2704"/>
                  </a:lnTo>
                  <a:lnTo>
                    <a:pt x="317" y="3191"/>
                  </a:lnTo>
                  <a:lnTo>
                    <a:pt x="219" y="3727"/>
                  </a:lnTo>
                  <a:lnTo>
                    <a:pt x="146" y="4311"/>
                  </a:lnTo>
                  <a:lnTo>
                    <a:pt x="73" y="4896"/>
                  </a:lnTo>
                  <a:lnTo>
                    <a:pt x="24" y="5529"/>
                  </a:lnTo>
                  <a:lnTo>
                    <a:pt x="0" y="6187"/>
                  </a:lnTo>
                  <a:lnTo>
                    <a:pt x="0" y="6869"/>
                  </a:lnTo>
                  <a:lnTo>
                    <a:pt x="0" y="6869"/>
                  </a:lnTo>
                  <a:lnTo>
                    <a:pt x="24" y="7015"/>
                  </a:lnTo>
                  <a:lnTo>
                    <a:pt x="49" y="7161"/>
                  </a:lnTo>
                  <a:lnTo>
                    <a:pt x="98" y="7307"/>
                  </a:lnTo>
                  <a:lnTo>
                    <a:pt x="171" y="7404"/>
                  </a:lnTo>
                  <a:lnTo>
                    <a:pt x="244" y="7502"/>
                  </a:lnTo>
                  <a:lnTo>
                    <a:pt x="317" y="7575"/>
                  </a:lnTo>
                  <a:lnTo>
                    <a:pt x="414" y="7624"/>
                  </a:lnTo>
                  <a:lnTo>
                    <a:pt x="487" y="7624"/>
                  </a:lnTo>
                  <a:lnTo>
                    <a:pt x="487" y="7624"/>
                  </a:lnTo>
                  <a:lnTo>
                    <a:pt x="633" y="7624"/>
                  </a:lnTo>
                  <a:lnTo>
                    <a:pt x="731" y="7575"/>
                  </a:lnTo>
                  <a:lnTo>
                    <a:pt x="804" y="7502"/>
                  </a:lnTo>
                  <a:lnTo>
                    <a:pt x="877" y="7404"/>
                  </a:lnTo>
                  <a:lnTo>
                    <a:pt x="926" y="7307"/>
                  </a:lnTo>
                  <a:lnTo>
                    <a:pt x="950" y="7161"/>
                  </a:lnTo>
                  <a:lnTo>
                    <a:pt x="974" y="6869"/>
                  </a:lnTo>
                  <a:lnTo>
                    <a:pt x="974" y="6869"/>
                  </a:lnTo>
                  <a:lnTo>
                    <a:pt x="999" y="6503"/>
                  </a:lnTo>
                  <a:lnTo>
                    <a:pt x="1023" y="6089"/>
                  </a:lnTo>
                  <a:lnTo>
                    <a:pt x="1145" y="5091"/>
                  </a:lnTo>
                  <a:lnTo>
                    <a:pt x="1291" y="4092"/>
                  </a:lnTo>
                  <a:lnTo>
                    <a:pt x="1364" y="3654"/>
                  </a:lnTo>
                  <a:lnTo>
                    <a:pt x="1461" y="3288"/>
                  </a:lnTo>
                  <a:lnTo>
                    <a:pt x="1461" y="3288"/>
                  </a:lnTo>
                  <a:lnTo>
                    <a:pt x="1413" y="3094"/>
                  </a:lnTo>
                  <a:lnTo>
                    <a:pt x="1388" y="2899"/>
                  </a:lnTo>
                  <a:lnTo>
                    <a:pt x="1388" y="2704"/>
                  </a:lnTo>
                  <a:lnTo>
                    <a:pt x="1413" y="2533"/>
                  </a:lnTo>
                  <a:lnTo>
                    <a:pt x="1437" y="2387"/>
                  </a:lnTo>
                  <a:lnTo>
                    <a:pt x="1510" y="2241"/>
                  </a:lnTo>
                  <a:lnTo>
                    <a:pt x="1583" y="2119"/>
                  </a:lnTo>
                  <a:lnTo>
                    <a:pt x="1656" y="2046"/>
                  </a:lnTo>
                  <a:lnTo>
                    <a:pt x="1656" y="2046"/>
                  </a:lnTo>
                  <a:lnTo>
                    <a:pt x="1583" y="2144"/>
                  </a:lnTo>
                  <a:lnTo>
                    <a:pt x="1534" y="2290"/>
                  </a:lnTo>
                  <a:lnTo>
                    <a:pt x="1486" y="2485"/>
                  </a:lnTo>
                  <a:lnTo>
                    <a:pt x="1486" y="2680"/>
                  </a:lnTo>
                  <a:lnTo>
                    <a:pt x="1510" y="2874"/>
                  </a:lnTo>
                  <a:lnTo>
                    <a:pt x="1559" y="3069"/>
                  </a:lnTo>
                  <a:lnTo>
                    <a:pt x="1608" y="3167"/>
                  </a:lnTo>
                  <a:lnTo>
                    <a:pt x="1681" y="3264"/>
                  </a:lnTo>
                  <a:lnTo>
                    <a:pt x="1754" y="3337"/>
                  </a:lnTo>
                  <a:lnTo>
                    <a:pt x="1851" y="3410"/>
                  </a:lnTo>
                  <a:lnTo>
                    <a:pt x="1851" y="3410"/>
                  </a:lnTo>
                  <a:lnTo>
                    <a:pt x="1900" y="3775"/>
                  </a:lnTo>
                  <a:lnTo>
                    <a:pt x="1924" y="3970"/>
                  </a:lnTo>
                  <a:lnTo>
                    <a:pt x="1949" y="4190"/>
                  </a:lnTo>
                  <a:lnTo>
                    <a:pt x="1924" y="4433"/>
                  </a:lnTo>
                  <a:lnTo>
                    <a:pt x="1900" y="4725"/>
                  </a:lnTo>
                  <a:lnTo>
                    <a:pt x="1827" y="5018"/>
                  </a:lnTo>
                  <a:lnTo>
                    <a:pt x="1705" y="5383"/>
                  </a:lnTo>
                  <a:lnTo>
                    <a:pt x="1705" y="5383"/>
                  </a:lnTo>
                  <a:lnTo>
                    <a:pt x="1510" y="5894"/>
                  </a:lnTo>
                  <a:lnTo>
                    <a:pt x="1364" y="6381"/>
                  </a:lnTo>
                  <a:lnTo>
                    <a:pt x="1267" y="6820"/>
                  </a:lnTo>
                  <a:lnTo>
                    <a:pt x="1218" y="7210"/>
                  </a:lnTo>
                  <a:lnTo>
                    <a:pt x="1169" y="7599"/>
                  </a:lnTo>
                  <a:lnTo>
                    <a:pt x="1169" y="7989"/>
                  </a:lnTo>
                  <a:lnTo>
                    <a:pt x="1194" y="8793"/>
                  </a:lnTo>
                  <a:lnTo>
                    <a:pt x="1194" y="8793"/>
                  </a:lnTo>
                  <a:lnTo>
                    <a:pt x="1242" y="9962"/>
                  </a:lnTo>
                  <a:lnTo>
                    <a:pt x="1291" y="11131"/>
                  </a:lnTo>
                  <a:lnTo>
                    <a:pt x="1315" y="13201"/>
                  </a:lnTo>
                  <a:lnTo>
                    <a:pt x="1340" y="14686"/>
                  </a:lnTo>
                  <a:lnTo>
                    <a:pt x="1340" y="15271"/>
                  </a:lnTo>
                  <a:lnTo>
                    <a:pt x="1340" y="15271"/>
                  </a:lnTo>
                  <a:lnTo>
                    <a:pt x="1364" y="15490"/>
                  </a:lnTo>
                  <a:lnTo>
                    <a:pt x="1413" y="15661"/>
                  </a:lnTo>
                  <a:lnTo>
                    <a:pt x="1486" y="15782"/>
                  </a:lnTo>
                  <a:lnTo>
                    <a:pt x="1583" y="15880"/>
                  </a:lnTo>
                  <a:lnTo>
                    <a:pt x="1656" y="15953"/>
                  </a:lnTo>
                  <a:lnTo>
                    <a:pt x="1729" y="15977"/>
                  </a:lnTo>
                  <a:lnTo>
                    <a:pt x="1827" y="16002"/>
                  </a:lnTo>
                  <a:lnTo>
                    <a:pt x="1827" y="16002"/>
                  </a:lnTo>
                  <a:lnTo>
                    <a:pt x="1949" y="16002"/>
                  </a:lnTo>
                  <a:lnTo>
                    <a:pt x="2070" y="15953"/>
                  </a:lnTo>
                  <a:lnTo>
                    <a:pt x="2168" y="15904"/>
                  </a:lnTo>
                  <a:lnTo>
                    <a:pt x="2241" y="15831"/>
                  </a:lnTo>
                  <a:lnTo>
                    <a:pt x="2314" y="15758"/>
                  </a:lnTo>
                  <a:lnTo>
                    <a:pt x="2387" y="15636"/>
                  </a:lnTo>
                  <a:lnTo>
                    <a:pt x="2411" y="15490"/>
                  </a:lnTo>
                  <a:lnTo>
                    <a:pt x="2460" y="15344"/>
                  </a:lnTo>
                  <a:lnTo>
                    <a:pt x="3142" y="8525"/>
                  </a:lnTo>
                  <a:lnTo>
                    <a:pt x="3142" y="8525"/>
                  </a:lnTo>
                  <a:lnTo>
                    <a:pt x="3142" y="8427"/>
                  </a:lnTo>
                  <a:lnTo>
                    <a:pt x="3191" y="8257"/>
                  </a:lnTo>
                  <a:lnTo>
                    <a:pt x="3239" y="8159"/>
                  </a:lnTo>
                  <a:lnTo>
                    <a:pt x="3288" y="8062"/>
                  </a:lnTo>
                  <a:lnTo>
                    <a:pt x="3361" y="7989"/>
                  </a:lnTo>
                  <a:lnTo>
                    <a:pt x="3459" y="7965"/>
                  </a:lnTo>
                  <a:lnTo>
                    <a:pt x="3459" y="7965"/>
                  </a:lnTo>
                  <a:lnTo>
                    <a:pt x="3556" y="7989"/>
                  </a:lnTo>
                  <a:lnTo>
                    <a:pt x="3629" y="8062"/>
                  </a:lnTo>
                  <a:lnTo>
                    <a:pt x="3678" y="8159"/>
                  </a:lnTo>
                  <a:lnTo>
                    <a:pt x="3726" y="8257"/>
                  </a:lnTo>
                  <a:lnTo>
                    <a:pt x="3775" y="8427"/>
                  </a:lnTo>
                  <a:lnTo>
                    <a:pt x="3775" y="8525"/>
                  </a:lnTo>
                  <a:lnTo>
                    <a:pt x="4457" y="15344"/>
                  </a:lnTo>
                  <a:lnTo>
                    <a:pt x="4457" y="15344"/>
                  </a:lnTo>
                  <a:lnTo>
                    <a:pt x="4506" y="15490"/>
                  </a:lnTo>
                  <a:lnTo>
                    <a:pt x="4530" y="15636"/>
                  </a:lnTo>
                  <a:lnTo>
                    <a:pt x="4603" y="15758"/>
                  </a:lnTo>
                  <a:lnTo>
                    <a:pt x="4676" y="15831"/>
                  </a:lnTo>
                  <a:lnTo>
                    <a:pt x="4749" y="15904"/>
                  </a:lnTo>
                  <a:lnTo>
                    <a:pt x="4847" y="15953"/>
                  </a:lnTo>
                  <a:lnTo>
                    <a:pt x="4969" y="16002"/>
                  </a:lnTo>
                  <a:lnTo>
                    <a:pt x="5090" y="16002"/>
                  </a:lnTo>
                  <a:lnTo>
                    <a:pt x="5090" y="16002"/>
                  </a:lnTo>
                  <a:lnTo>
                    <a:pt x="5188" y="15977"/>
                  </a:lnTo>
                  <a:lnTo>
                    <a:pt x="5261" y="15953"/>
                  </a:lnTo>
                  <a:lnTo>
                    <a:pt x="5334" y="15880"/>
                  </a:lnTo>
                  <a:lnTo>
                    <a:pt x="5431" y="15782"/>
                  </a:lnTo>
                  <a:lnTo>
                    <a:pt x="5504" y="15661"/>
                  </a:lnTo>
                  <a:lnTo>
                    <a:pt x="5553" y="15490"/>
                  </a:lnTo>
                  <a:lnTo>
                    <a:pt x="5577" y="15271"/>
                  </a:lnTo>
                  <a:lnTo>
                    <a:pt x="5577" y="15271"/>
                  </a:lnTo>
                  <a:lnTo>
                    <a:pt x="5577" y="14686"/>
                  </a:lnTo>
                  <a:lnTo>
                    <a:pt x="5602" y="13201"/>
                  </a:lnTo>
                  <a:lnTo>
                    <a:pt x="5626" y="11131"/>
                  </a:lnTo>
                  <a:lnTo>
                    <a:pt x="5675" y="9962"/>
                  </a:lnTo>
                  <a:lnTo>
                    <a:pt x="5724" y="8793"/>
                  </a:lnTo>
                  <a:lnTo>
                    <a:pt x="5724" y="8793"/>
                  </a:lnTo>
                  <a:lnTo>
                    <a:pt x="5748" y="7989"/>
                  </a:lnTo>
                  <a:lnTo>
                    <a:pt x="5748" y="7599"/>
                  </a:lnTo>
                  <a:lnTo>
                    <a:pt x="5699" y="7210"/>
                  </a:lnTo>
                  <a:lnTo>
                    <a:pt x="5650" y="6820"/>
                  </a:lnTo>
                  <a:lnTo>
                    <a:pt x="5553" y="6381"/>
                  </a:lnTo>
                  <a:lnTo>
                    <a:pt x="5407" y="5894"/>
                  </a:lnTo>
                  <a:lnTo>
                    <a:pt x="5212" y="5383"/>
                  </a:lnTo>
                  <a:lnTo>
                    <a:pt x="5212" y="5383"/>
                  </a:lnTo>
                  <a:lnTo>
                    <a:pt x="5090" y="5018"/>
                  </a:lnTo>
                  <a:lnTo>
                    <a:pt x="5017" y="4725"/>
                  </a:lnTo>
                  <a:lnTo>
                    <a:pt x="4993" y="4433"/>
                  </a:lnTo>
                  <a:lnTo>
                    <a:pt x="4969" y="4190"/>
                  </a:lnTo>
                  <a:lnTo>
                    <a:pt x="4993" y="3970"/>
                  </a:lnTo>
                  <a:lnTo>
                    <a:pt x="5017" y="3775"/>
                  </a:lnTo>
                  <a:lnTo>
                    <a:pt x="5066" y="3410"/>
                  </a:lnTo>
                  <a:lnTo>
                    <a:pt x="5066" y="3410"/>
                  </a:lnTo>
                  <a:lnTo>
                    <a:pt x="5163" y="3337"/>
                  </a:lnTo>
                  <a:lnTo>
                    <a:pt x="5236" y="3264"/>
                  </a:lnTo>
                  <a:lnTo>
                    <a:pt x="5310" y="3167"/>
                  </a:lnTo>
                  <a:lnTo>
                    <a:pt x="5358" y="3069"/>
                  </a:lnTo>
                  <a:lnTo>
                    <a:pt x="5407" y="2874"/>
                  </a:lnTo>
                  <a:lnTo>
                    <a:pt x="5431" y="2680"/>
                  </a:lnTo>
                  <a:lnTo>
                    <a:pt x="5431" y="2485"/>
                  </a:lnTo>
                  <a:lnTo>
                    <a:pt x="5383" y="2290"/>
                  </a:lnTo>
                  <a:lnTo>
                    <a:pt x="5334" y="2144"/>
                  </a:lnTo>
                  <a:lnTo>
                    <a:pt x="5261" y="2046"/>
                  </a:lnTo>
                  <a:lnTo>
                    <a:pt x="5261" y="2046"/>
                  </a:lnTo>
                  <a:lnTo>
                    <a:pt x="5334" y="2119"/>
                  </a:lnTo>
                  <a:lnTo>
                    <a:pt x="5407" y="2241"/>
                  </a:lnTo>
                  <a:lnTo>
                    <a:pt x="5480" y="2387"/>
                  </a:lnTo>
                  <a:lnTo>
                    <a:pt x="5504" y="2533"/>
                  </a:lnTo>
                  <a:lnTo>
                    <a:pt x="5529" y="2704"/>
                  </a:lnTo>
                  <a:lnTo>
                    <a:pt x="5529" y="2899"/>
                  </a:lnTo>
                  <a:lnTo>
                    <a:pt x="5504" y="3094"/>
                  </a:lnTo>
                  <a:lnTo>
                    <a:pt x="5456" y="3288"/>
                  </a:lnTo>
                  <a:lnTo>
                    <a:pt x="5456" y="3288"/>
                  </a:lnTo>
                  <a:lnTo>
                    <a:pt x="5553" y="3654"/>
                  </a:lnTo>
                  <a:lnTo>
                    <a:pt x="5626" y="4092"/>
                  </a:lnTo>
                  <a:lnTo>
                    <a:pt x="5772" y="5091"/>
                  </a:lnTo>
                  <a:lnTo>
                    <a:pt x="5894" y="6089"/>
                  </a:lnTo>
                  <a:lnTo>
                    <a:pt x="5918" y="6503"/>
                  </a:lnTo>
                  <a:lnTo>
                    <a:pt x="5943" y="6869"/>
                  </a:lnTo>
                  <a:lnTo>
                    <a:pt x="5943" y="6869"/>
                  </a:lnTo>
                  <a:lnTo>
                    <a:pt x="5967" y="7161"/>
                  </a:lnTo>
                  <a:lnTo>
                    <a:pt x="5991" y="7307"/>
                  </a:lnTo>
                  <a:lnTo>
                    <a:pt x="6040" y="7404"/>
                  </a:lnTo>
                  <a:lnTo>
                    <a:pt x="6113" y="7502"/>
                  </a:lnTo>
                  <a:lnTo>
                    <a:pt x="6186" y="7575"/>
                  </a:lnTo>
                  <a:lnTo>
                    <a:pt x="6284" y="7624"/>
                  </a:lnTo>
                  <a:lnTo>
                    <a:pt x="6430" y="7624"/>
                  </a:lnTo>
                  <a:lnTo>
                    <a:pt x="6430" y="7624"/>
                  </a:lnTo>
                  <a:lnTo>
                    <a:pt x="6503" y="7624"/>
                  </a:lnTo>
                  <a:lnTo>
                    <a:pt x="6600" y="7575"/>
                  </a:lnTo>
                  <a:lnTo>
                    <a:pt x="6673" y="7502"/>
                  </a:lnTo>
                  <a:lnTo>
                    <a:pt x="6746" y="7404"/>
                  </a:lnTo>
                  <a:lnTo>
                    <a:pt x="6820" y="7307"/>
                  </a:lnTo>
                  <a:lnTo>
                    <a:pt x="6868" y="7161"/>
                  </a:lnTo>
                  <a:lnTo>
                    <a:pt x="6893" y="7015"/>
                  </a:lnTo>
                  <a:lnTo>
                    <a:pt x="6917" y="6869"/>
                  </a:lnTo>
                  <a:lnTo>
                    <a:pt x="6917" y="6869"/>
                  </a:lnTo>
                  <a:lnTo>
                    <a:pt x="6917" y="6187"/>
                  </a:lnTo>
                  <a:lnTo>
                    <a:pt x="6893" y="5529"/>
                  </a:lnTo>
                  <a:lnTo>
                    <a:pt x="6844" y="4896"/>
                  </a:lnTo>
                  <a:lnTo>
                    <a:pt x="6771" y="4311"/>
                  </a:lnTo>
                  <a:lnTo>
                    <a:pt x="6698" y="3727"/>
                  </a:lnTo>
                  <a:lnTo>
                    <a:pt x="6600" y="3191"/>
                  </a:lnTo>
                  <a:lnTo>
                    <a:pt x="6479" y="2704"/>
                  </a:lnTo>
                  <a:lnTo>
                    <a:pt x="6332" y="2217"/>
                  </a:lnTo>
                  <a:lnTo>
                    <a:pt x="6162" y="1803"/>
                  </a:lnTo>
                  <a:lnTo>
                    <a:pt x="5967" y="1413"/>
                  </a:lnTo>
                  <a:lnTo>
                    <a:pt x="5748" y="1072"/>
                  </a:lnTo>
                  <a:lnTo>
                    <a:pt x="5480" y="755"/>
                  </a:lnTo>
                  <a:lnTo>
                    <a:pt x="5212" y="488"/>
                  </a:lnTo>
                  <a:lnTo>
                    <a:pt x="4895" y="293"/>
                  </a:lnTo>
                  <a:lnTo>
                    <a:pt x="4749" y="195"/>
                  </a:lnTo>
                  <a:lnTo>
                    <a:pt x="4579" y="122"/>
                  </a:lnTo>
                  <a:lnTo>
                    <a:pt x="4384" y="49"/>
                  </a:lnTo>
                  <a:lnTo>
                    <a:pt x="4189" y="0"/>
                  </a:lnTo>
                  <a:lnTo>
                    <a:pt x="4189" y="0"/>
                  </a:lnTo>
                  <a:close/>
                </a:path>
              </a:pathLst>
            </a:custGeom>
            <a:noFill/>
            <a:ln w="1217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20" name="Rechteck 19"/>
          <p:cNvSpPr/>
          <p:nvPr/>
        </p:nvSpPr>
        <p:spPr>
          <a:xfrm>
            <a:off x="4010407" y="2167986"/>
            <a:ext cx="932371" cy="584775"/>
          </a:xfrm>
          <a:prstGeom prst="rect">
            <a:avLst/>
          </a:prstGeom>
        </p:spPr>
        <p:txBody>
          <a:bodyPr wrap="none">
            <a:spAutoFit/>
          </a:bodyPr>
          <a:lstStyle/>
          <a:p>
            <a:r>
              <a:rPr lang="de-DE" sz="1600" dirty="0">
                <a:solidFill>
                  <a:schemeClr val="bg2">
                    <a:lumMod val="25000"/>
                  </a:schemeClr>
                </a:solidFill>
              </a:rPr>
              <a:t>Digitaler </a:t>
            </a:r>
            <a:br>
              <a:rPr lang="de-DE" sz="1600" dirty="0">
                <a:solidFill>
                  <a:schemeClr val="bg2">
                    <a:lumMod val="25000"/>
                  </a:schemeClr>
                </a:solidFill>
              </a:rPr>
            </a:br>
            <a:r>
              <a:rPr lang="de-DE" sz="1600" dirty="0">
                <a:solidFill>
                  <a:schemeClr val="bg2">
                    <a:lumMod val="25000"/>
                  </a:schemeClr>
                </a:solidFill>
              </a:rPr>
              <a:t>Wandel</a:t>
            </a:r>
          </a:p>
        </p:txBody>
      </p:sp>
      <p:sp>
        <p:nvSpPr>
          <p:cNvPr id="21" name="Rechteck 20"/>
          <p:cNvSpPr/>
          <p:nvPr/>
        </p:nvSpPr>
        <p:spPr>
          <a:xfrm>
            <a:off x="6686207" y="1990174"/>
            <a:ext cx="1635641" cy="861774"/>
          </a:xfrm>
          <a:prstGeom prst="rect">
            <a:avLst/>
          </a:prstGeom>
        </p:spPr>
        <p:txBody>
          <a:bodyPr wrap="none">
            <a:spAutoFit/>
          </a:bodyPr>
          <a:lstStyle/>
          <a:p>
            <a:r>
              <a:rPr lang="de-DE" sz="1600" dirty="0">
                <a:solidFill>
                  <a:schemeClr val="bg2">
                    <a:lumMod val="25000"/>
                  </a:schemeClr>
                </a:solidFill>
              </a:rPr>
              <a:t>Generationen im </a:t>
            </a:r>
            <a:br>
              <a:rPr lang="de-DE" sz="1600" dirty="0">
                <a:solidFill>
                  <a:schemeClr val="bg2">
                    <a:lumMod val="25000"/>
                  </a:schemeClr>
                </a:solidFill>
              </a:rPr>
            </a:br>
            <a:r>
              <a:rPr lang="de-DE" sz="1600" dirty="0">
                <a:solidFill>
                  <a:schemeClr val="bg2">
                    <a:lumMod val="25000"/>
                  </a:schemeClr>
                </a:solidFill>
              </a:rPr>
              <a:t>demografischen </a:t>
            </a:r>
            <a:r>
              <a:rPr lang="de-DE" dirty="0" smtClean="0">
                <a:solidFill>
                  <a:schemeClr val="bg2">
                    <a:lumMod val="25000"/>
                  </a:schemeClr>
                </a:solidFill>
              </a:rPr>
              <a:t/>
            </a:r>
            <a:br>
              <a:rPr lang="de-DE" dirty="0" smtClean="0">
                <a:solidFill>
                  <a:schemeClr val="bg2">
                    <a:lumMod val="25000"/>
                  </a:schemeClr>
                </a:solidFill>
              </a:rPr>
            </a:br>
            <a:r>
              <a:rPr lang="de-DE" sz="1600" dirty="0">
                <a:solidFill>
                  <a:schemeClr val="bg2">
                    <a:lumMod val="25000"/>
                  </a:schemeClr>
                </a:solidFill>
              </a:rPr>
              <a:t>Wandel</a:t>
            </a:r>
          </a:p>
        </p:txBody>
      </p:sp>
      <p:sp>
        <p:nvSpPr>
          <p:cNvPr id="22" name="Rechteck 21"/>
          <p:cNvSpPr/>
          <p:nvPr/>
        </p:nvSpPr>
        <p:spPr>
          <a:xfrm>
            <a:off x="6063777" y="3857066"/>
            <a:ext cx="1754375" cy="1323439"/>
          </a:xfrm>
          <a:prstGeom prst="rect">
            <a:avLst/>
          </a:prstGeom>
        </p:spPr>
        <p:txBody>
          <a:bodyPr wrap="square">
            <a:spAutoFit/>
          </a:bodyPr>
          <a:lstStyle/>
          <a:p>
            <a:r>
              <a:rPr lang="de-DE" sz="1600" dirty="0">
                <a:solidFill>
                  <a:schemeClr val="bg2">
                    <a:lumMod val="25000"/>
                  </a:schemeClr>
                </a:solidFill>
              </a:rPr>
              <a:t>Beratung im Kontext des digitalen und demografischen Wandels</a:t>
            </a:r>
          </a:p>
        </p:txBody>
      </p:sp>
      <p:sp>
        <p:nvSpPr>
          <p:cNvPr id="23" name="Textfeld 22"/>
          <p:cNvSpPr txBox="1"/>
          <p:nvPr/>
        </p:nvSpPr>
        <p:spPr>
          <a:xfrm>
            <a:off x="217287" y="227213"/>
            <a:ext cx="8910087" cy="769441"/>
          </a:xfrm>
          <a:prstGeom prst="rect">
            <a:avLst/>
          </a:prstGeom>
          <a:noFill/>
        </p:spPr>
        <p:txBody>
          <a:bodyPr wrap="square" rtlCol="0">
            <a:spAutoFit/>
          </a:bodyPr>
          <a:lstStyle/>
          <a:p>
            <a:r>
              <a:rPr lang="de-DE" sz="4400" dirty="0">
                <a:solidFill>
                  <a:srgbClr val="004B93"/>
                </a:solidFill>
                <a:latin typeface="+mj-lt"/>
              </a:rPr>
              <a:t>WORÜBER SPRECHE ICH…?</a:t>
            </a:r>
          </a:p>
        </p:txBody>
      </p:sp>
      <p:pic>
        <p:nvPicPr>
          <p:cNvPr id="24" name="Grafik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02814" y="227213"/>
            <a:ext cx="790476" cy="476190"/>
          </a:xfrm>
          <a:prstGeom prst="rect">
            <a:avLst/>
          </a:prstGeom>
        </p:spPr>
      </p:pic>
      <p:pic>
        <p:nvPicPr>
          <p:cNvPr id="30" name="Grafik 29"/>
          <p:cNvPicPr>
            <a:picLocks noChangeAspect="1"/>
          </p:cNvPicPr>
          <p:nvPr/>
        </p:nvPicPr>
        <p:blipFill>
          <a:blip r:embed="rId7"/>
          <a:stretch>
            <a:fillRect/>
          </a:stretch>
        </p:blipFill>
        <p:spPr>
          <a:xfrm rot="10800000">
            <a:off x="8321848" y="3731145"/>
            <a:ext cx="928200" cy="1331067"/>
          </a:xfrm>
          <a:prstGeom prst="rect">
            <a:avLst/>
          </a:prstGeom>
        </p:spPr>
      </p:pic>
      <p:pic>
        <p:nvPicPr>
          <p:cNvPr id="31" name="Grafik 30"/>
          <p:cNvPicPr>
            <a:picLocks noChangeAspect="1"/>
          </p:cNvPicPr>
          <p:nvPr/>
        </p:nvPicPr>
        <p:blipFill>
          <a:blip r:embed="rId7"/>
          <a:stretch>
            <a:fillRect/>
          </a:stretch>
        </p:blipFill>
        <p:spPr>
          <a:xfrm rot="10800000" flipH="1">
            <a:off x="2584577" y="3731145"/>
            <a:ext cx="928200" cy="1331067"/>
          </a:xfrm>
          <a:prstGeom prst="rect">
            <a:avLst/>
          </a:prstGeom>
        </p:spPr>
      </p:pic>
      <p:pic>
        <p:nvPicPr>
          <p:cNvPr id="32" name="Grafik 31"/>
          <p:cNvPicPr>
            <a:picLocks noChangeAspect="1"/>
          </p:cNvPicPr>
          <p:nvPr/>
        </p:nvPicPr>
        <p:blipFill>
          <a:blip r:embed="rId8"/>
          <a:stretch>
            <a:fillRect/>
          </a:stretch>
        </p:blipFill>
        <p:spPr>
          <a:xfrm rot="18386701">
            <a:off x="5892393" y="2132422"/>
            <a:ext cx="435677" cy="549845"/>
          </a:xfrm>
          <a:prstGeom prst="rect">
            <a:avLst/>
          </a:prstGeom>
        </p:spPr>
      </p:pic>
      <p:pic>
        <p:nvPicPr>
          <p:cNvPr id="33" name="Grafik 32"/>
          <p:cNvPicPr>
            <a:picLocks noChangeAspect="1"/>
          </p:cNvPicPr>
          <p:nvPr/>
        </p:nvPicPr>
        <p:blipFill>
          <a:blip r:embed="rId8"/>
          <a:stretch>
            <a:fillRect/>
          </a:stretch>
        </p:blipFill>
        <p:spPr>
          <a:xfrm rot="18386701" flipH="1" flipV="1">
            <a:off x="5895866" y="2384483"/>
            <a:ext cx="428730" cy="541078"/>
          </a:xfrm>
          <a:prstGeom prst="rect">
            <a:avLst/>
          </a:prstGeom>
        </p:spPr>
      </p:pic>
    </p:spTree>
    <p:extLst>
      <p:ext uri="{BB962C8B-B14F-4D97-AF65-F5344CB8AC3E}">
        <p14:creationId xmlns:p14="http://schemas.microsoft.com/office/powerpoint/2010/main" val="3747564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par>
                                <p:cTn id="22" presetID="10" presetClass="entr" presetSubtype="0" fill="hold"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10" presetClass="entr" presetSubtype="0"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par>
                                <p:cTn id="33" presetID="10"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par>
                                <p:cTn id="36" presetID="10" presetClass="entr" presetSubtype="0" fill="hold"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217287" y="227213"/>
            <a:ext cx="9725366" cy="769441"/>
          </a:xfrm>
          <a:prstGeom prst="rect">
            <a:avLst/>
          </a:prstGeom>
          <a:noFill/>
        </p:spPr>
        <p:txBody>
          <a:bodyPr wrap="square" rtlCol="0">
            <a:spAutoFit/>
          </a:bodyPr>
          <a:lstStyle/>
          <a:p>
            <a:r>
              <a:rPr lang="de-DE" sz="4400" dirty="0" smtClean="0">
                <a:solidFill>
                  <a:srgbClr val="004B93"/>
                </a:solidFill>
                <a:latin typeface="+mj-lt"/>
              </a:rPr>
              <a:t>DIGITALER WANDEL</a:t>
            </a:r>
            <a:endParaRPr lang="de-DE" sz="4400" dirty="0">
              <a:solidFill>
                <a:srgbClr val="004B93"/>
              </a:solidFill>
              <a:latin typeface="+mj-lt"/>
            </a:endParaRPr>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814" y="227213"/>
            <a:ext cx="790476" cy="476190"/>
          </a:xfrm>
          <a:prstGeom prst="rect">
            <a:avLst/>
          </a:prstGeom>
        </p:spPr>
      </p:pic>
      <p:sp>
        <p:nvSpPr>
          <p:cNvPr id="20" name="Rechteck 19"/>
          <p:cNvSpPr/>
          <p:nvPr/>
        </p:nvSpPr>
        <p:spPr>
          <a:xfrm>
            <a:off x="3062233" y="5121287"/>
            <a:ext cx="6096000" cy="461665"/>
          </a:xfrm>
          <a:prstGeom prst="rect">
            <a:avLst/>
          </a:prstGeom>
        </p:spPr>
        <p:txBody>
          <a:bodyPr>
            <a:spAutoFit/>
          </a:bodyPr>
          <a:lstStyle/>
          <a:p>
            <a:pPr lvl="0" algn="ctr">
              <a:defRPr/>
            </a:pPr>
            <a:r>
              <a:rPr lang="en-US" sz="2400" b="1" dirty="0" smtClean="0">
                <a:solidFill>
                  <a:schemeClr val="bg1">
                    <a:lumMod val="65000"/>
                  </a:schemeClr>
                </a:solidFill>
                <a:latin typeface="+mj-lt"/>
              </a:rPr>
              <a:t>5 ZENTRALE FAKTOREN</a:t>
            </a:r>
            <a:endParaRPr lang="en-US" sz="2400" b="1" dirty="0">
              <a:solidFill>
                <a:schemeClr val="bg1">
                  <a:lumMod val="65000"/>
                </a:schemeClr>
              </a:solidFill>
              <a:latin typeface="+mj-lt"/>
            </a:endParaRPr>
          </a:p>
        </p:txBody>
      </p:sp>
      <p:sp>
        <p:nvSpPr>
          <p:cNvPr id="34" name="Foliennummernplatzhalter 9"/>
          <p:cNvSpPr>
            <a:spLocks noGrp="1"/>
          </p:cNvSpPr>
          <p:nvPr>
            <p:ph type="sldNum" sz="quarter" idx="12"/>
          </p:nvPr>
        </p:nvSpPr>
        <p:spPr>
          <a:xfrm>
            <a:off x="9382125" y="6407150"/>
            <a:ext cx="2743200" cy="365125"/>
          </a:xfrm>
        </p:spPr>
        <p:txBody>
          <a:bodyPr/>
          <a:lstStyle/>
          <a:p>
            <a:r>
              <a:rPr lang="de-DE" dirty="0"/>
              <a:t>3</a:t>
            </a:r>
          </a:p>
        </p:txBody>
      </p:sp>
      <p:cxnSp>
        <p:nvCxnSpPr>
          <p:cNvPr id="36" name="Gerader Verbinder 35"/>
          <p:cNvCxnSpPr/>
          <p:nvPr/>
        </p:nvCxnSpPr>
        <p:spPr>
          <a:xfrm flipV="1">
            <a:off x="370526" y="6282119"/>
            <a:ext cx="11479413" cy="1905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9" name="Textfeld 38"/>
          <p:cNvSpPr txBox="1"/>
          <p:nvPr/>
        </p:nvSpPr>
        <p:spPr>
          <a:xfrm rot="16200000">
            <a:off x="2484234" y="4249020"/>
            <a:ext cx="430887" cy="4658296"/>
          </a:xfrm>
          <a:prstGeom prst="rect">
            <a:avLst/>
          </a:prstGeom>
          <a:noFill/>
        </p:spPr>
        <p:txBody>
          <a:bodyPr vert="vert" wrap="square" rtlCol="0">
            <a:spAutoFit/>
          </a:bodyPr>
          <a:lstStyle/>
          <a:p>
            <a:r>
              <a:rPr lang="de-DE" sz="1600" dirty="0" smtClean="0">
                <a:solidFill>
                  <a:schemeClr val="bg1">
                    <a:lumMod val="85000"/>
                  </a:schemeClr>
                </a:solidFill>
              </a:rPr>
              <a:t>Digitalisierung im demografischen Wandel </a:t>
            </a:r>
            <a:endParaRPr lang="de-DE" sz="1600" dirty="0">
              <a:solidFill>
                <a:schemeClr val="bg1">
                  <a:lumMod val="85000"/>
                </a:schemeClr>
              </a:solidFill>
            </a:endParaRPr>
          </a:p>
        </p:txBody>
      </p:sp>
      <p:grpSp>
        <p:nvGrpSpPr>
          <p:cNvPr id="143" name="Gruppieren 142"/>
          <p:cNvGrpSpPr/>
          <p:nvPr/>
        </p:nvGrpSpPr>
        <p:grpSpPr>
          <a:xfrm>
            <a:off x="985314" y="1735141"/>
            <a:ext cx="2143211" cy="2514445"/>
            <a:chOff x="985314" y="1735141"/>
            <a:chExt cx="2143211" cy="2514445"/>
          </a:xfrm>
        </p:grpSpPr>
        <p:sp>
          <p:nvSpPr>
            <p:cNvPr id="7" name="Shape 653"/>
            <p:cNvSpPr/>
            <p:nvPr/>
          </p:nvSpPr>
          <p:spPr>
            <a:xfrm>
              <a:off x="1919782" y="2092692"/>
              <a:ext cx="248745" cy="430924"/>
            </a:xfrm>
            <a:custGeom>
              <a:avLst/>
              <a:gdLst/>
              <a:ahLst/>
              <a:cxnLst/>
              <a:rect l="0" t="0" r="0" b="0"/>
              <a:pathLst>
                <a:path w="11838" h="20508" fill="none" extrusionOk="0">
                  <a:moveTo>
                    <a:pt x="10547" y="1"/>
                  </a:moveTo>
                  <a:lnTo>
                    <a:pt x="1292" y="1"/>
                  </a:lnTo>
                  <a:lnTo>
                    <a:pt x="1292" y="1"/>
                  </a:lnTo>
                  <a:lnTo>
                    <a:pt x="1024" y="25"/>
                  </a:lnTo>
                  <a:lnTo>
                    <a:pt x="780" y="98"/>
                  </a:lnTo>
                  <a:lnTo>
                    <a:pt x="561" y="220"/>
                  </a:lnTo>
                  <a:lnTo>
                    <a:pt x="366" y="366"/>
                  </a:lnTo>
                  <a:lnTo>
                    <a:pt x="220" y="561"/>
                  </a:lnTo>
                  <a:lnTo>
                    <a:pt x="98" y="780"/>
                  </a:lnTo>
                  <a:lnTo>
                    <a:pt x="25" y="1024"/>
                  </a:lnTo>
                  <a:lnTo>
                    <a:pt x="1" y="1292"/>
                  </a:lnTo>
                  <a:lnTo>
                    <a:pt x="1" y="19217"/>
                  </a:lnTo>
                  <a:lnTo>
                    <a:pt x="1" y="19217"/>
                  </a:lnTo>
                  <a:lnTo>
                    <a:pt x="25" y="19485"/>
                  </a:lnTo>
                  <a:lnTo>
                    <a:pt x="98" y="19728"/>
                  </a:lnTo>
                  <a:lnTo>
                    <a:pt x="220" y="19948"/>
                  </a:lnTo>
                  <a:lnTo>
                    <a:pt x="366" y="20142"/>
                  </a:lnTo>
                  <a:lnTo>
                    <a:pt x="561" y="20289"/>
                  </a:lnTo>
                  <a:lnTo>
                    <a:pt x="780" y="20410"/>
                  </a:lnTo>
                  <a:lnTo>
                    <a:pt x="1024" y="20483"/>
                  </a:lnTo>
                  <a:lnTo>
                    <a:pt x="1292" y="20508"/>
                  </a:lnTo>
                  <a:lnTo>
                    <a:pt x="10547" y="20508"/>
                  </a:lnTo>
                  <a:lnTo>
                    <a:pt x="10547" y="20508"/>
                  </a:lnTo>
                  <a:lnTo>
                    <a:pt x="10814" y="20483"/>
                  </a:lnTo>
                  <a:lnTo>
                    <a:pt x="11058" y="20410"/>
                  </a:lnTo>
                  <a:lnTo>
                    <a:pt x="11277" y="20289"/>
                  </a:lnTo>
                  <a:lnTo>
                    <a:pt x="11472" y="20142"/>
                  </a:lnTo>
                  <a:lnTo>
                    <a:pt x="11618" y="19948"/>
                  </a:lnTo>
                  <a:lnTo>
                    <a:pt x="11740" y="19728"/>
                  </a:lnTo>
                  <a:lnTo>
                    <a:pt x="11813" y="19485"/>
                  </a:lnTo>
                  <a:lnTo>
                    <a:pt x="11837" y="19217"/>
                  </a:lnTo>
                  <a:lnTo>
                    <a:pt x="11837" y="1292"/>
                  </a:lnTo>
                  <a:lnTo>
                    <a:pt x="11837" y="1292"/>
                  </a:lnTo>
                  <a:lnTo>
                    <a:pt x="11813" y="1024"/>
                  </a:lnTo>
                  <a:lnTo>
                    <a:pt x="11740" y="780"/>
                  </a:lnTo>
                  <a:lnTo>
                    <a:pt x="11618" y="561"/>
                  </a:lnTo>
                  <a:lnTo>
                    <a:pt x="11472" y="366"/>
                  </a:lnTo>
                  <a:lnTo>
                    <a:pt x="11277" y="220"/>
                  </a:lnTo>
                  <a:lnTo>
                    <a:pt x="11058" y="98"/>
                  </a:lnTo>
                  <a:lnTo>
                    <a:pt x="10814" y="25"/>
                  </a:lnTo>
                  <a:lnTo>
                    <a:pt x="10547" y="1"/>
                  </a:lnTo>
                  <a:lnTo>
                    <a:pt x="10547" y="1"/>
                  </a:lnTo>
                  <a:close/>
                  <a:moveTo>
                    <a:pt x="5554" y="975"/>
                  </a:moveTo>
                  <a:lnTo>
                    <a:pt x="6284" y="975"/>
                  </a:lnTo>
                  <a:lnTo>
                    <a:pt x="6284" y="975"/>
                  </a:lnTo>
                  <a:lnTo>
                    <a:pt x="6406" y="999"/>
                  </a:lnTo>
                  <a:lnTo>
                    <a:pt x="6479" y="1073"/>
                  </a:lnTo>
                  <a:lnTo>
                    <a:pt x="6552" y="1146"/>
                  </a:lnTo>
                  <a:lnTo>
                    <a:pt x="6577" y="1267"/>
                  </a:lnTo>
                  <a:lnTo>
                    <a:pt x="6577" y="1267"/>
                  </a:lnTo>
                  <a:lnTo>
                    <a:pt x="6552" y="1365"/>
                  </a:lnTo>
                  <a:lnTo>
                    <a:pt x="6479" y="1462"/>
                  </a:lnTo>
                  <a:lnTo>
                    <a:pt x="6406" y="1511"/>
                  </a:lnTo>
                  <a:lnTo>
                    <a:pt x="6284" y="1535"/>
                  </a:lnTo>
                  <a:lnTo>
                    <a:pt x="5554" y="1535"/>
                  </a:lnTo>
                  <a:lnTo>
                    <a:pt x="5554" y="1535"/>
                  </a:lnTo>
                  <a:lnTo>
                    <a:pt x="5432" y="1511"/>
                  </a:lnTo>
                  <a:lnTo>
                    <a:pt x="5359" y="1462"/>
                  </a:lnTo>
                  <a:lnTo>
                    <a:pt x="5286" y="1365"/>
                  </a:lnTo>
                  <a:lnTo>
                    <a:pt x="5262" y="1267"/>
                  </a:lnTo>
                  <a:lnTo>
                    <a:pt x="5262" y="1267"/>
                  </a:lnTo>
                  <a:lnTo>
                    <a:pt x="5286" y="1146"/>
                  </a:lnTo>
                  <a:lnTo>
                    <a:pt x="5359" y="1073"/>
                  </a:lnTo>
                  <a:lnTo>
                    <a:pt x="5432" y="999"/>
                  </a:lnTo>
                  <a:lnTo>
                    <a:pt x="5554" y="975"/>
                  </a:lnTo>
                  <a:lnTo>
                    <a:pt x="5554" y="975"/>
                  </a:lnTo>
                  <a:close/>
                  <a:moveTo>
                    <a:pt x="5919" y="19436"/>
                  </a:moveTo>
                  <a:lnTo>
                    <a:pt x="5919" y="19436"/>
                  </a:lnTo>
                  <a:lnTo>
                    <a:pt x="5749" y="19412"/>
                  </a:lnTo>
                  <a:lnTo>
                    <a:pt x="5578" y="19363"/>
                  </a:lnTo>
                  <a:lnTo>
                    <a:pt x="5432" y="19290"/>
                  </a:lnTo>
                  <a:lnTo>
                    <a:pt x="5310" y="19193"/>
                  </a:lnTo>
                  <a:lnTo>
                    <a:pt x="5213" y="19071"/>
                  </a:lnTo>
                  <a:lnTo>
                    <a:pt x="5140" y="18925"/>
                  </a:lnTo>
                  <a:lnTo>
                    <a:pt x="5091" y="18754"/>
                  </a:lnTo>
                  <a:lnTo>
                    <a:pt x="5067" y="18584"/>
                  </a:lnTo>
                  <a:lnTo>
                    <a:pt x="5067" y="18584"/>
                  </a:lnTo>
                  <a:lnTo>
                    <a:pt x="5091" y="18413"/>
                  </a:lnTo>
                  <a:lnTo>
                    <a:pt x="5140" y="18243"/>
                  </a:lnTo>
                  <a:lnTo>
                    <a:pt x="5213" y="18097"/>
                  </a:lnTo>
                  <a:lnTo>
                    <a:pt x="5310" y="17975"/>
                  </a:lnTo>
                  <a:lnTo>
                    <a:pt x="5432" y="17877"/>
                  </a:lnTo>
                  <a:lnTo>
                    <a:pt x="5578" y="17804"/>
                  </a:lnTo>
                  <a:lnTo>
                    <a:pt x="5749" y="17756"/>
                  </a:lnTo>
                  <a:lnTo>
                    <a:pt x="5919" y="17731"/>
                  </a:lnTo>
                  <a:lnTo>
                    <a:pt x="5919" y="17731"/>
                  </a:lnTo>
                  <a:lnTo>
                    <a:pt x="6090" y="17756"/>
                  </a:lnTo>
                  <a:lnTo>
                    <a:pt x="6260" y="17804"/>
                  </a:lnTo>
                  <a:lnTo>
                    <a:pt x="6406" y="17877"/>
                  </a:lnTo>
                  <a:lnTo>
                    <a:pt x="6528" y="17975"/>
                  </a:lnTo>
                  <a:lnTo>
                    <a:pt x="6625" y="18097"/>
                  </a:lnTo>
                  <a:lnTo>
                    <a:pt x="6699" y="18243"/>
                  </a:lnTo>
                  <a:lnTo>
                    <a:pt x="6747" y="18413"/>
                  </a:lnTo>
                  <a:lnTo>
                    <a:pt x="6772" y="18584"/>
                  </a:lnTo>
                  <a:lnTo>
                    <a:pt x="6772" y="18584"/>
                  </a:lnTo>
                  <a:lnTo>
                    <a:pt x="6747" y="18754"/>
                  </a:lnTo>
                  <a:lnTo>
                    <a:pt x="6699" y="18925"/>
                  </a:lnTo>
                  <a:lnTo>
                    <a:pt x="6625" y="19071"/>
                  </a:lnTo>
                  <a:lnTo>
                    <a:pt x="6528" y="19193"/>
                  </a:lnTo>
                  <a:lnTo>
                    <a:pt x="6406" y="19290"/>
                  </a:lnTo>
                  <a:lnTo>
                    <a:pt x="6260" y="19363"/>
                  </a:lnTo>
                  <a:lnTo>
                    <a:pt x="6090" y="19412"/>
                  </a:lnTo>
                  <a:lnTo>
                    <a:pt x="5919" y="19436"/>
                  </a:lnTo>
                  <a:lnTo>
                    <a:pt x="5919" y="19436"/>
                  </a:lnTo>
                  <a:close/>
                  <a:moveTo>
                    <a:pt x="10547" y="16660"/>
                  </a:moveTo>
                  <a:lnTo>
                    <a:pt x="1292" y="16660"/>
                  </a:lnTo>
                  <a:lnTo>
                    <a:pt x="1292" y="2558"/>
                  </a:lnTo>
                  <a:lnTo>
                    <a:pt x="10547" y="2558"/>
                  </a:lnTo>
                  <a:lnTo>
                    <a:pt x="10547" y="16660"/>
                  </a:lnTo>
                  <a:close/>
                </a:path>
              </a:pathLst>
            </a:custGeom>
            <a:solidFill>
              <a:schemeClr val="bg2">
                <a:lumMod val="75000"/>
              </a:schemeClr>
            </a:solidFill>
            <a:ln w="12175" cap="rnd" cmpd="sng">
              <a:solidFill>
                <a:srgbClr val="1E294E"/>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 name="TextBox 205"/>
            <p:cNvSpPr txBox="1"/>
            <p:nvPr/>
          </p:nvSpPr>
          <p:spPr>
            <a:xfrm>
              <a:off x="985314" y="3080035"/>
              <a:ext cx="2143211" cy="1169551"/>
            </a:xfrm>
            <a:prstGeom prst="rect">
              <a:avLst/>
            </a:prstGeom>
            <a:noFill/>
          </p:spPr>
          <p:txBody>
            <a:bodyPr wrap="square" lIns="0" tIns="0" rIns="0" bIns="0" rtlCol="0" anchor="b">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GB" sz="1200" b="1" i="0" u="none" strike="noStrike" kern="1200" cap="none" spc="0" normalizeH="0" baseline="0" noProof="0" dirty="0" err="1" smtClean="0">
                  <a:ln>
                    <a:noFill/>
                  </a:ln>
                  <a:solidFill>
                    <a:srgbClr val="898989"/>
                  </a:solidFill>
                  <a:effectLst/>
                  <a:uLnTx/>
                  <a:uFillTx/>
                  <a:latin typeface="Verdana" panose="020B0604030504040204" pitchFamily="34" charset="0"/>
                  <a:ea typeface="Verdana" panose="020B0604030504040204" pitchFamily="34" charset="0"/>
                  <a:cs typeface="Verdana" panose="020B0604030504040204" pitchFamily="34" charset="0"/>
                </a:rPr>
                <a:t>Technologie</a:t>
              </a:r>
              <a:r>
                <a:rPr kumimoji="0" lang="en-GB" sz="1200" b="1" i="0" u="none" strike="noStrike" kern="1200" cap="none" spc="0" normalizeH="0" baseline="0" noProof="0" dirty="0" smtClean="0">
                  <a:ln>
                    <a:noFill/>
                  </a:ln>
                  <a:solidFill>
                    <a:srgbClr val="898989"/>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GB" sz="1200" b="1" i="0" u="none" strike="noStrike" kern="1200" cap="none" spc="0" normalizeH="0" baseline="0" noProof="0" dirty="0" err="1" smtClean="0">
                  <a:ln>
                    <a:noFill/>
                  </a:ln>
                  <a:solidFill>
                    <a:srgbClr val="898989"/>
                  </a:solidFill>
                  <a:effectLst/>
                  <a:uLnTx/>
                  <a:uFillTx/>
                  <a:latin typeface="Verdana" panose="020B0604030504040204" pitchFamily="34" charset="0"/>
                  <a:ea typeface="Verdana" panose="020B0604030504040204" pitchFamily="34" charset="0"/>
                  <a:cs typeface="Verdana" panose="020B0604030504040204" pitchFamily="34" charset="0"/>
                </a:rPr>
                <a:t>ist</a:t>
              </a:r>
              <a:r>
                <a:rPr kumimoji="0" lang="en-GB" sz="1200" b="1" i="0" u="none" strike="noStrike" kern="1200" cap="none" spc="0" normalizeH="0" baseline="0" noProof="0" dirty="0" smtClean="0">
                  <a:ln>
                    <a:noFill/>
                  </a:ln>
                  <a:solidFill>
                    <a:srgbClr val="898989"/>
                  </a:solidFill>
                  <a:effectLst/>
                  <a:uLnTx/>
                  <a:uFillTx/>
                  <a:latin typeface="Verdana" panose="020B0604030504040204" pitchFamily="34" charset="0"/>
                  <a:ea typeface="Verdana" panose="020B0604030504040204" pitchFamily="34" charset="0"/>
                  <a:cs typeface="Verdana" panose="020B0604030504040204" pitchFamily="34" charset="0"/>
                </a:rPr>
                <a:t> </a:t>
              </a:r>
              <a:br>
                <a:rPr kumimoji="0" lang="en-GB" sz="1200" b="1" i="0" u="none" strike="noStrike" kern="1200" cap="none" spc="0" normalizeH="0" baseline="0" noProof="0" dirty="0" smtClean="0">
                  <a:ln>
                    <a:noFill/>
                  </a:ln>
                  <a:solidFill>
                    <a:srgbClr val="898989"/>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1200" b="1" i="0" u="none" strike="noStrike" kern="1200" cap="none" spc="0" normalizeH="0" baseline="0" noProof="0" dirty="0" err="1" smtClean="0">
                  <a:ln>
                    <a:noFill/>
                  </a:ln>
                  <a:solidFill>
                    <a:srgbClr val="898989"/>
                  </a:solidFill>
                  <a:effectLst/>
                  <a:uLnTx/>
                  <a:uFillTx/>
                  <a:latin typeface="Verdana" panose="020B0604030504040204" pitchFamily="34" charset="0"/>
                  <a:ea typeface="Verdana" panose="020B0604030504040204" pitchFamily="34" charset="0"/>
                  <a:cs typeface="Verdana" panose="020B0604030504040204" pitchFamily="34" charset="0"/>
                </a:rPr>
                <a:t>überall</a:t>
              </a:r>
              <a:endParaRPr kumimoji="0" lang="en-GB" sz="1200" b="1" i="0" u="none" strike="noStrike" kern="1200" cap="none" spc="0" normalizeH="0" baseline="0" noProof="0" dirty="0" smtClean="0">
                <a:ln>
                  <a:noFill/>
                </a:ln>
                <a:solidFill>
                  <a:srgbClr val="898989"/>
                </a:solidFill>
                <a:effectLst/>
                <a:uLnTx/>
                <a:uFillTx/>
                <a:latin typeface="Verdana" panose="020B0604030504040204" pitchFamily="34" charset="0"/>
                <a:ea typeface="Verdana" panose="020B0604030504040204" pitchFamily="34" charset="0"/>
                <a:cs typeface="Verdana" panose="020B0604030504040204" pitchFamily="34" charset="0"/>
              </a:endParaRPr>
            </a:p>
            <a:p>
              <a:pPr algn="ctr">
                <a:spcBef>
                  <a:spcPts val="1200"/>
                </a:spcBef>
                <a:defRPr/>
              </a:pPr>
              <a:r>
                <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rPr>
                <a:t>6 </a:t>
              </a:r>
              <a:r>
                <a:rPr lang="en-US" sz="1000" dirty="0" err="1">
                  <a:solidFill>
                    <a:prstClr val="black"/>
                  </a:solidFill>
                  <a:latin typeface="Verdana" panose="020B0604030504040204" pitchFamily="34" charset="0"/>
                  <a:ea typeface="Verdana" panose="020B0604030504040204" pitchFamily="34" charset="0"/>
                  <a:cs typeface="Verdana" panose="020B0604030504040204" pitchFamily="34" charset="0"/>
                </a:rPr>
                <a:t>Milliarden</a:t>
              </a:r>
              <a:r>
                <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rPr>
                <a:t>+</a:t>
              </a:r>
              <a:br>
                <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rPr>
                <a:t>Smartphones </a:t>
              </a:r>
              <a:r>
                <a:rPr lang="en-US" sz="1000" dirty="0" err="1">
                  <a:solidFill>
                    <a:prstClr val="black"/>
                  </a:solidFill>
                  <a:latin typeface="Verdana" panose="020B0604030504040204" pitchFamily="34" charset="0"/>
                  <a:ea typeface="Verdana" panose="020B0604030504040204" pitchFamily="34" charset="0"/>
                  <a:cs typeface="Verdana" panose="020B0604030504040204" pitchFamily="34" charset="0"/>
                </a:rPr>
                <a:t>weltweit</a:t>
              </a:r>
              <a:r>
                <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rPr>
                <a:t> 2020</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endParaRPr>
            </a:p>
            <a:p>
              <a:pPr marL="0" marR="0" lvl="0" indent="0" algn="ctr" defTabSz="914400" rtl="0" eaLnBrk="1" fontAlgn="auto" latinLnBrk="0" hangingPunct="1">
                <a:lnSpc>
                  <a:spcPct val="100000"/>
                </a:lnSpc>
                <a:spcBef>
                  <a:spcPts val="1200"/>
                </a:spcBef>
                <a:spcAft>
                  <a:spcPts val="0"/>
                </a:spcAft>
                <a:buClrTx/>
                <a:buSzTx/>
                <a:buFontTx/>
                <a:buNone/>
                <a:tabLst/>
                <a:defRPr/>
              </a:pPr>
              <a:endParaRPr kumimoji="0" lang="en-GB" sz="1200" b="1" i="0" u="none" strike="noStrike" kern="1200" cap="none" spc="0" normalizeH="0" baseline="0" noProof="0" dirty="0">
                <a:ln>
                  <a:noFill/>
                </a:ln>
                <a:solidFill>
                  <a:srgbClr val="898989"/>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 name="Freeform 5"/>
            <p:cNvSpPr>
              <a:spLocks noEditPoints="1"/>
            </p:cNvSpPr>
            <p:nvPr/>
          </p:nvSpPr>
          <p:spPr bwMode="auto">
            <a:xfrm>
              <a:off x="1477963" y="1735141"/>
              <a:ext cx="1157288" cy="1295401"/>
            </a:xfrm>
            <a:custGeom>
              <a:avLst/>
              <a:gdLst>
                <a:gd name="T0" fmla="*/ 1125 w 2264"/>
                <a:gd name="T1" fmla="*/ 0 h 2532"/>
                <a:gd name="T2" fmla="*/ 2251 w 2264"/>
                <a:gd name="T3" fmla="*/ 1125 h 2532"/>
                <a:gd name="T4" fmla="*/ 1125 w 2264"/>
                <a:gd name="T5" fmla="*/ 2532 h 2532"/>
                <a:gd name="T6" fmla="*/ 0 w 2264"/>
                <a:gd name="T7" fmla="*/ 1125 h 2532"/>
                <a:gd name="T8" fmla="*/ 1125 w 2264"/>
                <a:gd name="T9" fmla="*/ 0 h 2532"/>
                <a:gd name="T10" fmla="*/ 1125 w 2264"/>
                <a:gd name="T11" fmla="*/ 319 h 2532"/>
                <a:gd name="T12" fmla="*/ 1924 w 2264"/>
                <a:gd name="T13" fmla="*/ 1118 h 2532"/>
                <a:gd name="T14" fmla="*/ 1125 w 2264"/>
                <a:gd name="T15" fmla="*/ 1916 h 2532"/>
                <a:gd name="T16" fmla="*/ 327 w 2264"/>
                <a:gd name="T17" fmla="*/ 1118 h 2532"/>
                <a:gd name="T18" fmla="*/ 1125 w 2264"/>
                <a:gd name="T19" fmla="*/ 319 h 2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4" h="2532">
                  <a:moveTo>
                    <a:pt x="1125" y="0"/>
                  </a:moveTo>
                  <a:cubicBezTo>
                    <a:pt x="1747" y="0"/>
                    <a:pt x="2242" y="504"/>
                    <a:pt x="2251" y="1125"/>
                  </a:cubicBezTo>
                  <a:cubicBezTo>
                    <a:pt x="2264" y="2022"/>
                    <a:pt x="1166" y="2532"/>
                    <a:pt x="1125" y="2532"/>
                  </a:cubicBezTo>
                  <a:cubicBezTo>
                    <a:pt x="1082" y="2532"/>
                    <a:pt x="0" y="1930"/>
                    <a:pt x="0" y="1125"/>
                  </a:cubicBezTo>
                  <a:cubicBezTo>
                    <a:pt x="0" y="504"/>
                    <a:pt x="504" y="0"/>
                    <a:pt x="1125" y="0"/>
                  </a:cubicBezTo>
                  <a:close/>
                  <a:moveTo>
                    <a:pt x="1125" y="319"/>
                  </a:moveTo>
                  <a:cubicBezTo>
                    <a:pt x="1566" y="319"/>
                    <a:pt x="1924" y="677"/>
                    <a:pt x="1924" y="1118"/>
                  </a:cubicBezTo>
                  <a:cubicBezTo>
                    <a:pt x="1924" y="1559"/>
                    <a:pt x="1566" y="1916"/>
                    <a:pt x="1125" y="1916"/>
                  </a:cubicBezTo>
                  <a:cubicBezTo>
                    <a:pt x="684" y="1916"/>
                    <a:pt x="327" y="1559"/>
                    <a:pt x="327" y="1118"/>
                  </a:cubicBezTo>
                  <a:cubicBezTo>
                    <a:pt x="327" y="677"/>
                    <a:pt x="684" y="319"/>
                    <a:pt x="1125" y="319"/>
                  </a:cubicBezTo>
                  <a:close/>
                </a:path>
              </a:pathLst>
            </a:custGeom>
            <a:solidFill>
              <a:srgbClr val="1E29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142" name="Gruppieren 141"/>
          <p:cNvGrpSpPr/>
          <p:nvPr/>
        </p:nvGrpSpPr>
        <p:grpSpPr>
          <a:xfrm>
            <a:off x="3170771" y="1735141"/>
            <a:ext cx="1875922" cy="2822222"/>
            <a:chOff x="3170771" y="1735141"/>
            <a:chExt cx="1875922" cy="2822222"/>
          </a:xfrm>
        </p:grpSpPr>
        <p:grpSp>
          <p:nvGrpSpPr>
            <p:cNvPr id="11" name="Shape 633"/>
            <p:cNvGrpSpPr/>
            <p:nvPr/>
          </p:nvGrpSpPr>
          <p:grpSpPr>
            <a:xfrm>
              <a:off x="4199219" y="2197776"/>
              <a:ext cx="140237" cy="318337"/>
              <a:chOff x="4747037" y="2332025"/>
              <a:chExt cx="166850" cy="378747"/>
            </a:xfrm>
          </p:grpSpPr>
          <p:sp>
            <p:nvSpPr>
              <p:cNvPr id="12" name="Shape 634"/>
              <p:cNvSpPr/>
              <p:nvPr/>
            </p:nvSpPr>
            <p:spPr>
              <a:xfrm>
                <a:off x="4747037" y="2427022"/>
                <a:ext cx="166850" cy="283750"/>
              </a:xfrm>
              <a:custGeom>
                <a:avLst/>
                <a:gdLst/>
                <a:ahLst/>
                <a:cxnLst/>
                <a:rect l="0" t="0" r="0" b="0"/>
                <a:pathLst>
                  <a:path w="6674" h="11350" fill="none" extrusionOk="0">
                    <a:moveTo>
                      <a:pt x="4019" y="0"/>
                    </a:moveTo>
                    <a:lnTo>
                      <a:pt x="4019" y="0"/>
                    </a:lnTo>
                    <a:lnTo>
                      <a:pt x="3873" y="73"/>
                    </a:lnTo>
                    <a:lnTo>
                      <a:pt x="3703" y="122"/>
                    </a:lnTo>
                    <a:lnTo>
                      <a:pt x="3508" y="171"/>
                    </a:lnTo>
                    <a:lnTo>
                      <a:pt x="3337" y="171"/>
                    </a:lnTo>
                    <a:lnTo>
                      <a:pt x="3337" y="171"/>
                    </a:lnTo>
                    <a:lnTo>
                      <a:pt x="3167" y="171"/>
                    </a:lnTo>
                    <a:lnTo>
                      <a:pt x="2996" y="146"/>
                    </a:lnTo>
                    <a:lnTo>
                      <a:pt x="2826" y="73"/>
                    </a:lnTo>
                    <a:lnTo>
                      <a:pt x="2655" y="24"/>
                    </a:lnTo>
                    <a:lnTo>
                      <a:pt x="2655" y="24"/>
                    </a:lnTo>
                    <a:lnTo>
                      <a:pt x="2412" y="24"/>
                    </a:lnTo>
                    <a:lnTo>
                      <a:pt x="2168" y="97"/>
                    </a:lnTo>
                    <a:lnTo>
                      <a:pt x="1949" y="171"/>
                    </a:lnTo>
                    <a:lnTo>
                      <a:pt x="1706" y="317"/>
                    </a:lnTo>
                    <a:lnTo>
                      <a:pt x="1486" y="487"/>
                    </a:lnTo>
                    <a:lnTo>
                      <a:pt x="1243" y="682"/>
                    </a:lnTo>
                    <a:lnTo>
                      <a:pt x="1048" y="926"/>
                    </a:lnTo>
                    <a:lnTo>
                      <a:pt x="853" y="1193"/>
                    </a:lnTo>
                    <a:lnTo>
                      <a:pt x="658" y="1510"/>
                    </a:lnTo>
                    <a:lnTo>
                      <a:pt x="512" y="1851"/>
                    </a:lnTo>
                    <a:lnTo>
                      <a:pt x="366" y="2216"/>
                    </a:lnTo>
                    <a:lnTo>
                      <a:pt x="244" y="2630"/>
                    </a:lnTo>
                    <a:lnTo>
                      <a:pt x="123" y="3093"/>
                    </a:lnTo>
                    <a:lnTo>
                      <a:pt x="49" y="3580"/>
                    </a:lnTo>
                    <a:lnTo>
                      <a:pt x="1" y="4092"/>
                    </a:lnTo>
                    <a:lnTo>
                      <a:pt x="1" y="4652"/>
                    </a:lnTo>
                    <a:lnTo>
                      <a:pt x="1" y="4652"/>
                    </a:lnTo>
                    <a:lnTo>
                      <a:pt x="1" y="4774"/>
                    </a:lnTo>
                    <a:lnTo>
                      <a:pt x="25" y="4895"/>
                    </a:lnTo>
                    <a:lnTo>
                      <a:pt x="74" y="4993"/>
                    </a:lnTo>
                    <a:lnTo>
                      <a:pt x="147" y="5090"/>
                    </a:lnTo>
                    <a:lnTo>
                      <a:pt x="220" y="5163"/>
                    </a:lnTo>
                    <a:lnTo>
                      <a:pt x="317" y="5236"/>
                    </a:lnTo>
                    <a:lnTo>
                      <a:pt x="415" y="5261"/>
                    </a:lnTo>
                    <a:lnTo>
                      <a:pt x="537" y="5285"/>
                    </a:lnTo>
                    <a:lnTo>
                      <a:pt x="537" y="5285"/>
                    </a:lnTo>
                    <a:lnTo>
                      <a:pt x="658" y="5261"/>
                    </a:lnTo>
                    <a:lnTo>
                      <a:pt x="756" y="5236"/>
                    </a:lnTo>
                    <a:lnTo>
                      <a:pt x="853" y="5163"/>
                    </a:lnTo>
                    <a:lnTo>
                      <a:pt x="926" y="5090"/>
                    </a:lnTo>
                    <a:lnTo>
                      <a:pt x="999" y="4993"/>
                    </a:lnTo>
                    <a:lnTo>
                      <a:pt x="1024" y="4895"/>
                    </a:lnTo>
                    <a:lnTo>
                      <a:pt x="1048" y="4774"/>
                    </a:lnTo>
                    <a:lnTo>
                      <a:pt x="1072" y="4652"/>
                    </a:lnTo>
                    <a:lnTo>
                      <a:pt x="1072" y="4652"/>
                    </a:lnTo>
                    <a:lnTo>
                      <a:pt x="1097" y="4189"/>
                    </a:lnTo>
                    <a:lnTo>
                      <a:pt x="1145" y="3726"/>
                    </a:lnTo>
                    <a:lnTo>
                      <a:pt x="1218" y="3312"/>
                    </a:lnTo>
                    <a:lnTo>
                      <a:pt x="1316" y="2923"/>
                    </a:lnTo>
                    <a:lnTo>
                      <a:pt x="1438" y="2582"/>
                    </a:lnTo>
                    <a:lnTo>
                      <a:pt x="1535" y="2338"/>
                    </a:lnTo>
                    <a:lnTo>
                      <a:pt x="1633" y="2168"/>
                    </a:lnTo>
                    <a:lnTo>
                      <a:pt x="1681" y="2143"/>
                    </a:lnTo>
                    <a:lnTo>
                      <a:pt x="1706" y="2143"/>
                    </a:lnTo>
                    <a:lnTo>
                      <a:pt x="1706" y="2143"/>
                    </a:lnTo>
                    <a:lnTo>
                      <a:pt x="1730" y="2241"/>
                    </a:lnTo>
                    <a:lnTo>
                      <a:pt x="1730" y="2509"/>
                    </a:lnTo>
                    <a:lnTo>
                      <a:pt x="1681" y="3483"/>
                    </a:lnTo>
                    <a:lnTo>
                      <a:pt x="1608" y="4822"/>
                    </a:lnTo>
                    <a:lnTo>
                      <a:pt x="1486" y="6357"/>
                    </a:lnTo>
                    <a:lnTo>
                      <a:pt x="1243" y="9231"/>
                    </a:lnTo>
                    <a:lnTo>
                      <a:pt x="1145" y="10521"/>
                    </a:lnTo>
                    <a:lnTo>
                      <a:pt x="1145" y="10521"/>
                    </a:lnTo>
                    <a:lnTo>
                      <a:pt x="1145" y="10668"/>
                    </a:lnTo>
                    <a:lnTo>
                      <a:pt x="1145" y="10814"/>
                    </a:lnTo>
                    <a:lnTo>
                      <a:pt x="1194" y="10935"/>
                    </a:lnTo>
                    <a:lnTo>
                      <a:pt x="1267" y="11057"/>
                    </a:lnTo>
                    <a:lnTo>
                      <a:pt x="1340" y="11155"/>
                    </a:lnTo>
                    <a:lnTo>
                      <a:pt x="1462" y="11252"/>
                    </a:lnTo>
                    <a:lnTo>
                      <a:pt x="1584" y="11325"/>
                    </a:lnTo>
                    <a:lnTo>
                      <a:pt x="1706" y="11349"/>
                    </a:lnTo>
                    <a:lnTo>
                      <a:pt x="1706" y="11349"/>
                    </a:lnTo>
                    <a:lnTo>
                      <a:pt x="1827" y="11349"/>
                    </a:lnTo>
                    <a:lnTo>
                      <a:pt x="1827" y="11349"/>
                    </a:lnTo>
                    <a:lnTo>
                      <a:pt x="1949" y="11349"/>
                    </a:lnTo>
                    <a:lnTo>
                      <a:pt x="2071" y="11325"/>
                    </a:lnTo>
                    <a:lnTo>
                      <a:pt x="2168" y="11252"/>
                    </a:lnTo>
                    <a:lnTo>
                      <a:pt x="2266" y="11179"/>
                    </a:lnTo>
                    <a:lnTo>
                      <a:pt x="2339" y="11106"/>
                    </a:lnTo>
                    <a:lnTo>
                      <a:pt x="2412" y="11008"/>
                    </a:lnTo>
                    <a:lnTo>
                      <a:pt x="2461" y="10887"/>
                    </a:lnTo>
                    <a:lnTo>
                      <a:pt x="2509" y="10765"/>
                    </a:lnTo>
                    <a:lnTo>
                      <a:pt x="3045" y="7014"/>
                    </a:lnTo>
                    <a:lnTo>
                      <a:pt x="3045" y="7014"/>
                    </a:lnTo>
                    <a:lnTo>
                      <a:pt x="3045" y="6966"/>
                    </a:lnTo>
                    <a:lnTo>
                      <a:pt x="3094" y="6868"/>
                    </a:lnTo>
                    <a:lnTo>
                      <a:pt x="3143" y="6819"/>
                    </a:lnTo>
                    <a:lnTo>
                      <a:pt x="3191" y="6771"/>
                    </a:lnTo>
                    <a:lnTo>
                      <a:pt x="3264" y="6746"/>
                    </a:lnTo>
                    <a:lnTo>
                      <a:pt x="3337" y="6722"/>
                    </a:lnTo>
                    <a:lnTo>
                      <a:pt x="3337" y="6722"/>
                    </a:lnTo>
                    <a:lnTo>
                      <a:pt x="3410" y="6746"/>
                    </a:lnTo>
                    <a:lnTo>
                      <a:pt x="3484" y="6771"/>
                    </a:lnTo>
                    <a:lnTo>
                      <a:pt x="3532" y="6819"/>
                    </a:lnTo>
                    <a:lnTo>
                      <a:pt x="3581" y="6868"/>
                    </a:lnTo>
                    <a:lnTo>
                      <a:pt x="3630" y="6966"/>
                    </a:lnTo>
                    <a:lnTo>
                      <a:pt x="3630" y="7014"/>
                    </a:lnTo>
                    <a:lnTo>
                      <a:pt x="4165" y="10765"/>
                    </a:lnTo>
                    <a:lnTo>
                      <a:pt x="4165" y="10765"/>
                    </a:lnTo>
                    <a:lnTo>
                      <a:pt x="4214" y="10887"/>
                    </a:lnTo>
                    <a:lnTo>
                      <a:pt x="4263" y="11008"/>
                    </a:lnTo>
                    <a:lnTo>
                      <a:pt x="4336" y="11106"/>
                    </a:lnTo>
                    <a:lnTo>
                      <a:pt x="4409" y="11179"/>
                    </a:lnTo>
                    <a:lnTo>
                      <a:pt x="4506" y="11252"/>
                    </a:lnTo>
                    <a:lnTo>
                      <a:pt x="4604" y="11325"/>
                    </a:lnTo>
                    <a:lnTo>
                      <a:pt x="4726" y="11349"/>
                    </a:lnTo>
                    <a:lnTo>
                      <a:pt x="4847" y="11349"/>
                    </a:lnTo>
                    <a:lnTo>
                      <a:pt x="4847" y="11349"/>
                    </a:lnTo>
                    <a:lnTo>
                      <a:pt x="4969" y="11349"/>
                    </a:lnTo>
                    <a:lnTo>
                      <a:pt x="4969" y="11349"/>
                    </a:lnTo>
                    <a:lnTo>
                      <a:pt x="5091" y="11325"/>
                    </a:lnTo>
                    <a:lnTo>
                      <a:pt x="5213" y="11252"/>
                    </a:lnTo>
                    <a:lnTo>
                      <a:pt x="5334" y="11155"/>
                    </a:lnTo>
                    <a:lnTo>
                      <a:pt x="5408" y="11057"/>
                    </a:lnTo>
                    <a:lnTo>
                      <a:pt x="5481" y="10935"/>
                    </a:lnTo>
                    <a:lnTo>
                      <a:pt x="5529" y="10814"/>
                    </a:lnTo>
                    <a:lnTo>
                      <a:pt x="5529" y="10668"/>
                    </a:lnTo>
                    <a:lnTo>
                      <a:pt x="5529" y="10521"/>
                    </a:lnTo>
                    <a:lnTo>
                      <a:pt x="5529" y="10521"/>
                    </a:lnTo>
                    <a:lnTo>
                      <a:pt x="5188" y="6381"/>
                    </a:lnTo>
                    <a:lnTo>
                      <a:pt x="4994" y="3507"/>
                    </a:lnTo>
                    <a:lnTo>
                      <a:pt x="4945" y="2533"/>
                    </a:lnTo>
                    <a:lnTo>
                      <a:pt x="4945" y="2241"/>
                    </a:lnTo>
                    <a:lnTo>
                      <a:pt x="4969" y="2143"/>
                    </a:lnTo>
                    <a:lnTo>
                      <a:pt x="4969" y="2143"/>
                    </a:lnTo>
                    <a:lnTo>
                      <a:pt x="4994" y="2143"/>
                    </a:lnTo>
                    <a:lnTo>
                      <a:pt x="5042" y="2168"/>
                    </a:lnTo>
                    <a:lnTo>
                      <a:pt x="5140" y="2314"/>
                    </a:lnTo>
                    <a:lnTo>
                      <a:pt x="5237" y="2557"/>
                    </a:lnTo>
                    <a:lnTo>
                      <a:pt x="5334" y="2898"/>
                    </a:lnTo>
                    <a:lnTo>
                      <a:pt x="5432" y="3288"/>
                    </a:lnTo>
                    <a:lnTo>
                      <a:pt x="5529" y="3726"/>
                    </a:lnTo>
                    <a:lnTo>
                      <a:pt x="5578" y="4189"/>
                    </a:lnTo>
                    <a:lnTo>
                      <a:pt x="5602" y="4652"/>
                    </a:lnTo>
                    <a:lnTo>
                      <a:pt x="5602" y="4652"/>
                    </a:lnTo>
                    <a:lnTo>
                      <a:pt x="5627" y="4774"/>
                    </a:lnTo>
                    <a:lnTo>
                      <a:pt x="5651" y="4895"/>
                    </a:lnTo>
                    <a:lnTo>
                      <a:pt x="5675" y="4993"/>
                    </a:lnTo>
                    <a:lnTo>
                      <a:pt x="5749" y="5090"/>
                    </a:lnTo>
                    <a:lnTo>
                      <a:pt x="5822" y="5163"/>
                    </a:lnTo>
                    <a:lnTo>
                      <a:pt x="5919" y="5236"/>
                    </a:lnTo>
                    <a:lnTo>
                      <a:pt x="6016" y="5261"/>
                    </a:lnTo>
                    <a:lnTo>
                      <a:pt x="6138" y="5285"/>
                    </a:lnTo>
                    <a:lnTo>
                      <a:pt x="6138" y="5285"/>
                    </a:lnTo>
                    <a:lnTo>
                      <a:pt x="6260" y="5261"/>
                    </a:lnTo>
                    <a:lnTo>
                      <a:pt x="6357" y="5236"/>
                    </a:lnTo>
                    <a:lnTo>
                      <a:pt x="6455" y="5163"/>
                    </a:lnTo>
                    <a:lnTo>
                      <a:pt x="6528" y="5090"/>
                    </a:lnTo>
                    <a:lnTo>
                      <a:pt x="6601" y="4993"/>
                    </a:lnTo>
                    <a:lnTo>
                      <a:pt x="6650" y="4895"/>
                    </a:lnTo>
                    <a:lnTo>
                      <a:pt x="6674" y="4774"/>
                    </a:lnTo>
                    <a:lnTo>
                      <a:pt x="6674" y="4652"/>
                    </a:lnTo>
                    <a:lnTo>
                      <a:pt x="6674" y="4652"/>
                    </a:lnTo>
                    <a:lnTo>
                      <a:pt x="6674" y="4092"/>
                    </a:lnTo>
                    <a:lnTo>
                      <a:pt x="6625" y="3556"/>
                    </a:lnTo>
                    <a:lnTo>
                      <a:pt x="6552" y="3069"/>
                    </a:lnTo>
                    <a:lnTo>
                      <a:pt x="6455" y="2630"/>
                    </a:lnTo>
                    <a:lnTo>
                      <a:pt x="6357" y="2216"/>
                    </a:lnTo>
                    <a:lnTo>
                      <a:pt x="6211" y="1827"/>
                    </a:lnTo>
                    <a:lnTo>
                      <a:pt x="6065" y="1486"/>
                    </a:lnTo>
                    <a:lnTo>
                      <a:pt x="5895" y="1169"/>
                    </a:lnTo>
                    <a:lnTo>
                      <a:pt x="5700" y="901"/>
                    </a:lnTo>
                    <a:lnTo>
                      <a:pt x="5505" y="658"/>
                    </a:lnTo>
                    <a:lnTo>
                      <a:pt x="5286" y="463"/>
                    </a:lnTo>
                    <a:lnTo>
                      <a:pt x="5042" y="292"/>
                    </a:lnTo>
                    <a:lnTo>
                      <a:pt x="4799" y="171"/>
                    </a:lnTo>
                    <a:lnTo>
                      <a:pt x="4555" y="73"/>
                    </a:lnTo>
                    <a:lnTo>
                      <a:pt x="4287" y="24"/>
                    </a:lnTo>
                    <a:lnTo>
                      <a:pt x="4019" y="0"/>
                    </a:lnTo>
                    <a:lnTo>
                      <a:pt x="4019" y="0"/>
                    </a:lnTo>
                    <a:close/>
                  </a:path>
                </a:pathLst>
              </a:custGeom>
              <a:noFill/>
              <a:ln w="12175" cap="rnd" cmpd="sng">
                <a:solidFill>
                  <a:srgbClr val="95959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635"/>
              <p:cNvSpPr/>
              <p:nvPr/>
            </p:nvSpPr>
            <p:spPr>
              <a:xfrm>
                <a:off x="4792099" y="2332025"/>
                <a:ext cx="76725" cy="84050"/>
              </a:xfrm>
              <a:custGeom>
                <a:avLst/>
                <a:gdLst/>
                <a:ahLst/>
                <a:cxnLst/>
                <a:rect l="0" t="0" r="0" b="0"/>
                <a:pathLst>
                  <a:path w="3069" h="3362" fill="none" extrusionOk="0">
                    <a:moveTo>
                      <a:pt x="0" y="1511"/>
                    </a:moveTo>
                    <a:lnTo>
                      <a:pt x="0" y="1511"/>
                    </a:lnTo>
                    <a:lnTo>
                      <a:pt x="24" y="1340"/>
                    </a:lnTo>
                    <a:lnTo>
                      <a:pt x="49" y="1170"/>
                    </a:lnTo>
                    <a:lnTo>
                      <a:pt x="73" y="1024"/>
                    </a:lnTo>
                    <a:lnTo>
                      <a:pt x="122" y="877"/>
                    </a:lnTo>
                    <a:lnTo>
                      <a:pt x="195" y="756"/>
                    </a:lnTo>
                    <a:lnTo>
                      <a:pt x="268" y="634"/>
                    </a:lnTo>
                    <a:lnTo>
                      <a:pt x="365" y="512"/>
                    </a:lnTo>
                    <a:lnTo>
                      <a:pt x="463" y="415"/>
                    </a:lnTo>
                    <a:lnTo>
                      <a:pt x="682" y="220"/>
                    </a:lnTo>
                    <a:lnTo>
                      <a:pt x="950" y="98"/>
                    </a:lnTo>
                    <a:lnTo>
                      <a:pt x="1218" y="25"/>
                    </a:lnTo>
                    <a:lnTo>
                      <a:pt x="1534" y="1"/>
                    </a:lnTo>
                    <a:lnTo>
                      <a:pt x="1534" y="1"/>
                    </a:lnTo>
                    <a:lnTo>
                      <a:pt x="1851" y="25"/>
                    </a:lnTo>
                    <a:lnTo>
                      <a:pt x="2119" y="98"/>
                    </a:lnTo>
                    <a:lnTo>
                      <a:pt x="2387" y="220"/>
                    </a:lnTo>
                    <a:lnTo>
                      <a:pt x="2606" y="415"/>
                    </a:lnTo>
                    <a:lnTo>
                      <a:pt x="2703" y="512"/>
                    </a:lnTo>
                    <a:lnTo>
                      <a:pt x="2801" y="634"/>
                    </a:lnTo>
                    <a:lnTo>
                      <a:pt x="2874" y="756"/>
                    </a:lnTo>
                    <a:lnTo>
                      <a:pt x="2947" y="877"/>
                    </a:lnTo>
                    <a:lnTo>
                      <a:pt x="2996" y="1024"/>
                    </a:lnTo>
                    <a:lnTo>
                      <a:pt x="3020" y="1170"/>
                    </a:lnTo>
                    <a:lnTo>
                      <a:pt x="3044" y="1340"/>
                    </a:lnTo>
                    <a:lnTo>
                      <a:pt x="3069" y="1511"/>
                    </a:lnTo>
                    <a:lnTo>
                      <a:pt x="3069" y="1511"/>
                    </a:lnTo>
                    <a:lnTo>
                      <a:pt x="3044" y="1681"/>
                    </a:lnTo>
                    <a:lnTo>
                      <a:pt x="3020" y="1852"/>
                    </a:lnTo>
                    <a:lnTo>
                      <a:pt x="2947" y="2193"/>
                    </a:lnTo>
                    <a:lnTo>
                      <a:pt x="2801" y="2509"/>
                    </a:lnTo>
                    <a:lnTo>
                      <a:pt x="2606" y="2777"/>
                    </a:lnTo>
                    <a:lnTo>
                      <a:pt x="2509" y="2899"/>
                    </a:lnTo>
                    <a:lnTo>
                      <a:pt x="2387" y="3021"/>
                    </a:lnTo>
                    <a:lnTo>
                      <a:pt x="2265" y="3118"/>
                    </a:lnTo>
                    <a:lnTo>
                      <a:pt x="2119" y="3191"/>
                    </a:lnTo>
                    <a:lnTo>
                      <a:pt x="1997" y="3264"/>
                    </a:lnTo>
                    <a:lnTo>
                      <a:pt x="1851" y="3313"/>
                    </a:lnTo>
                    <a:lnTo>
                      <a:pt x="1681" y="3337"/>
                    </a:lnTo>
                    <a:lnTo>
                      <a:pt x="1534" y="3362"/>
                    </a:lnTo>
                    <a:lnTo>
                      <a:pt x="1534" y="3362"/>
                    </a:lnTo>
                    <a:lnTo>
                      <a:pt x="1388" y="3337"/>
                    </a:lnTo>
                    <a:lnTo>
                      <a:pt x="1218" y="3313"/>
                    </a:lnTo>
                    <a:lnTo>
                      <a:pt x="1072" y="3264"/>
                    </a:lnTo>
                    <a:lnTo>
                      <a:pt x="950" y="3191"/>
                    </a:lnTo>
                    <a:lnTo>
                      <a:pt x="804" y="3118"/>
                    </a:lnTo>
                    <a:lnTo>
                      <a:pt x="682" y="3021"/>
                    </a:lnTo>
                    <a:lnTo>
                      <a:pt x="560" y="2899"/>
                    </a:lnTo>
                    <a:lnTo>
                      <a:pt x="463" y="2777"/>
                    </a:lnTo>
                    <a:lnTo>
                      <a:pt x="268" y="2509"/>
                    </a:lnTo>
                    <a:lnTo>
                      <a:pt x="122" y="2193"/>
                    </a:lnTo>
                    <a:lnTo>
                      <a:pt x="49" y="1852"/>
                    </a:lnTo>
                    <a:lnTo>
                      <a:pt x="24" y="1681"/>
                    </a:lnTo>
                    <a:lnTo>
                      <a:pt x="0" y="1511"/>
                    </a:lnTo>
                    <a:lnTo>
                      <a:pt x="0" y="1511"/>
                    </a:lnTo>
                    <a:close/>
                  </a:path>
                </a:pathLst>
              </a:custGeom>
              <a:noFill/>
              <a:ln w="12175" cap="rnd" cmpd="sng">
                <a:solidFill>
                  <a:srgbClr val="95959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14" name="Shape 636"/>
            <p:cNvGrpSpPr/>
            <p:nvPr/>
          </p:nvGrpSpPr>
          <p:grpSpPr>
            <a:xfrm>
              <a:off x="3963389" y="2086295"/>
              <a:ext cx="145343" cy="422731"/>
              <a:chOff x="4071800" y="2269923"/>
              <a:chExt cx="172925" cy="502952"/>
            </a:xfrm>
          </p:grpSpPr>
          <p:sp>
            <p:nvSpPr>
              <p:cNvPr id="15" name="Shape 637"/>
              <p:cNvSpPr/>
              <p:nvPr/>
            </p:nvSpPr>
            <p:spPr>
              <a:xfrm>
                <a:off x="4118075" y="2269923"/>
                <a:ext cx="80375" cy="91350"/>
              </a:xfrm>
              <a:custGeom>
                <a:avLst/>
                <a:gdLst/>
                <a:ahLst/>
                <a:cxnLst/>
                <a:rect l="0" t="0" r="0" b="0"/>
                <a:pathLst>
                  <a:path w="3215" h="3654" fill="none" extrusionOk="0">
                    <a:moveTo>
                      <a:pt x="0" y="1657"/>
                    </a:moveTo>
                    <a:lnTo>
                      <a:pt x="0" y="1657"/>
                    </a:lnTo>
                    <a:lnTo>
                      <a:pt x="0" y="1462"/>
                    </a:lnTo>
                    <a:lnTo>
                      <a:pt x="24" y="1291"/>
                    </a:lnTo>
                    <a:lnTo>
                      <a:pt x="73" y="1121"/>
                    </a:lnTo>
                    <a:lnTo>
                      <a:pt x="122" y="975"/>
                    </a:lnTo>
                    <a:lnTo>
                      <a:pt x="195" y="829"/>
                    </a:lnTo>
                    <a:lnTo>
                      <a:pt x="268" y="682"/>
                    </a:lnTo>
                    <a:lnTo>
                      <a:pt x="365" y="561"/>
                    </a:lnTo>
                    <a:lnTo>
                      <a:pt x="463" y="439"/>
                    </a:lnTo>
                    <a:lnTo>
                      <a:pt x="585" y="341"/>
                    </a:lnTo>
                    <a:lnTo>
                      <a:pt x="706" y="244"/>
                    </a:lnTo>
                    <a:lnTo>
                      <a:pt x="853" y="171"/>
                    </a:lnTo>
                    <a:lnTo>
                      <a:pt x="974" y="122"/>
                    </a:lnTo>
                    <a:lnTo>
                      <a:pt x="1120" y="74"/>
                    </a:lnTo>
                    <a:lnTo>
                      <a:pt x="1291" y="25"/>
                    </a:lnTo>
                    <a:lnTo>
                      <a:pt x="1437" y="0"/>
                    </a:lnTo>
                    <a:lnTo>
                      <a:pt x="1608" y="0"/>
                    </a:lnTo>
                    <a:lnTo>
                      <a:pt x="1608" y="0"/>
                    </a:lnTo>
                    <a:lnTo>
                      <a:pt x="1778" y="0"/>
                    </a:lnTo>
                    <a:lnTo>
                      <a:pt x="1924" y="25"/>
                    </a:lnTo>
                    <a:lnTo>
                      <a:pt x="2095" y="74"/>
                    </a:lnTo>
                    <a:lnTo>
                      <a:pt x="2241" y="122"/>
                    </a:lnTo>
                    <a:lnTo>
                      <a:pt x="2363" y="171"/>
                    </a:lnTo>
                    <a:lnTo>
                      <a:pt x="2509" y="244"/>
                    </a:lnTo>
                    <a:lnTo>
                      <a:pt x="2630" y="341"/>
                    </a:lnTo>
                    <a:lnTo>
                      <a:pt x="2752" y="439"/>
                    </a:lnTo>
                    <a:lnTo>
                      <a:pt x="2850" y="561"/>
                    </a:lnTo>
                    <a:lnTo>
                      <a:pt x="2947" y="682"/>
                    </a:lnTo>
                    <a:lnTo>
                      <a:pt x="3020" y="829"/>
                    </a:lnTo>
                    <a:lnTo>
                      <a:pt x="3093" y="975"/>
                    </a:lnTo>
                    <a:lnTo>
                      <a:pt x="3142" y="1121"/>
                    </a:lnTo>
                    <a:lnTo>
                      <a:pt x="3191" y="1291"/>
                    </a:lnTo>
                    <a:lnTo>
                      <a:pt x="3215" y="1462"/>
                    </a:lnTo>
                    <a:lnTo>
                      <a:pt x="3215" y="1657"/>
                    </a:lnTo>
                    <a:lnTo>
                      <a:pt x="3215" y="1657"/>
                    </a:lnTo>
                    <a:lnTo>
                      <a:pt x="3215" y="1827"/>
                    </a:lnTo>
                    <a:lnTo>
                      <a:pt x="3191" y="2022"/>
                    </a:lnTo>
                    <a:lnTo>
                      <a:pt x="3142" y="2217"/>
                    </a:lnTo>
                    <a:lnTo>
                      <a:pt x="3093" y="2387"/>
                    </a:lnTo>
                    <a:lnTo>
                      <a:pt x="3020" y="2558"/>
                    </a:lnTo>
                    <a:lnTo>
                      <a:pt x="2947" y="2728"/>
                    </a:lnTo>
                    <a:lnTo>
                      <a:pt x="2850" y="2874"/>
                    </a:lnTo>
                    <a:lnTo>
                      <a:pt x="2752" y="3020"/>
                    </a:lnTo>
                    <a:lnTo>
                      <a:pt x="2630" y="3167"/>
                    </a:lnTo>
                    <a:lnTo>
                      <a:pt x="2509" y="3288"/>
                    </a:lnTo>
                    <a:lnTo>
                      <a:pt x="2363" y="3386"/>
                    </a:lnTo>
                    <a:lnTo>
                      <a:pt x="2241" y="3483"/>
                    </a:lnTo>
                    <a:lnTo>
                      <a:pt x="2095" y="3556"/>
                    </a:lnTo>
                    <a:lnTo>
                      <a:pt x="1924" y="3605"/>
                    </a:lnTo>
                    <a:lnTo>
                      <a:pt x="1778" y="3629"/>
                    </a:lnTo>
                    <a:lnTo>
                      <a:pt x="1608" y="3654"/>
                    </a:lnTo>
                    <a:lnTo>
                      <a:pt x="1608" y="3654"/>
                    </a:lnTo>
                    <a:lnTo>
                      <a:pt x="1437" y="3629"/>
                    </a:lnTo>
                    <a:lnTo>
                      <a:pt x="1291" y="3605"/>
                    </a:lnTo>
                    <a:lnTo>
                      <a:pt x="1120" y="3556"/>
                    </a:lnTo>
                    <a:lnTo>
                      <a:pt x="974" y="3483"/>
                    </a:lnTo>
                    <a:lnTo>
                      <a:pt x="853" y="3386"/>
                    </a:lnTo>
                    <a:lnTo>
                      <a:pt x="706" y="3288"/>
                    </a:lnTo>
                    <a:lnTo>
                      <a:pt x="585" y="3167"/>
                    </a:lnTo>
                    <a:lnTo>
                      <a:pt x="463" y="3020"/>
                    </a:lnTo>
                    <a:lnTo>
                      <a:pt x="365" y="2874"/>
                    </a:lnTo>
                    <a:lnTo>
                      <a:pt x="268" y="2728"/>
                    </a:lnTo>
                    <a:lnTo>
                      <a:pt x="195" y="2558"/>
                    </a:lnTo>
                    <a:lnTo>
                      <a:pt x="122" y="2387"/>
                    </a:lnTo>
                    <a:lnTo>
                      <a:pt x="73" y="2217"/>
                    </a:lnTo>
                    <a:lnTo>
                      <a:pt x="24" y="2022"/>
                    </a:lnTo>
                    <a:lnTo>
                      <a:pt x="0" y="1827"/>
                    </a:lnTo>
                    <a:lnTo>
                      <a:pt x="0" y="1657"/>
                    </a:lnTo>
                    <a:lnTo>
                      <a:pt x="0" y="1657"/>
                    </a:lnTo>
                    <a:close/>
                  </a:path>
                </a:pathLst>
              </a:custGeom>
              <a:noFill/>
              <a:ln w="12175" cap="rnd" cmpd="sng">
                <a:solidFill>
                  <a:srgbClr val="95959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638"/>
              <p:cNvSpPr/>
              <p:nvPr/>
            </p:nvSpPr>
            <p:spPr>
              <a:xfrm>
                <a:off x="4071800" y="2372825"/>
                <a:ext cx="172925" cy="400050"/>
              </a:xfrm>
              <a:custGeom>
                <a:avLst/>
                <a:gdLst/>
                <a:ahLst/>
                <a:cxnLst/>
                <a:rect l="0" t="0" r="0" b="0"/>
                <a:pathLst>
                  <a:path w="6917" h="16002" fill="none" extrusionOk="0">
                    <a:moveTo>
                      <a:pt x="4189" y="0"/>
                    </a:moveTo>
                    <a:lnTo>
                      <a:pt x="4189" y="0"/>
                    </a:lnTo>
                    <a:lnTo>
                      <a:pt x="4019" y="98"/>
                    </a:lnTo>
                    <a:lnTo>
                      <a:pt x="3848" y="147"/>
                    </a:lnTo>
                    <a:lnTo>
                      <a:pt x="3653" y="195"/>
                    </a:lnTo>
                    <a:lnTo>
                      <a:pt x="3459" y="220"/>
                    </a:lnTo>
                    <a:lnTo>
                      <a:pt x="3459" y="220"/>
                    </a:lnTo>
                    <a:lnTo>
                      <a:pt x="3264" y="195"/>
                    </a:lnTo>
                    <a:lnTo>
                      <a:pt x="3069" y="147"/>
                    </a:lnTo>
                    <a:lnTo>
                      <a:pt x="2898" y="98"/>
                    </a:lnTo>
                    <a:lnTo>
                      <a:pt x="2728" y="0"/>
                    </a:lnTo>
                    <a:lnTo>
                      <a:pt x="2728" y="0"/>
                    </a:lnTo>
                    <a:lnTo>
                      <a:pt x="2533" y="49"/>
                    </a:lnTo>
                    <a:lnTo>
                      <a:pt x="2338" y="122"/>
                    </a:lnTo>
                    <a:lnTo>
                      <a:pt x="2168" y="195"/>
                    </a:lnTo>
                    <a:lnTo>
                      <a:pt x="2022" y="293"/>
                    </a:lnTo>
                    <a:lnTo>
                      <a:pt x="1705" y="488"/>
                    </a:lnTo>
                    <a:lnTo>
                      <a:pt x="1437" y="755"/>
                    </a:lnTo>
                    <a:lnTo>
                      <a:pt x="1169" y="1072"/>
                    </a:lnTo>
                    <a:lnTo>
                      <a:pt x="950" y="1413"/>
                    </a:lnTo>
                    <a:lnTo>
                      <a:pt x="755" y="1803"/>
                    </a:lnTo>
                    <a:lnTo>
                      <a:pt x="585" y="2217"/>
                    </a:lnTo>
                    <a:lnTo>
                      <a:pt x="439" y="2704"/>
                    </a:lnTo>
                    <a:lnTo>
                      <a:pt x="317" y="3191"/>
                    </a:lnTo>
                    <a:lnTo>
                      <a:pt x="219" y="3727"/>
                    </a:lnTo>
                    <a:lnTo>
                      <a:pt x="146" y="4311"/>
                    </a:lnTo>
                    <a:lnTo>
                      <a:pt x="73" y="4896"/>
                    </a:lnTo>
                    <a:lnTo>
                      <a:pt x="24" y="5529"/>
                    </a:lnTo>
                    <a:lnTo>
                      <a:pt x="0" y="6187"/>
                    </a:lnTo>
                    <a:lnTo>
                      <a:pt x="0" y="6869"/>
                    </a:lnTo>
                    <a:lnTo>
                      <a:pt x="0" y="6869"/>
                    </a:lnTo>
                    <a:lnTo>
                      <a:pt x="24" y="7015"/>
                    </a:lnTo>
                    <a:lnTo>
                      <a:pt x="49" y="7161"/>
                    </a:lnTo>
                    <a:lnTo>
                      <a:pt x="98" y="7307"/>
                    </a:lnTo>
                    <a:lnTo>
                      <a:pt x="171" y="7404"/>
                    </a:lnTo>
                    <a:lnTo>
                      <a:pt x="244" y="7502"/>
                    </a:lnTo>
                    <a:lnTo>
                      <a:pt x="317" y="7575"/>
                    </a:lnTo>
                    <a:lnTo>
                      <a:pt x="414" y="7624"/>
                    </a:lnTo>
                    <a:lnTo>
                      <a:pt x="487" y="7624"/>
                    </a:lnTo>
                    <a:lnTo>
                      <a:pt x="487" y="7624"/>
                    </a:lnTo>
                    <a:lnTo>
                      <a:pt x="633" y="7624"/>
                    </a:lnTo>
                    <a:lnTo>
                      <a:pt x="731" y="7575"/>
                    </a:lnTo>
                    <a:lnTo>
                      <a:pt x="804" y="7502"/>
                    </a:lnTo>
                    <a:lnTo>
                      <a:pt x="877" y="7404"/>
                    </a:lnTo>
                    <a:lnTo>
                      <a:pt x="926" y="7307"/>
                    </a:lnTo>
                    <a:lnTo>
                      <a:pt x="950" y="7161"/>
                    </a:lnTo>
                    <a:lnTo>
                      <a:pt x="974" y="6869"/>
                    </a:lnTo>
                    <a:lnTo>
                      <a:pt x="974" y="6869"/>
                    </a:lnTo>
                    <a:lnTo>
                      <a:pt x="999" y="6503"/>
                    </a:lnTo>
                    <a:lnTo>
                      <a:pt x="1023" y="6089"/>
                    </a:lnTo>
                    <a:lnTo>
                      <a:pt x="1145" y="5091"/>
                    </a:lnTo>
                    <a:lnTo>
                      <a:pt x="1291" y="4092"/>
                    </a:lnTo>
                    <a:lnTo>
                      <a:pt x="1364" y="3654"/>
                    </a:lnTo>
                    <a:lnTo>
                      <a:pt x="1461" y="3288"/>
                    </a:lnTo>
                    <a:lnTo>
                      <a:pt x="1461" y="3288"/>
                    </a:lnTo>
                    <a:lnTo>
                      <a:pt x="1413" y="3094"/>
                    </a:lnTo>
                    <a:lnTo>
                      <a:pt x="1388" y="2899"/>
                    </a:lnTo>
                    <a:lnTo>
                      <a:pt x="1388" y="2704"/>
                    </a:lnTo>
                    <a:lnTo>
                      <a:pt x="1413" y="2533"/>
                    </a:lnTo>
                    <a:lnTo>
                      <a:pt x="1437" y="2387"/>
                    </a:lnTo>
                    <a:lnTo>
                      <a:pt x="1510" y="2241"/>
                    </a:lnTo>
                    <a:lnTo>
                      <a:pt x="1583" y="2119"/>
                    </a:lnTo>
                    <a:lnTo>
                      <a:pt x="1656" y="2046"/>
                    </a:lnTo>
                    <a:lnTo>
                      <a:pt x="1656" y="2046"/>
                    </a:lnTo>
                    <a:lnTo>
                      <a:pt x="1583" y="2144"/>
                    </a:lnTo>
                    <a:lnTo>
                      <a:pt x="1534" y="2290"/>
                    </a:lnTo>
                    <a:lnTo>
                      <a:pt x="1486" y="2485"/>
                    </a:lnTo>
                    <a:lnTo>
                      <a:pt x="1486" y="2680"/>
                    </a:lnTo>
                    <a:lnTo>
                      <a:pt x="1510" y="2874"/>
                    </a:lnTo>
                    <a:lnTo>
                      <a:pt x="1559" y="3069"/>
                    </a:lnTo>
                    <a:lnTo>
                      <a:pt x="1608" y="3167"/>
                    </a:lnTo>
                    <a:lnTo>
                      <a:pt x="1681" y="3264"/>
                    </a:lnTo>
                    <a:lnTo>
                      <a:pt x="1754" y="3337"/>
                    </a:lnTo>
                    <a:lnTo>
                      <a:pt x="1851" y="3410"/>
                    </a:lnTo>
                    <a:lnTo>
                      <a:pt x="1851" y="3410"/>
                    </a:lnTo>
                    <a:lnTo>
                      <a:pt x="1900" y="3775"/>
                    </a:lnTo>
                    <a:lnTo>
                      <a:pt x="1924" y="3970"/>
                    </a:lnTo>
                    <a:lnTo>
                      <a:pt x="1949" y="4190"/>
                    </a:lnTo>
                    <a:lnTo>
                      <a:pt x="1924" y="4433"/>
                    </a:lnTo>
                    <a:lnTo>
                      <a:pt x="1900" y="4725"/>
                    </a:lnTo>
                    <a:lnTo>
                      <a:pt x="1827" y="5018"/>
                    </a:lnTo>
                    <a:lnTo>
                      <a:pt x="1705" y="5383"/>
                    </a:lnTo>
                    <a:lnTo>
                      <a:pt x="1705" y="5383"/>
                    </a:lnTo>
                    <a:lnTo>
                      <a:pt x="1510" y="5894"/>
                    </a:lnTo>
                    <a:lnTo>
                      <a:pt x="1364" y="6381"/>
                    </a:lnTo>
                    <a:lnTo>
                      <a:pt x="1267" y="6820"/>
                    </a:lnTo>
                    <a:lnTo>
                      <a:pt x="1218" y="7210"/>
                    </a:lnTo>
                    <a:lnTo>
                      <a:pt x="1169" y="7599"/>
                    </a:lnTo>
                    <a:lnTo>
                      <a:pt x="1169" y="7989"/>
                    </a:lnTo>
                    <a:lnTo>
                      <a:pt x="1194" y="8793"/>
                    </a:lnTo>
                    <a:lnTo>
                      <a:pt x="1194" y="8793"/>
                    </a:lnTo>
                    <a:lnTo>
                      <a:pt x="1242" y="9962"/>
                    </a:lnTo>
                    <a:lnTo>
                      <a:pt x="1291" y="11131"/>
                    </a:lnTo>
                    <a:lnTo>
                      <a:pt x="1315" y="13201"/>
                    </a:lnTo>
                    <a:lnTo>
                      <a:pt x="1340" y="14686"/>
                    </a:lnTo>
                    <a:lnTo>
                      <a:pt x="1340" y="15271"/>
                    </a:lnTo>
                    <a:lnTo>
                      <a:pt x="1340" y="15271"/>
                    </a:lnTo>
                    <a:lnTo>
                      <a:pt x="1364" y="15490"/>
                    </a:lnTo>
                    <a:lnTo>
                      <a:pt x="1413" y="15661"/>
                    </a:lnTo>
                    <a:lnTo>
                      <a:pt x="1486" y="15782"/>
                    </a:lnTo>
                    <a:lnTo>
                      <a:pt x="1583" y="15880"/>
                    </a:lnTo>
                    <a:lnTo>
                      <a:pt x="1656" y="15953"/>
                    </a:lnTo>
                    <a:lnTo>
                      <a:pt x="1729" y="15977"/>
                    </a:lnTo>
                    <a:lnTo>
                      <a:pt x="1827" y="16002"/>
                    </a:lnTo>
                    <a:lnTo>
                      <a:pt x="1827" y="16002"/>
                    </a:lnTo>
                    <a:lnTo>
                      <a:pt x="1949" y="16002"/>
                    </a:lnTo>
                    <a:lnTo>
                      <a:pt x="2070" y="15953"/>
                    </a:lnTo>
                    <a:lnTo>
                      <a:pt x="2168" y="15904"/>
                    </a:lnTo>
                    <a:lnTo>
                      <a:pt x="2241" y="15831"/>
                    </a:lnTo>
                    <a:lnTo>
                      <a:pt x="2314" y="15758"/>
                    </a:lnTo>
                    <a:lnTo>
                      <a:pt x="2387" y="15636"/>
                    </a:lnTo>
                    <a:lnTo>
                      <a:pt x="2411" y="15490"/>
                    </a:lnTo>
                    <a:lnTo>
                      <a:pt x="2460" y="15344"/>
                    </a:lnTo>
                    <a:lnTo>
                      <a:pt x="3142" y="8525"/>
                    </a:lnTo>
                    <a:lnTo>
                      <a:pt x="3142" y="8525"/>
                    </a:lnTo>
                    <a:lnTo>
                      <a:pt x="3142" y="8427"/>
                    </a:lnTo>
                    <a:lnTo>
                      <a:pt x="3191" y="8257"/>
                    </a:lnTo>
                    <a:lnTo>
                      <a:pt x="3239" y="8159"/>
                    </a:lnTo>
                    <a:lnTo>
                      <a:pt x="3288" y="8062"/>
                    </a:lnTo>
                    <a:lnTo>
                      <a:pt x="3361" y="7989"/>
                    </a:lnTo>
                    <a:lnTo>
                      <a:pt x="3459" y="7965"/>
                    </a:lnTo>
                    <a:lnTo>
                      <a:pt x="3459" y="7965"/>
                    </a:lnTo>
                    <a:lnTo>
                      <a:pt x="3556" y="7989"/>
                    </a:lnTo>
                    <a:lnTo>
                      <a:pt x="3629" y="8062"/>
                    </a:lnTo>
                    <a:lnTo>
                      <a:pt x="3678" y="8159"/>
                    </a:lnTo>
                    <a:lnTo>
                      <a:pt x="3726" y="8257"/>
                    </a:lnTo>
                    <a:lnTo>
                      <a:pt x="3775" y="8427"/>
                    </a:lnTo>
                    <a:lnTo>
                      <a:pt x="3775" y="8525"/>
                    </a:lnTo>
                    <a:lnTo>
                      <a:pt x="4457" y="15344"/>
                    </a:lnTo>
                    <a:lnTo>
                      <a:pt x="4457" y="15344"/>
                    </a:lnTo>
                    <a:lnTo>
                      <a:pt x="4506" y="15490"/>
                    </a:lnTo>
                    <a:lnTo>
                      <a:pt x="4530" y="15636"/>
                    </a:lnTo>
                    <a:lnTo>
                      <a:pt x="4603" y="15758"/>
                    </a:lnTo>
                    <a:lnTo>
                      <a:pt x="4676" y="15831"/>
                    </a:lnTo>
                    <a:lnTo>
                      <a:pt x="4749" y="15904"/>
                    </a:lnTo>
                    <a:lnTo>
                      <a:pt x="4847" y="15953"/>
                    </a:lnTo>
                    <a:lnTo>
                      <a:pt x="4969" y="16002"/>
                    </a:lnTo>
                    <a:lnTo>
                      <a:pt x="5090" y="16002"/>
                    </a:lnTo>
                    <a:lnTo>
                      <a:pt x="5090" y="16002"/>
                    </a:lnTo>
                    <a:lnTo>
                      <a:pt x="5188" y="15977"/>
                    </a:lnTo>
                    <a:lnTo>
                      <a:pt x="5261" y="15953"/>
                    </a:lnTo>
                    <a:lnTo>
                      <a:pt x="5334" y="15880"/>
                    </a:lnTo>
                    <a:lnTo>
                      <a:pt x="5431" y="15782"/>
                    </a:lnTo>
                    <a:lnTo>
                      <a:pt x="5504" y="15661"/>
                    </a:lnTo>
                    <a:lnTo>
                      <a:pt x="5553" y="15490"/>
                    </a:lnTo>
                    <a:lnTo>
                      <a:pt x="5577" y="15271"/>
                    </a:lnTo>
                    <a:lnTo>
                      <a:pt x="5577" y="15271"/>
                    </a:lnTo>
                    <a:lnTo>
                      <a:pt x="5577" y="14686"/>
                    </a:lnTo>
                    <a:lnTo>
                      <a:pt x="5602" y="13201"/>
                    </a:lnTo>
                    <a:lnTo>
                      <a:pt x="5626" y="11131"/>
                    </a:lnTo>
                    <a:lnTo>
                      <a:pt x="5675" y="9962"/>
                    </a:lnTo>
                    <a:lnTo>
                      <a:pt x="5724" y="8793"/>
                    </a:lnTo>
                    <a:lnTo>
                      <a:pt x="5724" y="8793"/>
                    </a:lnTo>
                    <a:lnTo>
                      <a:pt x="5748" y="7989"/>
                    </a:lnTo>
                    <a:lnTo>
                      <a:pt x="5748" y="7599"/>
                    </a:lnTo>
                    <a:lnTo>
                      <a:pt x="5699" y="7210"/>
                    </a:lnTo>
                    <a:lnTo>
                      <a:pt x="5650" y="6820"/>
                    </a:lnTo>
                    <a:lnTo>
                      <a:pt x="5553" y="6381"/>
                    </a:lnTo>
                    <a:lnTo>
                      <a:pt x="5407" y="5894"/>
                    </a:lnTo>
                    <a:lnTo>
                      <a:pt x="5212" y="5383"/>
                    </a:lnTo>
                    <a:lnTo>
                      <a:pt x="5212" y="5383"/>
                    </a:lnTo>
                    <a:lnTo>
                      <a:pt x="5090" y="5018"/>
                    </a:lnTo>
                    <a:lnTo>
                      <a:pt x="5017" y="4725"/>
                    </a:lnTo>
                    <a:lnTo>
                      <a:pt x="4993" y="4433"/>
                    </a:lnTo>
                    <a:lnTo>
                      <a:pt x="4969" y="4190"/>
                    </a:lnTo>
                    <a:lnTo>
                      <a:pt x="4993" y="3970"/>
                    </a:lnTo>
                    <a:lnTo>
                      <a:pt x="5017" y="3775"/>
                    </a:lnTo>
                    <a:lnTo>
                      <a:pt x="5066" y="3410"/>
                    </a:lnTo>
                    <a:lnTo>
                      <a:pt x="5066" y="3410"/>
                    </a:lnTo>
                    <a:lnTo>
                      <a:pt x="5163" y="3337"/>
                    </a:lnTo>
                    <a:lnTo>
                      <a:pt x="5236" y="3264"/>
                    </a:lnTo>
                    <a:lnTo>
                      <a:pt x="5310" y="3167"/>
                    </a:lnTo>
                    <a:lnTo>
                      <a:pt x="5358" y="3069"/>
                    </a:lnTo>
                    <a:lnTo>
                      <a:pt x="5407" y="2874"/>
                    </a:lnTo>
                    <a:lnTo>
                      <a:pt x="5431" y="2680"/>
                    </a:lnTo>
                    <a:lnTo>
                      <a:pt x="5431" y="2485"/>
                    </a:lnTo>
                    <a:lnTo>
                      <a:pt x="5383" y="2290"/>
                    </a:lnTo>
                    <a:lnTo>
                      <a:pt x="5334" y="2144"/>
                    </a:lnTo>
                    <a:lnTo>
                      <a:pt x="5261" y="2046"/>
                    </a:lnTo>
                    <a:lnTo>
                      <a:pt x="5261" y="2046"/>
                    </a:lnTo>
                    <a:lnTo>
                      <a:pt x="5334" y="2119"/>
                    </a:lnTo>
                    <a:lnTo>
                      <a:pt x="5407" y="2241"/>
                    </a:lnTo>
                    <a:lnTo>
                      <a:pt x="5480" y="2387"/>
                    </a:lnTo>
                    <a:lnTo>
                      <a:pt x="5504" y="2533"/>
                    </a:lnTo>
                    <a:lnTo>
                      <a:pt x="5529" y="2704"/>
                    </a:lnTo>
                    <a:lnTo>
                      <a:pt x="5529" y="2899"/>
                    </a:lnTo>
                    <a:lnTo>
                      <a:pt x="5504" y="3094"/>
                    </a:lnTo>
                    <a:lnTo>
                      <a:pt x="5456" y="3288"/>
                    </a:lnTo>
                    <a:lnTo>
                      <a:pt x="5456" y="3288"/>
                    </a:lnTo>
                    <a:lnTo>
                      <a:pt x="5553" y="3654"/>
                    </a:lnTo>
                    <a:lnTo>
                      <a:pt x="5626" y="4092"/>
                    </a:lnTo>
                    <a:lnTo>
                      <a:pt x="5772" y="5091"/>
                    </a:lnTo>
                    <a:lnTo>
                      <a:pt x="5894" y="6089"/>
                    </a:lnTo>
                    <a:lnTo>
                      <a:pt x="5918" y="6503"/>
                    </a:lnTo>
                    <a:lnTo>
                      <a:pt x="5943" y="6869"/>
                    </a:lnTo>
                    <a:lnTo>
                      <a:pt x="5943" y="6869"/>
                    </a:lnTo>
                    <a:lnTo>
                      <a:pt x="5967" y="7161"/>
                    </a:lnTo>
                    <a:lnTo>
                      <a:pt x="5991" y="7307"/>
                    </a:lnTo>
                    <a:lnTo>
                      <a:pt x="6040" y="7404"/>
                    </a:lnTo>
                    <a:lnTo>
                      <a:pt x="6113" y="7502"/>
                    </a:lnTo>
                    <a:lnTo>
                      <a:pt x="6186" y="7575"/>
                    </a:lnTo>
                    <a:lnTo>
                      <a:pt x="6284" y="7624"/>
                    </a:lnTo>
                    <a:lnTo>
                      <a:pt x="6430" y="7624"/>
                    </a:lnTo>
                    <a:lnTo>
                      <a:pt x="6430" y="7624"/>
                    </a:lnTo>
                    <a:lnTo>
                      <a:pt x="6503" y="7624"/>
                    </a:lnTo>
                    <a:lnTo>
                      <a:pt x="6600" y="7575"/>
                    </a:lnTo>
                    <a:lnTo>
                      <a:pt x="6673" y="7502"/>
                    </a:lnTo>
                    <a:lnTo>
                      <a:pt x="6746" y="7404"/>
                    </a:lnTo>
                    <a:lnTo>
                      <a:pt x="6820" y="7307"/>
                    </a:lnTo>
                    <a:lnTo>
                      <a:pt x="6868" y="7161"/>
                    </a:lnTo>
                    <a:lnTo>
                      <a:pt x="6893" y="7015"/>
                    </a:lnTo>
                    <a:lnTo>
                      <a:pt x="6917" y="6869"/>
                    </a:lnTo>
                    <a:lnTo>
                      <a:pt x="6917" y="6869"/>
                    </a:lnTo>
                    <a:lnTo>
                      <a:pt x="6917" y="6187"/>
                    </a:lnTo>
                    <a:lnTo>
                      <a:pt x="6893" y="5529"/>
                    </a:lnTo>
                    <a:lnTo>
                      <a:pt x="6844" y="4896"/>
                    </a:lnTo>
                    <a:lnTo>
                      <a:pt x="6771" y="4311"/>
                    </a:lnTo>
                    <a:lnTo>
                      <a:pt x="6698" y="3727"/>
                    </a:lnTo>
                    <a:lnTo>
                      <a:pt x="6600" y="3191"/>
                    </a:lnTo>
                    <a:lnTo>
                      <a:pt x="6479" y="2704"/>
                    </a:lnTo>
                    <a:lnTo>
                      <a:pt x="6332" y="2217"/>
                    </a:lnTo>
                    <a:lnTo>
                      <a:pt x="6162" y="1803"/>
                    </a:lnTo>
                    <a:lnTo>
                      <a:pt x="5967" y="1413"/>
                    </a:lnTo>
                    <a:lnTo>
                      <a:pt x="5748" y="1072"/>
                    </a:lnTo>
                    <a:lnTo>
                      <a:pt x="5480" y="755"/>
                    </a:lnTo>
                    <a:lnTo>
                      <a:pt x="5212" y="488"/>
                    </a:lnTo>
                    <a:lnTo>
                      <a:pt x="4895" y="293"/>
                    </a:lnTo>
                    <a:lnTo>
                      <a:pt x="4749" y="195"/>
                    </a:lnTo>
                    <a:lnTo>
                      <a:pt x="4579" y="122"/>
                    </a:lnTo>
                    <a:lnTo>
                      <a:pt x="4384" y="49"/>
                    </a:lnTo>
                    <a:lnTo>
                      <a:pt x="4189" y="0"/>
                    </a:lnTo>
                    <a:lnTo>
                      <a:pt x="4189" y="0"/>
                    </a:lnTo>
                    <a:close/>
                  </a:path>
                </a:pathLst>
              </a:custGeom>
              <a:noFill/>
              <a:ln w="12175" cap="rnd" cmpd="sng">
                <a:solidFill>
                  <a:srgbClr val="95959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17" name="TextBox 242"/>
            <p:cNvSpPr txBox="1"/>
            <p:nvPr/>
          </p:nvSpPr>
          <p:spPr>
            <a:xfrm>
              <a:off x="3170771" y="3080035"/>
              <a:ext cx="1875922" cy="1477328"/>
            </a:xfrm>
            <a:prstGeom prst="rect">
              <a:avLst/>
            </a:prstGeom>
            <a:noFill/>
          </p:spPr>
          <p:txBody>
            <a:bodyPr wrap="square" lIns="0" tIns="0" rIns="0" bIns="0" rtlCol="0" anchor="b">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en-GB" sz="1200" b="1" dirty="0" err="1">
                  <a:solidFill>
                    <a:srgbClr val="898989"/>
                  </a:solidFill>
                  <a:latin typeface="Verdana" panose="020B0604030504040204" pitchFamily="34" charset="0"/>
                  <a:ea typeface="Verdana" panose="020B0604030504040204" pitchFamily="34" charset="0"/>
                  <a:cs typeface="Verdana" panose="020B0604030504040204" pitchFamily="34" charset="0"/>
                </a:rPr>
                <a:t>Diversitäts</a:t>
              </a:r>
              <a:r>
                <a:rPr lang="en-GB" sz="1200" b="1" dirty="0">
                  <a:solidFill>
                    <a:srgbClr val="898989"/>
                  </a:solidFill>
                  <a:latin typeface="Verdana" panose="020B0604030504040204" pitchFamily="34" charset="0"/>
                  <a:ea typeface="Verdana" panose="020B0604030504040204" pitchFamily="34" charset="0"/>
                  <a:cs typeface="Verdana" panose="020B0604030504040204" pitchFamily="34" charset="0"/>
                </a:rPr>
                <a:t>- und </a:t>
              </a:r>
              <a:r>
                <a:rPr lang="en-GB" sz="1200" b="1" dirty="0" err="1" smtClean="0">
                  <a:solidFill>
                    <a:srgbClr val="898989"/>
                  </a:solidFill>
                  <a:latin typeface="Verdana" panose="020B0604030504040204" pitchFamily="34" charset="0"/>
                  <a:ea typeface="Verdana" panose="020B0604030504040204" pitchFamily="34" charset="0"/>
                  <a:cs typeface="Verdana" panose="020B0604030504040204" pitchFamily="34" charset="0"/>
                </a:rPr>
                <a:t>Generationenwandel</a:t>
              </a:r>
              <a:endParaRPr lang="en-GB" sz="1200" b="1" dirty="0">
                <a:solidFill>
                  <a:srgbClr val="898989"/>
                </a:solidFill>
                <a:latin typeface="Verdana" panose="020B0604030504040204" pitchFamily="34" charset="0"/>
                <a:ea typeface="Verdana" panose="020B0604030504040204" pitchFamily="34" charset="0"/>
                <a:cs typeface="Verdana" panose="020B0604030504040204" pitchFamily="34" charset="0"/>
              </a:endParaRPr>
            </a:p>
            <a:p>
              <a:pPr lvl="0" algn="ctr">
                <a:defRPr/>
              </a:pPr>
              <a:r>
                <a:rPr lang="en-GB" sz="1200" b="1" dirty="0" smtClean="0">
                  <a:solidFill>
                    <a:srgbClr val="898989"/>
                  </a:solidFill>
                  <a:latin typeface="Verdana" panose="020B0604030504040204" pitchFamily="34" charset="0"/>
                  <a:ea typeface="Verdana" panose="020B0604030504040204" pitchFamily="34" charset="0"/>
                  <a:cs typeface="Verdana" panose="020B0604030504040204" pitchFamily="34" charset="0"/>
                </a:rPr>
                <a:t/>
              </a:r>
              <a:br>
                <a:rPr lang="en-GB" sz="1200" b="1" dirty="0" smtClean="0">
                  <a:solidFill>
                    <a:srgbClr val="898989"/>
                  </a:solidFill>
                  <a:latin typeface="Verdana" panose="020B0604030504040204" pitchFamily="34" charset="0"/>
                  <a:ea typeface="Verdana" panose="020B0604030504040204" pitchFamily="34" charset="0"/>
                  <a:cs typeface="Verdana" panose="020B0604030504040204" pitchFamily="34" charset="0"/>
                </a:rPr>
              </a:br>
              <a:r>
                <a:rPr lang="en-US" sz="10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Millennials </a:t>
              </a:r>
              <a:r>
                <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rPr>
                <a:t>50%</a:t>
              </a:r>
              <a:br>
                <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en-US" sz="1000" dirty="0" err="1">
                  <a:solidFill>
                    <a:prstClr val="black"/>
                  </a:solidFill>
                  <a:latin typeface="Verdana" panose="020B0604030504040204" pitchFamily="34" charset="0"/>
                  <a:ea typeface="Verdana" panose="020B0604030504040204" pitchFamily="34" charset="0"/>
                  <a:cs typeface="Verdana" panose="020B0604030504040204" pitchFamily="34" charset="0"/>
                </a:rPr>
                <a:t>Steigende</a:t>
              </a:r>
              <a:r>
                <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US" sz="1000" dirty="0" err="1">
                  <a:solidFill>
                    <a:prstClr val="black"/>
                  </a:solidFill>
                  <a:latin typeface="Verdana" panose="020B0604030504040204" pitchFamily="34" charset="0"/>
                  <a:ea typeface="Verdana" panose="020B0604030504040204" pitchFamily="34" charset="0"/>
                  <a:cs typeface="Verdana" panose="020B0604030504040204" pitchFamily="34" charset="0"/>
                </a:rPr>
                <a:t>Lebensdauer</a:t>
              </a:r>
              <a:r>
                <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rPr>
                <a:t> </a:t>
              </a:r>
            </a:p>
            <a:p>
              <a:pPr lvl="0" algn="ctr">
                <a:defRPr/>
              </a:pPr>
              <a:r>
                <a:rPr lang="en-US" sz="1000" dirty="0" err="1">
                  <a:solidFill>
                    <a:prstClr val="black"/>
                  </a:solidFill>
                  <a:latin typeface="Verdana" panose="020B0604030504040204" pitchFamily="34" charset="0"/>
                  <a:ea typeface="Verdana" panose="020B0604030504040204" pitchFamily="34" charset="0"/>
                  <a:cs typeface="Verdana" panose="020B0604030504040204" pitchFamily="34" charset="0"/>
                </a:rPr>
                <a:t>Bis</a:t>
              </a:r>
              <a:r>
                <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US" sz="1000" dirty="0" err="1">
                  <a:solidFill>
                    <a:prstClr val="black"/>
                  </a:solidFill>
                  <a:latin typeface="Verdana" panose="020B0604030504040204" pitchFamily="34" charset="0"/>
                  <a:ea typeface="Verdana" panose="020B0604030504040204" pitchFamily="34" charset="0"/>
                  <a:cs typeface="Verdana" panose="020B0604030504040204" pitchFamily="34" charset="0"/>
                </a:rPr>
                <a:t>zu</a:t>
              </a:r>
              <a:r>
                <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rPr>
                <a:t> 50 </a:t>
              </a:r>
              <a:r>
                <a:rPr lang="en-US" sz="1000" dirty="0" err="1">
                  <a:solidFill>
                    <a:prstClr val="black"/>
                  </a:solidFill>
                  <a:latin typeface="Verdana" panose="020B0604030504040204" pitchFamily="34" charset="0"/>
                  <a:ea typeface="Verdana" panose="020B0604030504040204" pitchFamily="34" charset="0"/>
                  <a:cs typeface="Verdana" panose="020B0604030504040204" pitchFamily="34" charset="0"/>
                </a:rPr>
                <a:t>Jahre</a:t>
              </a:r>
              <a:r>
                <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de-DE" sz="1000" dirty="0">
                  <a:solidFill>
                    <a:prstClr val="black"/>
                  </a:solidFill>
                  <a:latin typeface="Verdana" panose="020B0604030504040204" pitchFamily="34" charset="0"/>
                  <a:ea typeface="Verdana" panose="020B0604030504040204" pitchFamily="34" charset="0"/>
                  <a:cs typeface="Verdana" panose="020B0604030504040204" pitchFamily="34" charset="0"/>
                </a:rPr>
                <a:t>Erwerbstätigkeit</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1200"/>
                </a:spcBef>
                <a:spcAft>
                  <a:spcPts val="0"/>
                </a:spcAft>
                <a:buClrTx/>
                <a:buSzTx/>
                <a:buFontTx/>
                <a:buNone/>
                <a:tabLst/>
                <a:defRPr/>
              </a:pPr>
              <a:endPar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8" name="Freeform 6"/>
            <p:cNvSpPr>
              <a:spLocks noEditPoints="1"/>
            </p:cNvSpPr>
            <p:nvPr/>
          </p:nvSpPr>
          <p:spPr bwMode="auto">
            <a:xfrm>
              <a:off x="3532188" y="1735141"/>
              <a:ext cx="1157288" cy="1295401"/>
            </a:xfrm>
            <a:custGeom>
              <a:avLst/>
              <a:gdLst>
                <a:gd name="T0" fmla="*/ 1125 w 2264"/>
                <a:gd name="T1" fmla="*/ 0 h 2532"/>
                <a:gd name="T2" fmla="*/ 2251 w 2264"/>
                <a:gd name="T3" fmla="*/ 1125 h 2532"/>
                <a:gd name="T4" fmla="*/ 1125 w 2264"/>
                <a:gd name="T5" fmla="*/ 2532 h 2532"/>
                <a:gd name="T6" fmla="*/ 0 w 2264"/>
                <a:gd name="T7" fmla="*/ 1125 h 2532"/>
                <a:gd name="T8" fmla="*/ 1125 w 2264"/>
                <a:gd name="T9" fmla="*/ 0 h 2532"/>
                <a:gd name="T10" fmla="*/ 1125 w 2264"/>
                <a:gd name="T11" fmla="*/ 319 h 2532"/>
                <a:gd name="T12" fmla="*/ 1924 w 2264"/>
                <a:gd name="T13" fmla="*/ 1118 h 2532"/>
                <a:gd name="T14" fmla="*/ 1125 w 2264"/>
                <a:gd name="T15" fmla="*/ 1916 h 2532"/>
                <a:gd name="T16" fmla="*/ 327 w 2264"/>
                <a:gd name="T17" fmla="*/ 1118 h 2532"/>
                <a:gd name="T18" fmla="*/ 1125 w 2264"/>
                <a:gd name="T19" fmla="*/ 319 h 2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4" h="2532">
                  <a:moveTo>
                    <a:pt x="1125" y="0"/>
                  </a:moveTo>
                  <a:cubicBezTo>
                    <a:pt x="1747" y="0"/>
                    <a:pt x="2242" y="504"/>
                    <a:pt x="2251" y="1125"/>
                  </a:cubicBezTo>
                  <a:cubicBezTo>
                    <a:pt x="2264" y="2022"/>
                    <a:pt x="1165" y="2532"/>
                    <a:pt x="1125" y="2532"/>
                  </a:cubicBezTo>
                  <a:cubicBezTo>
                    <a:pt x="1082" y="2532"/>
                    <a:pt x="0" y="1930"/>
                    <a:pt x="0" y="1125"/>
                  </a:cubicBezTo>
                  <a:cubicBezTo>
                    <a:pt x="0" y="504"/>
                    <a:pt x="503" y="0"/>
                    <a:pt x="1125" y="0"/>
                  </a:cubicBezTo>
                  <a:close/>
                  <a:moveTo>
                    <a:pt x="1125" y="319"/>
                  </a:moveTo>
                  <a:cubicBezTo>
                    <a:pt x="1566" y="319"/>
                    <a:pt x="1924" y="677"/>
                    <a:pt x="1924" y="1118"/>
                  </a:cubicBezTo>
                  <a:cubicBezTo>
                    <a:pt x="1924" y="1559"/>
                    <a:pt x="1566" y="1916"/>
                    <a:pt x="1125" y="1916"/>
                  </a:cubicBezTo>
                  <a:cubicBezTo>
                    <a:pt x="684" y="1916"/>
                    <a:pt x="327" y="1559"/>
                    <a:pt x="327" y="1118"/>
                  </a:cubicBezTo>
                  <a:cubicBezTo>
                    <a:pt x="327" y="677"/>
                    <a:pt x="684" y="319"/>
                    <a:pt x="1125" y="319"/>
                  </a:cubicBezTo>
                  <a:close/>
                </a:path>
              </a:pathLst>
            </a:custGeom>
            <a:solidFill>
              <a:srgbClr val="9595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141" name="Gruppieren 140"/>
          <p:cNvGrpSpPr/>
          <p:nvPr/>
        </p:nvGrpSpPr>
        <p:grpSpPr>
          <a:xfrm>
            <a:off x="5295078" y="1735141"/>
            <a:ext cx="1679295" cy="2709096"/>
            <a:chOff x="5295078" y="1735141"/>
            <a:chExt cx="1679295" cy="2709096"/>
          </a:xfrm>
        </p:grpSpPr>
        <p:sp>
          <p:nvSpPr>
            <p:cNvPr id="22" name="Rechteck 21"/>
            <p:cNvSpPr/>
            <p:nvPr/>
          </p:nvSpPr>
          <p:spPr>
            <a:xfrm>
              <a:off x="5295078" y="3059242"/>
              <a:ext cx="1679295" cy="1384995"/>
            </a:xfrm>
            <a:prstGeom prst="rect">
              <a:avLst/>
            </a:prstGeom>
          </p:spPr>
          <p:txBody>
            <a:bodyPr wrap="square">
              <a:spAutoFit/>
            </a:bodyPr>
            <a:lstStyle/>
            <a:p>
              <a:pPr algn="ctr">
                <a:spcBef>
                  <a:spcPts val="1200"/>
                </a:spcBef>
                <a:defRPr/>
              </a:pPr>
              <a:r>
                <a:rPr lang="en-GB" sz="1200" b="1" dirty="0" err="1">
                  <a:solidFill>
                    <a:srgbClr val="898989"/>
                  </a:solidFill>
                  <a:latin typeface="Verdana" panose="020B0604030504040204" pitchFamily="34" charset="0"/>
                  <a:ea typeface="Verdana" panose="020B0604030504040204" pitchFamily="34" charset="0"/>
                  <a:cs typeface="Verdana" panose="020B0604030504040204" pitchFamily="34" charset="0"/>
                </a:rPr>
                <a:t>Automatisierbare</a:t>
              </a:r>
              <a:r>
                <a:rPr lang="en-GB" sz="1200" b="1" dirty="0">
                  <a:solidFill>
                    <a:srgbClr val="898989"/>
                  </a:solidFill>
                  <a:latin typeface="Verdana" panose="020B0604030504040204" pitchFamily="34" charset="0"/>
                  <a:ea typeface="Verdana" panose="020B0604030504040204" pitchFamily="34" charset="0"/>
                  <a:cs typeface="Verdana" panose="020B0604030504040204" pitchFamily="34" charset="0"/>
                </a:rPr>
                <a:t> </a:t>
              </a:r>
              <a:r>
                <a:rPr lang="en-GB" sz="1200" b="1" dirty="0" smtClean="0">
                  <a:solidFill>
                    <a:srgbClr val="898989"/>
                  </a:solidFill>
                  <a:latin typeface="Verdana" panose="020B0604030504040204" pitchFamily="34" charset="0"/>
                  <a:ea typeface="Verdana" panose="020B0604030504040204" pitchFamily="34" charset="0"/>
                  <a:cs typeface="Verdana" panose="020B0604030504040204" pitchFamily="34" charset="0"/>
                </a:rPr>
                <a:t>Jobs</a:t>
              </a:r>
            </a:p>
            <a:p>
              <a:pPr algn="ctr">
                <a:spcBef>
                  <a:spcPts val="1200"/>
                </a:spcBef>
                <a:defRPr/>
              </a:pPr>
              <a:r>
                <a:rPr lang="de-DE" sz="1000" dirty="0">
                  <a:solidFill>
                    <a:prstClr val="black"/>
                  </a:solidFill>
                  <a:latin typeface="Verdana" panose="020B0604030504040204" pitchFamily="34" charset="0"/>
                  <a:ea typeface="Verdana" panose="020B0604030504040204" pitchFamily="34" charset="0"/>
                  <a:cs typeface="Verdana" panose="020B0604030504040204" pitchFamily="34" charset="0"/>
                </a:rPr>
                <a:t>45 </a:t>
              </a:r>
              <a:r>
                <a:rPr lang="de-DE" sz="10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Prozent der Jobs mit mittlerer Substituierbarkeit</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ctr">
                <a:spcBef>
                  <a:spcPts val="1200"/>
                </a:spcBef>
                <a:defRPr/>
              </a:pPr>
              <a:endPar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28" name="Shape 659"/>
            <p:cNvSpPr/>
            <p:nvPr/>
          </p:nvSpPr>
          <p:spPr>
            <a:xfrm>
              <a:off x="5925743" y="2129627"/>
              <a:ext cx="293250" cy="293250"/>
            </a:xfrm>
            <a:custGeom>
              <a:avLst/>
              <a:gdLst/>
              <a:ahLst/>
              <a:cxnLst/>
              <a:rect l="0" t="0" r="0" b="0"/>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rgbClr val="C9C9C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 name="Shape 660"/>
            <p:cNvSpPr/>
            <p:nvPr/>
          </p:nvSpPr>
          <p:spPr>
            <a:xfrm>
              <a:off x="6231769" y="2300516"/>
              <a:ext cx="166860" cy="166860"/>
            </a:xfrm>
            <a:custGeom>
              <a:avLst/>
              <a:gdLst/>
              <a:ahLst/>
              <a:cxnLst/>
              <a:rect l="0" t="0" r="0" b="0"/>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rgbClr val="C9C9C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 name="Freeform 7"/>
            <p:cNvSpPr>
              <a:spLocks noEditPoints="1"/>
            </p:cNvSpPr>
            <p:nvPr/>
          </p:nvSpPr>
          <p:spPr bwMode="auto">
            <a:xfrm>
              <a:off x="5586414" y="1735141"/>
              <a:ext cx="1157288" cy="1295401"/>
            </a:xfrm>
            <a:custGeom>
              <a:avLst/>
              <a:gdLst>
                <a:gd name="T0" fmla="*/ 1126 w 2264"/>
                <a:gd name="T1" fmla="*/ 0 h 2532"/>
                <a:gd name="T2" fmla="*/ 2251 w 2264"/>
                <a:gd name="T3" fmla="*/ 1125 h 2532"/>
                <a:gd name="T4" fmla="*/ 1126 w 2264"/>
                <a:gd name="T5" fmla="*/ 2532 h 2532"/>
                <a:gd name="T6" fmla="*/ 0 w 2264"/>
                <a:gd name="T7" fmla="*/ 1125 h 2532"/>
                <a:gd name="T8" fmla="*/ 1126 w 2264"/>
                <a:gd name="T9" fmla="*/ 0 h 2532"/>
                <a:gd name="T10" fmla="*/ 1126 w 2264"/>
                <a:gd name="T11" fmla="*/ 319 h 2532"/>
                <a:gd name="T12" fmla="*/ 1924 w 2264"/>
                <a:gd name="T13" fmla="*/ 1118 h 2532"/>
                <a:gd name="T14" fmla="*/ 1126 w 2264"/>
                <a:gd name="T15" fmla="*/ 1916 h 2532"/>
                <a:gd name="T16" fmla="*/ 327 w 2264"/>
                <a:gd name="T17" fmla="*/ 1118 h 2532"/>
                <a:gd name="T18" fmla="*/ 1126 w 2264"/>
                <a:gd name="T19" fmla="*/ 319 h 2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4" h="2532">
                  <a:moveTo>
                    <a:pt x="1126" y="0"/>
                  </a:moveTo>
                  <a:cubicBezTo>
                    <a:pt x="1747" y="0"/>
                    <a:pt x="2242" y="504"/>
                    <a:pt x="2251" y="1125"/>
                  </a:cubicBezTo>
                  <a:cubicBezTo>
                    <a:pt x="2264" y="2022"/>
                    <a:pt x="1166" y="2532"/>
                    <a:pt x="1126" y="2532"/>
                  </a:cubicBezTo>
                  <a:cubicBezTo>
                    <a:pt x="1082" y="2532"/>
                    <a:pt x="0" y="1930"/>
                    <a:pt x="0" y="1125"/>
                  </a:cubicBezTo>
                  <a:cubicBezTo>
                    <a:pt x="0" y="504"/>
                    <a:pt x="504" y="0"/>
                    <a:pt x="1126" y="0"/>
                  </a:cubicBezTo>
                  <a:close/>
                  <a:moveTo>
                    <a:pt x="1126" y="319"/>
                  </a:moveTo>
                  <a:cubicBezTo>
                    <a:pt x="1567" y="319"/>
                    <a:pt x="1924" y="677"/>
                    <a:pt x="1924" y="1118"/>
                  </a:cubicBezTo>
                  <a:cubicBezTo>
                    <a:pt x="1924" y="1559"/>
                    <a:pt x="1567" y="1916"/>
                    <a:pt x="1126" y="1916"/>
                  </a:cubicBezTo>
                  <a:cubicBezTo>
                    <a:pt x="685" y="1916"/>
                    <a:pt x="327" y="1559"/>
                    <a:pt x="327" y="1118"/>
                  </a:cubicBezTo>
                  <a:cubicBezTo>
                    <a:pt x="327" y="677"/>
                    <a:pt x="685" y="319"/>
                    <a:pt x="1126" y="319"/>
                  </a:cubicBezTo>
                  <a:close/>
                </a:path>
              </a:pathLst>
            </a:cu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140" name="Gruppieren 139"/>
          <p:cNvGrpSpPr/>
          <p:nvPr/>
        </p:nvGrpSpPr>
        <p:grpSpPr>
          <a:xfrm>
            <a:off x="7019261" y="1735141"/>
            <a:ext cx="2376563" cy="2699111"/>
            <a:chOff x="7019261" y="1735141"/>
            <a:chExt cx="2376563" cy="2699111"/>
          </a:xfrm>
        </p:grpSpPr>
        <p:sp>
          <p:nvSpPr>
            <p:cNvPr id="24" name="Rechteck 23"/>
            <p:cNvSpPr/>
            <p:nvPr/>
          </p:nvSpPr>
          <p:spPr>
            <a:xfrm>
              <a:off x="7019261" y="3049257"/>
              <a:ext cx="2376563" cy="1384995"/>
            </a:xfrm>
            <a:prstGeom prst="rect">
              <a:avLst/>
            </a:prstGeom>
          </p:spPr>
          <p:txBody>
            <a:bodyPr wrap="square">
              <a:spAutoFit/>
            </a:bodyPr>
            <a:lstStyle/>
            <a:p>
              <a:pPr algn="ctr">
                <a:spcBef>
                  <a:spcPts val="1200"/>
                </a:spcBef>
                <a:defRPr/>
              </a:pPr>
              <a:r>
                <a:rPr lang="en-GB" sz="1200" b="1" dirty="0" err="1" smtClean="0">
                  <a:solidFill>
                    <a:srgbClr val="898989"/>
                  </a:solidFill>
                  <a:latin typeface="Verdana" panose="020B0604030504040204" pitchFamily="34" charset="0"/>
                  <a:ea typeface="Verdana" panose="020B0604030504040204" pitchFamily="34" charset="0"/>
                  <a:cs typeface="Verdana" panose="020B0604030504040204" pitchFamily="34" charset="0"/>
                </a:rPr>
                <a:t>Anstieg</a:t>
              </a:r>
              <a:r>
                <a:rPr lang="en-GB" sz="1200" b="1" dirty="0" smtClean="0">
                  <a:solidFill>
                    <a:srgbClr val="898989"/>
                  </a:solidFill>
                  <a:latin typeface="Verdana" panose="020B0604030504040204" pitchFamily="34" charset="0"/>
                  <a:ea typeface="Verdana" panose="020B0604030504040204" pitchFamily="34" charset="0"/>
                  <a:cs typeface="Verdana" panose="020B0604030504040204" pitchFamily="34" charset="0"/>
                </a:rPr>
                <a:t> </a:t>
              </a:r>
              <a:r>
                <a:rPr lang="en-GB" sz="1200" b="1" dirty="0" err="1">
                  <a:solidFill>
                    <a:srgbClr val="898989"/>
                  </a:solidFill>
                  <a:latin typeface="Verdana" panose="020B0604030504040204" pitchFamily="34" charset="0"/>
                  <a:ea typeface="Verdana" panose="020B0604030504040204" pitchFamily="34" charset="0"/>
                  <a:cs typeface="Verdana" panose="020B0604030504040204" pitchFamily="34" charset="0"/>
                </a:rPr>
                <a:t>alternativer</a:t>
              </a:r>
              <a:r>
                <a:rPr lang="en-GB" sz="1200" b="1" dirty="0">
                  <a:solidFill>
                    <a:srgbClr val="898989"/>
                  </a:solidFill>
                  <a:latin typeface="Verdana" panose="020B0604030504040204" pitchFamily="34" charset="0"/>
                  <a:ea typeface="Verdana" panose="020B0604030504040204" pitchFamily="34" charset="0"/>
                  <a:cs typeface="Verdana" panose="020B0604030504040204" pitchFamily="34" charset="0"/>
                </a:rPr>
                <a:t> </a:t>
              </a:r>
              <a:r>
                <a:rPr lang="en-GB" sz="1200" b="1" dirty="0" err="1" smtClean="0">
                  <a:solidFill>
                    <a:srgbClr val="898989"/>
                  </a:solidFill>
                  <a:latin typeface="Verdana" panose="020B0604030504040204" pitchFamily="34" charset="0"/>
                  <a:ea typeface="Verdana" panose="020B0604030504040204" pitchFamily="34" charset="0"/>
                  <a:cs typeface="Verdana" panose="020B0604030504040204" pitchFamily="34" charset="0"/>
                </a:rPr>
                <a:t>Arbeitsformen</a:t>
              </a:r>
              <a:endParaRPr lang="en-GB" sz="1200" b="1" dirty="0" smtClean="0">
                <a:solidFill>
                  <a:srgbClr val="898989"/>
                </a:solidFill>
                <a:latin typeface="Verdana" panose="020B0604030504040204" pitchFamily="34" charset="0"/>
                <a:ea typeface="Verdana" panose="020B0604030504040204" pitchFamily="34" charset="0"/>
                <a:cs typeface="Verdana" panose="020B0604030504040204" pitchFamily="34" charset="0"/>
              </a:endParaRPr>
            </a:p>
            <a:p>
              <a:pPr algn="ctr">
                <a:spcBef>
                  <a:spcPts val="1200"/>
                </a:spcBef>
                <a:defRPr/>
              </a:pPr>
              <a:r>
                <a:rPr lang="en-US" sz="1000" dirty="0" err="1" smtClean="0">
                  <a:solidFill>
                    <a:prstClr val="black"/>
                  </a:solidFill>
                  <a:latin typeface="Verdana" panose="020B0604030504040204" pitchFamily="34" charset="0"/>
                  <a:ea typeface="Verdana" panose="020B0604030504040204" pitchFamily="34" charset="0"/>
                  <a:cs typeface="Verdana" panose="020B0604030504040204" pitchFamily="34" charset="0"/>
                </a:rPr>
                <a:t>Beispiel</a:t>
              </a:r>
              <a:r>
                <a:rPr lang="en-US" sz="10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 63% der </a:t>
              </a:r>
              <a:r>
                <a:rPr lang="en-US" sz="1000" dirty="0" err="1" smtClean="0">
                  <a:solidFill>
                    <a:prstClr val="black"/>
                  </a:solidFill>
                  <a:latin typeface="Verdana" panose="020B0604030504040204" pitchFamily="34" charset="0"/>
                  <a:ea typeface="Verdana" panose="020B0604030504040204" pitchFamily="34" charset="0"/>
                  <a:cs typeface="Verdana" panose="020B0604030504040204" pitchFamily="34" charset="0"/>
                </a:rPr>
                <a:t>deutschen</a:t>
              </a:r>
              <a:r>
                <a:rPr lang="en-US" sz="10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US" sz="1000" dirty="0" err="1" smtClean="0">
                  <a:solidFill>
                    <a:prstClr val="black"/>
                  </a:solidFill>
                  <a:latin typeface="Verdana" panose="020B0604030504040204" pitchFamily="34" charset="0"/>
                  <a:ea typeface="Verdana" panose="020B0604030504040204" pitchFamily="34" charset="0"/>
                  <a:cs typeface="Verdana" panose="020B0604030504040204" pitchFamily="34" charset="0"/>
                </a:rPr>
                <a:t>Großunternehmen</a:t>
              </a:r>
              <a:r>
                <a:rPr lang="en-US" sz="10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US" sz="1000" dirty="0" err="1" smtClean="0">
                  <a:solidFill>
                    <a:prstClr val="black"/>
                  </a:solidFill>
                  <a:latin typeface="Verdana" panose="020B0604030504040204" pitchFamily="34" charset="0"/>
                  <a:ea typeface="Verdana" panose="020B0604030504040204" pitchFamily="34" charset="0"/>
                  <a:cs typeface="Verdana" panose="020B0604030504040204" pitchFamily="34" charset="0"/>
                </a:rPr>
                <a:t>nutzen</a:t>
              </a:r>
              <a:r>
                <a:rPr lang="en-US" sz="10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US" sz="1000" dirty="0" err="1" smtClean="0">
                  <a:solidFill>
                    <a:prstClr val="black"/>
                  </a:solidFill>
                  <a:latin typeface="Verdana" panose="020B0604030504040204" pitchFamily="34" charset="0"/>
                  <a:ea typeface="Verdana" panose="020B0604030504040204" pitchFamily="34" charset="0"/>
                  <a:cs typeface="Verdana" panose="020B0604030504040204" pitchFamily="34" charset="0"/>
                </a:rPr>
                <a:t>Zusammenarbeit</a:t>
              </a:r>
              <a:r>
                <a:rPr lang="en-US" sz="10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US" sz="1000" dirty="0" err="1" smtClean="0">
                  <a:solidFill>
                    <a:prstClr val="black"/>
                  </a:solidFill>
                  <a:latin typeface="Verdana" panose="020B0604030504040204" pitchFamily="34" charset="0"/>
                  <a:ea typeface="Verdana" panose="020B0604030504040204" pitchFamily="34" charset="0"/>
                  <a:cs typeface="Verdana" panose="020B0604030504040204" pitchFamily="34" charset="0"/>
                </a:rPr>
                <a:t>mit</a:t>
              </a:r>
              <a:r>
                <a:rPr lang="en-US" sz="10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 Start-Ups</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ctr">
                <a:spcBef>
                  <a:spcPts val="1200"/>
                </a:spcBef>
                <a:defRPr/>
              </a:pPr>
              <a:endParaRPr lang="en-GB"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grpSp>
          <p:nvGrpSpPr>
            <p:cNvPr id="30" name="Shape 702"/>
            <p:cNvGrpSpPr/>
            <p:nvPr/>
          </p:nvGrpSpPr>
          <p:grpSpPr>
            <a:xfrm>
              <a:off x="8022787" y="2163072"/>
              <a:ext cx="369504" cy="268182"/>
              <a:chOff x="4604556" y="3714782"/>
              <a:chExt cx="439626" cy="319076"/>
            </a:xfrm>
          </p:grpSpPr>
          <p:sp>
            <p:nvSpPr>
              <p:cNvPr id="31" name="Shape 703"/>
              <p:cNvSpPr/>
              <p:nvPr/>
            </p:nvSpPr>
            <p:spPr>
              <a:xfrm>
                <a:off x="4604556" y="3714782"/>
                <a:ext cx="439626" cy="319076"/>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12175" cap="rnd" cmpd="sng">
                <a:solidFill>
                  <a:srgbClr val="49474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 name="Shape 704"/>
              <p:cNvSpPr/>
              <p:nvPr/>
            </p:nvSpPr>
            <p:spPr>
              <a:xfrm>
                <a:off x="4647175" y="3761675"/>
                <a:ext cx="354401" cy="213726"/>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12175" cap="rnd" cmpd="sng">
                <a:solidFill>
                  <a:srgbClr val="49474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18" name="Freeform 8"/>
            <p:cNvSpPr>
              <a:spLocks noEditPoints="1"/>
            </p:cNvSpPr>
            <p:nvPr/>
          </p:nvSpPr>
          <p:spPr bwMode="auto">
            <a:xfrm>
              <a:off x="7642226" y="1735141"/>
              <a:ext cx="1157288" cy="1295401"/>
            </a:xfrm>
            <a:custGeom>
              <a:avLst/>
              <a:gdLst>
                <a:gd name="T0" fmla="*/ 1126 w 2264"/>
                <a:gd name="T1" fmla="*/ 0 h 2532"/>
                <a:gd name="T2" fmla="*/ 2251 w 2264"/>
                <a:gd name="T3" fmla="*/ 1125 h 2532"/>
                <a:gd name="T4" fmla="*/ 1126 w 2264"/>
                <a:gd name="T5" fmla="*/ 2532 h 2532"/>
                <a:gd name="T6" fmla="*/ 0 w 2264"/>
                <a:gd name="T7" fmla="*/ 1125 h 2532"/>
                <a:gd name="T8" fmla="*/ 1126 w 2264"/>
                <a:gd name="T9" fmla="*/ 0 h 2532"/>
                <a:gd name="T10" fmla="*/ 1126 w 2264"/>
                <a:gd name="T11" fmla="*/ 319 h 2532"/>
                <a:gd name="T12" fmla="*/ 1924 w 2264"/>
                <a:gd name="T13" fmla="*/ 1118 h 2532"/>
                <a:gd name="T14" fmla="*/ 1126 w 2264"/>
                <a:gd name="T15" fmla="*/ 1916 h 2532"/>
                <a:gd name="T16" fmla="*/ 327 w 2264"/>
                <a:gd name="T17" fmla="*/ 1118 h 2532"/>
                <a:gd name="T18" fmla="*/ 1126 w 2264"/>
                <a:gd name="T19" fmla="*/ 319 h 2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4" h="2532">
                  <a:moveTo>
                    <a:pt x="1126" y="0"/>
                  </a:moveTo>
                  <a:cubicBezTo>
                    <a:pt x="1747" y="0"/>
                    <a:pt x="2242" y="504"/>
                    <a:pt x="2251" y="1125"/>
                  </a:cubicBezTo>
                  <a:cubicBezTo>
                    <a:pt x="2264" y="2022"/>
                    <a:pt x="1166" y="2532"/>
                    <a:pt x="1126" y="2532"/>
                  </a:cubicBezTo>
                  <a:cubicBezTo>
                    <a:pt x="1082" y="2532"/>
                    <a:pt x="0" y="1930"/>
                    <a:pt x="0" y="1125"/>
                  </a:cubicBezTo>
                  <a:cubicBezTo>
                    <a:pt x="0" y="504"/>
                    <a:pt x="504" y="0"/>
                    <a:pt x="1126" y="0"/>
                  </a:cubicBezTo>
                  <a:close/>
                  <a:moveTo>
                    <a:pt x="1126" y="319"/>
                  </a:moveTo>
                  <a:cubicBezTo>
                    <a:pt x="1567" y="319"/>
                    <a:pt x="1924" y="677"/>
                    <a:pt x="1924" y="1118"/>
                  </a:cubicBezTo>
                  <a:cubicBezTo>
                    <a:pt x="1924" y="1559"/>
                    <a:pt x="1567" y="1916"/>
                    <a:pt x="1126" y="1916"/>
                  </a:cubicBezTo>
                  <a:cubicBezTo>
                    <a:pt x="685" y="1916"/>
                    <a:pt x="327" y="1559"/>
                    <a:pt x="327" y="1118"/>
                  </a:cubicBezTo>
                  <a:cubicBezTo>
                    <a:pt x="327" y="677"/>
                    <a:pt x="685" y="319"/>
                    <a:pt x="1126" y="319"/>
                  </a:cubicBezTo>
                  <a:close/>
                </a:path>
              </a:pathLst>
            </a:custGeom>
            <a:solidFill>
              <a:srgbClr val="4947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139" name="Gruppieren 138"/>
          <p:cNvGrpSpPr/>
          <p:nvPr/>
        </p:nvGrpSpPr>
        <p:grpSpPr>
          <a:xfrm>
            <a:off x="9293572" y="1735141"/>
            <a:ext cx="1944935" cy="2791444"/>
            <a:chOff x="9293572" y="1735141"/>
            <a:chExt cx="1944935" cy="2791444"/>
          </a:xfrm>
        </p:grpSpPr>
        <p:sp>
          <p:nvSpPr>
            <p:cNvPr id="26" name="TextBox 269"/>
            <p:cNvSpPr txBox="1"/>
            <p:nvPr/>
          </p:nvSpPr>
          <p:spPr>
            <a:xfrm flipH="1">
              <a:off x="9293572" y="3049257"/>
              <a:ext cx="1944935" cy="1477328"/>
            </a:xfrm>
            <a:prstGeom prst="rect">
              <a:avLst/>
            </a:prstGeom>
            <a:noFill/>
          </p:spPr>
          <p:txBody>
            <a:bodyPr wrap="square" lIns="0" tIns="0" rIns="0" bIns="0" rtlCol="0" anchor="b">
              <a:spAutoFit/>
            </a:bodyPr>
            <a:lstStyle/>
            <a:p>
              <a:pPr algn="ctr">
                <a:spcBef>
                  <a:spcPts val="1200"/>
                </a:spcBef>
                <a:defRPr/>
              </a:pPr>
              <a:r>
                <a:rPr lang="en-US" sz="1200" b="1" dirty="0" err="1">
                  <a:solidFill>
                    <a:srgbClr val="898989"/>
                  </a:solidFill>
                  <a:latin typeface="Verdana" panose="020B0604030504040204" pitchFamily="34" charset="0"/>
                  <a:ea typeface="Verdana" panose="020B0604030504040204" pitchFamily="34" charset="0"/>
                  <a:cs typeface="Verdana" panose="020B0604030504040204" pitchFamily="34" charset="0"/>
                </a:rPr>
                <a:t>Neue</a:t>
              </a:r>
              <a:r>
                <a:rPr lang="en-US" sz="1200" b="1" dirty="0">
                  <a:solidFill>
                    <a:srgbClr val="898989"/>
                  </a:solidFill>
                  <a:latin typeface="Verdana" panose="020B0604030504040204" pitchFamily="34" charset="0"/>
                  <a:ea typeface="Verdana" panose="020B0604030504040204" pitchFamily="34" charset="0"/>
                  <a:cs typeface="Verdana" panose="020B0604030504040204" pitchFamily="34" charset="0"/>
                </a:rPr>
                <a:t> </a:t>
              </a:r>
              <a:r>
                <a:rPr lang="en-US" sz="1200" b="1" dirty="0" smtClean="0">
                  <a:solidFill>
                    <a:srgbClr val="898989"/>
                  </a:solidFill>
                  <a:latin typeface="Verdana" panose="020B0604030504040204" pitchFamily="34" charset="0"/>
                  <a:ea typeface="Verdana" panose="020B0604030504040204" pitchFamily="34" charset="0"/>
                  <a:cs typeface="Verdana" panose="020B0604030504040204" pitchFamily="34" charset="0"/>
                </a:rPr>
                <a:t/>
              </a:r>
              <a:br>
                <a:rPr lang="en-US" sz="1200" b="1" dirty="0" smtClean="0">
                  <a:solidFill>
                    <a:srgbClr val="898989"/>
                  </a:solidFill>
                  <a:latin typeface="Verdana" panose="020B0604030504040204" pitchFamily="34" charset="0"/>
                  <a:ea typeface="Verdana" panose="020B0604030504040204" pitchFamily="34" charset="0"/>
                  <a:cs typeface="Verdana" panose="020B0604030504040204" pitchFamily="34" charset="0"/>
                </a:rPr>
              </a:br>
              <a:r>
                <a:rPr lang="en-US" sz="1200" b="1" dirty="0" err="1" smtClean="0">
                  <a:solidFill>
                    <a:srgbClr val="898989"/>
                  </a:solidFill>
                  <a:latin typeface="Verdana" panose="020B0604030504040204" pitchFamily="34" charset="0"/>
                  <a:ea typeface="Verdana" panose="020B0604030504040204" pitchFamily="34" charset="0"/>
                  <a:cs typeface="Verdana" panose="020B0604030504040204" pitchFamily="34" charset="0"/>
                </a:rPr>
                <a:t>Karrierewege</a:t>
              </a:r>
              <a:r>
                <a:rPr lang="en-US" sz="1200" b="1" dirty="0">
                  <a:solidFill>
                    <a:srgbClr val="898989"/>
                  </a:solidFill>
                  <a:latin typeface="Verdana" panose="020B0604030504040204" pitchFamily="34" charset="0"/>
                  <a:ea typeface="Verdana" panose="020B0604030504040204" pitchFamily="34" charset="0"/>
                  <a:cs typeface="Verdana" panose="020B0604030504040204" pitchFamily="34" charset="0"/>
                </a:rPr>
                <a:t/>
              </a:r>
              <a:br>
                <a:rPr lang="en-US" sz="1200" b="1" dirty="0">
                  <a:solidFill>
                    <a:srgbClr val="898989"/>
                  </a:solidFill>
                  <a:latin typeface="Verdana" panose="020B0604030504040204" pitchFamily="34" charset="0"/>
                  <a:ea typeface="Verdana" panose="020B0604030504040204" pitchFamily="34" charset="0"/>
                  <a:cs typeface="Verdana" panose="020B0604030504040204" pitchFamily="34" charset="0"/>
                </a:rPr>
              </a:br>
              <a:endParaRPr lang="en-US" sz="1200" b="1" dirty="0">
                <a:solidFill>
                  <a:srgbClr val="898989"/>
                </a:solidFill>
                <a:latin typeface="Verdana" panose="020B0604030504040204" pitchFamily="34" charset="0"/>
                <a:ea typeface="Verdana" panose="020B0604030504040204" pitchFamily="34" charset="0"/>
                <a:cs typeface="Verdana" panose="020B0604030504040204" pitchFamily="34" charset="0"/>
              </a:endParaRPr>
            </a:p>
            <a:p>
              <a:pPr lvl="0" algn="ctr">
                <a:defRPr/>
              </a:pPr>
              <a:r>
                <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rPr>
                <a:t>2,5 – 5 </a:t>
              </a:r>
              <a:r>
                <a:rPr lang="en-US" sz="1000" dirty="0" err="1">
                  <a:solidFill>
                    <a:prstClr val="black"/>
                  </a:solidFill>
                  <a:latin typeface="Verdana" panose="020B0604030504040204" pitchFamily="34" charset="0"/>
                  <a:ea typeface="Verdana" panose="020B0604030504040204" pitchFamily="34" charset="0"/>
                  <a:cs typeface="Verdana" panose="020B0604030504040204" pitchFamily="34" charset="0"/>
                </a:rPr>
                <a:t>Jahre</a:t>
              </a:r>
              <a:r>
                <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US" sz="1000" dirty="0" err="1">
                  <a:solidFill>
                    <a:prstClr val="black"/>
                  </a:solidFill>
                  <a:latin typeface="Verdana" panose="020B0604030504040204" pitchFamily="34" charset="0"/>
                  <a:ea typeface="Verdana" panose="020B0604030504040204" pitchFamily="34" charset="0"/>
                  <a:cs typeface="Verdana" panose="020B0604030504040204" pitchFamily="34" charset="0"/>
                </a:rPr>
                <a:t>Halbwertszeit</a:t>
              </a:r>
              <a:r>
                <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rPr>
                <a:t> von </a:t>
              </a:r>
              <a:r>
                <a:rPr lang="en-US" sz="1000" dirty="0" err="1">
                  <a:solidFill>
                    <a:prstClr val="black"/>
                  </a:solidFill>
                  <a:latin typeface="Verdana" panose="020B0604030504040204" pitchFamily="34" charset="0"/>
                  <a:ea typeface="Verdana" panose="020B0604030504040204" pitchFamily="34" charset="0"/>
                  <a:cs typeface="Verdana" panose="020B0604030504040204" pitchFamily="34" charset="0"/>
                </a:rPr>
                <a:t>Kompetenzen</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lvl="0" algn="ctr">
                <a:defRPr/>
              </a:pPr>
              <a:r>
                <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rPr>
                <a:t>4,5 </a:t>
              </a:r>
              <a:r>
                <a:rPr lang="en-US" sz="1000" dirty="0" err="1">
                  <a:solidFill>
                    <a:prstClr val="black"/>
                  </a:solidFill>
                  <a:latin typeface="Verdana" panose="020B0604030504040204" pitchFamily="34" charset="0"/>
                  <a:ea typeface="Verdana" panose="020B0604030504040204" pitchFamily="34" charset="0"/>
                  <a:cs typeface="Verdana" panose="020B0604030504040204" pitchFamily="34" charset="0"/>
                </a:rPr>
                <a:t>Jahre</a:t>
              </a:r>
              <a:r>
                <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US" sz="1000" dirty="0" err="1">
                  <a:solidFill>
                    <a:prstClr val="black"/>
                  </a:solidFill>
                  <a:latin typeface="Verdana" panose="020B0604030504040204" pitchFamily="34" charset="0"/>
                  <a:ea typeface="Verdana" panose="020B0604030504040204" pitchFamily="34" charset="0"/>
                  <a:cs typeface="Verdana" panose="020B0604030504040204" pitchFamily="34" charset="0"/>
                </a:rPr>
                <a:t>Verbleibdauer</a:t>
              </a:r>
              <a:r>
                <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US" sz="1000" dirty="0" err="1">
                  <a:solidFill>
                    <a:prstClr val="black"/>
                  </a:solidFill>
                  <a:latin typeface="Verdana" panose="020B0604030504040204" pitchFamily="34" charset="0"/>
                  <a:ea typeface="Verdana" panose="020B0604030504040204" pitchFamily="34" charset="0"/>
                  <a:cs typeface="Verdana" panose="020B0604030504040204" pitchFamily="34" charset="0"/>
                </a:rPr>
                <a:t>im</a:t>
              </a:r>
              <a:r>
                <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US" sz="10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Job</a:t>
              </a: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ctr">
                <a:spcBef>
                  <a:spcPts val="1200"/>
                </a:spcBef>
                <a:defRPr/>
              </a:pP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33" name="Shape 639"/>
            <p:cNvSpPr/>
            <p:nvPr/>
          </p:nvSpPr>
          <p:spPr>
            <a:xfrm>
              <a:off x="10105852" y="2108731"/>
              <a:ext cx="320377" cy="337775"/>
            </a:xfrm>
            <a:custGeom>
              <a:avLst/>
              <a:gdLst/>
              <a:ahLst/>
              <a:cxnLst/>
              <a:rect l="0" t="0" r="0" b="0"/>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2175" cap="rnd" cmpd="sng">
              <a:solidFill>
                <a:srgbClr val="3B3B3B"/>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 name="Freeform 9"/>
            <p:cNvSpPr>
              <a:spLocks noEditPoints="1"/>
            </p:cNvSpPr>
            <p:nvPr/>
          </p:nvSpPr>
          <p:spPr bwMode="auto">
            <a:xfrm>
              <a:off x="9696452" y="1735141"/>
              <a:ext cx="1157288" cy="1295401"/>
            </a:xfrm>
            <a:custGeom>
              <a:avLst/>
              <a:gdLst>
                <a:gd name="T0" fmla="*/ 1125 w 2264"/>
                <a:gd name="T1" fmla="*/ 0 h 2532"/>
                <a:gd name="T2" fmla="*/ 2251 w 2264"/>
                <a:gd name="T3" fmla="*/ 1125 h 2532"/>
                <a:gd name="T4" fmla="*/ 1125 w 2264"/>
                <a:gd name="T5" fmla="*/ 2532 h 2532"/>
                <a:gd name="T6" fmla="*/ 0 w 2264"/>
                <a:gd name="T7" fmla="*/ 1125 h 2532"/>
                <a:gd name="T8" fmla="*/ 1125 w 2264"/>
                <a:gd name="T9" fmla="*/ 0 h 2532"/>
                <a:gd name="T10" fmla="*/ 1125 w 2264"/>
                <a:gd name="T11" fmla="*/ 319 h 2532"/>
                <a:gd name="T12" fmla="*/ 1924 w 2264"/>
                <a:gd name="T13" fmla="*/ 1118 h 2532"/>
                <a:gd name="T14" fmla="*/ 1125 w 2264"/>
                <a:gd name="T15" fmla="*/ 1916 h 2532"/>
                <a:gd name="T16" fmla="*/ 327 w 2264"/>
                <a:gd name="T17" fmla="*/ 1118 h 2532"/>
                <a:gd name="T18" fmla="*/ 1125 w 2264"/>
                <a:gd name="T19" fmla="*/ 319 h 2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4" h="2532">
                  <a:moveTo>
                    <a:pt x="1125" y="0"/>
                  </a:moveTo>
                  <a:cubicBezTo>
                    <a:pt x="1747" y="0"/>
                    <a:pt x="2242" y="504"/>
                    <a:pt x="2251" y="1125"/>
                  </a:cubicBezTo>
                  <a:cubicBezTo>
                    <a:pt x="2264" y="2022"/>
                    <a:pt x="1166" y="2532"/>
                    <a:pt x="1125" y="2532"/>
                  </a:cubicBezTo>
                  <a:cubicBezTo>
                    <a:pt x="1082" y="2532"/>
                    <a:pt x="0" y="1930"/>
                    <a:pt x="0" y="1125"/>
                  </a:cubicBezTo>
                  <a:cubicBezTo>
                    <a:pt x="0" y="504"/>
                    <a:pt x="504" y="0"/>
                    <a:pt x="1125" y="0"/>
                  </a:cubicBezTo>
                  <a:close/>
                  <a:moveTo>
                    <a:pt x="1125" y="319"/>
                  </a:moveTo>
                  <a:cubicBezTo>
                    <a:pt x="1566" y="319"/>
                    <a:pt x="1924" y="677"/>
                    <a:pt x="1924" y="1118"/>
                  </a:cubicBezTo>
                  <a:cubicBezTo>
                    <a:pt x="1924" y="1559"/>
                    <a:pt x="1566" y="1916"/>
                    <a:pt x="1125" y="1916"/>
                  </a:cubicBezTo>
                  <a:cubicBezTo>
                    <a:pt x="684" y="1916"/>
                    <a:pt x="327" y="1559"/>
                    <a:pt x="327" y="1118"/>
                  </a:cubicBezTo>
                  <a:cubicBezTo>
                    <a:pt x="327" y="677"/>
                    <a:pt x="684" y="319"/>
                    <a:pt x="1125" y="319"/>
                  </a:cubicBezTo>
                  <a:close/>
                </a:path>
              </a:pathLst>
            </a:custGeom>
            <a:solidFill>
              <a:srgbClr val="3B3B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138" name="Gruppieren 137"/>
          <p:cNvGrpSpPr/>
          <p:nvPr/>
        </p:nvGrpSpPr>
        <p:grpSpPr>
          <a:xfrm>
            <a:off x="855663" y="1735141"/>
            <a:ext cx="10558464" cy="3725866"/>
            <a:chOff x="855663" y="1735141"/>
            <a:chExt cx="10558464" cy="3725866"/>
          </a:xfrm>
        </p:grpSpPr>
        <p:sp>
          <p:nvSpPr>
            <p:cNvPr id="3" name="AutoShape 3"/>
            <p:cNvSpPr>
              <a:spLocks noChangeAspect="1" noChangeArrowheads="1" noTextEdit="1"/>
            </p:cNvSpPr>
            <p:nvPr/>
          </p:nvSpPr>
          <p:spPr bwMode="auto">
            <a:xfrm>
              <a:off x="855663" y="1735141"/>
              <a:ext cx="10558464" cy="3725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Line 10"/>
            <p:cNvSpPr>
              <a:spLocks noChangeShapeType="1"/>
            </p:cNvSpPr>
            <p:nvPr/>
          </p:nvSpPr>
          <p:spPr bwMode="auto">
            <a:xfrm>
              <a:off x="4095751" y="217964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Line 11"/>
            <p:cNvSpPr>
              <a:spLocks noChangeShapeType="1"/>
            </p:cNvSpPr>
            <p:nvPr/>
          </p:nvSpPr>
          <p:spPr bwMode="auto">
            <a:xfrm>
              <a:off x="4095751" y="217964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Line 12"/>
            <p:cNvSpPr>
              <a:spLocks noChangeShapeType="1"/>
            </p:cNvSpPr>
            <p:nvPr/>
          </p:nvSpPr>
          <p:spPr bwMode="auto">
            <a:xfrm>
              <a:off x="4192588" y="215741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Line 13"/>
            <p:cNvSpPr>
              <a:spLocks noChangeShapeType="1"/>
            </p:cNvSpPr>
            <p:nvPr/>
          </p:nvSpPr>
          <p:spPr bwMode="auto">
            <a:xfrm>
              <a:off x="4192588" y="215741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14"/>
            <p:cNvSpPr>
              <a:spLocks noEditPoints="1"/>
            </p:cNvSpPr>
            <p:nvPr/>
          </p:nvSpPr>
          <p:spPr bwMode="auto">
            <a:xfrm>
              <a:off x="8929689" y="2311404"/>
              <a:ext cx="609600" cy="39688"/>
            </a:xfrm>
            <a:custGeom>
              <a:avLst/>
              <a:gdLst>
                <a:gd name="T0" fmla="*/ 53 w 1191"/>
                <a:gd name="T1" fmla="*/ 77 h 77"/>
                <a:gd name="T2" fmla="*/ 51 w 1191"/>
                <a:gd name="T3" fmla="*/ 77 h 77"/>
                <a:gd name="T4" fmla="*/ 51 w 1191"/>
                <a:gd name="T5" fmla="*/ 0 h 77"/>
                <a:gd name="T6" fmla="*/ 91 w 1191"/>
                <a:gd name="T7" fmla="*/ 39 h 77"/>
                <a:gd name="T8" fmla="*/ 53 w 1191"/>
                <a:gd name="T9" fmla="*/ 77 h 77"/>
                <a:gd name="T10" fmla="*/ 237 w 1191"/>
                <a:gd name="T11" fmla="*/ 77 h 77"/>
                <a:gd name="T12" fmla="*/ 234 w 1191"/>
                <a:gd name="T13" fmla="*/ 77 h 77"/>
                <a:gd name="T14" fmla="*/ 195 w 1191"/>
                <a:gd name="T15" fmla="*/ 39 h 77"/>
                <a:gd name="T16" fmla="*/ 234 w 1191"/>
                <a:gd name="T17" fmla="*/ 0 h 77"/>
                <a:gd name="T18" fmla="*/ 274 w 1191"/>
                <a:gd name="T19" fmla="*/ 39 h 77"/>
                <a:gd name="T20" fmla="*/ 237 w 1191"/>
                <a:gd name="T21" fmla="*/ 77 h 77"/>
                <a:gd name="T22" fmla="*/ 420 w 1191"/>
                <a:gd name="T23" fmla="*/ 77 h 77"/>
                <a:gd name="T24" fmla="*/ 417 w 1191"/>
                <a:gd name="T25" fmla="*/ 77 h 77"/>
                <a:gd name="T26" fmla="*/ 378 w 1191"/>
                <a:gd name="T27" fmla="*/ 39 h 77"/>
                <a:gd name="T28" fmla="*/ 417 w 1191"/>
                <a:gd name="T29" fmla="*/ 0 h 77"/>
                <a:gd name="T30" fmla="*/ 420 w 1191"/>
                <a:gd name="T31" fmla="*/ 0 h 77"/>
                <a:gd name="T32" fmla="*/ 458 w 1191"/>
                <a:gd name="T33" fmla="*/ 39 h 77"/>
                <a:gd name="T34" fmla="*/ 420 w 1191"/>
                <a:gd name="T35" fmla="*/ 77 h 77"/>
                <a:gd name="T36" fmla="*/ 603 w 1191"/>
                <a:gd name="T37" fmla="*/ 77 h 77"/>
                <a:gd name="T38" fmla="*/ 600 w 1191"/>
                <a:gd name="T39" fmla="*/ 77 h 77"/>
                <a:gd name="T40" fmla="*/ 562 w 1191"/>
                <a:gd name="T41" fmla="*/ 39 h 77"/>
                <a:gd name="T42" fmla="*/ 600 w 1191"/>
                <a:gd name="T43" fmla="*/ 0 h 77"/>
                <a:gd name="T44" fmla="*/ 603 w 1191"/>
                <a:gd name="T45" fmla="*/ 0 h 77"/>
                <a:gd name="T46" fmla="*/ 642 w 1191"/>
                <a:gd name="T47" fmla="*/ 39 h 77"/>
                <a:gd name="T48" fmla="*/ 603 w 1191"/>
                <a:gd name="T49" fmla="*/ 77 h 77"/>
                <a:gd name="T50" fmla="*/ 786 w 1191"/>
                <a:gd name="T51" fmla="*/ 77 h 77"/>
                <a:gd name="T52" fmla="*/ 783 w 1191"/>
                <a:gd name="T53" fmla="*/ 77 h 77"/>
                <a:gd name="T54" fmla="*/ 745 w 1191"/>
                <a:gd name="T55" fmla="*/ 39 h 77"/>
                <a:gd name="T56" fmla="*/ 783 w 1191"/>
                <a:gd name="T57" fmla="*/ 0 h 77"/>
                <a:gd name="T58" fmla="*/ 823 w 1191"/>
                <a:gd name="T59" fmla="*/ 39 h 77"/>
                <a:gd name="T60" fmla="*/ 786 w 1191"/>
                <a:gd name="T61" fmla="*/ 77 h 77"/>
                <a:gd name="T62" fmla="*/ 969 w 1191"/>
                <a:gd name="T63" fmla="*/ 77 h 77"/>
                <a:gd name="T64" fmla="*/ 967 w 1191"/>
                <a:gd name="T65" fmla="*/ 77 h 77"/>
                <a:gd name="T66" fmla="*/ 928 w 1191"/>
                <a:gd name="T67" fmla="*/ 39 h 77"/>
                <a:gd name="T68" fmla="*/ 967 w 1191"/>
                <a:gd name="T69" fmla="*/ 0 h 77"/>
                <a:gd name="T70" fmla="*/ 1007 w 1191"/>
                <a:gd name="T71" fmla="*/ 39 h 77"/>
                <a:gd name="T72" fmla="*/ 969 w 1191"/>
                <a:gd name="T73" fmla="*/ 77 h 77"/>
                <a:gd name="T74" fmla="*/ 1152 w 1191"/>
                <a:gd name="T75" fmla="*/ 77 h 77"/>
                <a:gd name="T76" fmla="*/ 1150 w 1191"/>
                <a:gd name="T77" fmla="*/ 77 h 77"/>
                <a:gd name="T78" fmla="*/ 1111 w 1191"/>
                <a:gd name="T79" fmla="*/ 39 h 77"/>
                <a:gd name="T80" fmla="*/ 1150 w 1191"/>
                <a:gd name="T81" fmla="*/ 0 h 77"/>
                <a:gd name="T82" fmla="*/ 1152 w 1191"/>
                <a:gd name="T83" fmla="*/ 0 h 77"/>
                <a:gd name="T84" fmla="*/ 1191 w 1191"/>
                <a:gd name="T85" fmla="*/ 39 h 77"/>
                <a:gd name="T86" fmla="*/ 1152 w 1191"/>
                <a:gd name="T87"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91" h="77">
                  <a:moveTo>
                    <a:pt x="53" y="77"/>
                  </a:moveTo>
                  <a:cubicBezTo>
                    <a:pt x="51" y="77"/>
                    <a:pt x="51" y="77"/>
                    <a:pt x="51" y="77"/>
                  </a:cubicBezTo>
                  <a:cubicBezTo>
                    <a:pt x="0" y="77"/>
                    <a:pt x="0" y="0"/>
                    <a:pt x="51" y="0"/>
                  </a:cubicBezTo>
                  <a:cubicBezTo>
                    <a:pt x="72" y="0"/>
                    <a:pt x="91" y="17"/>
                    <a:pt x="91" y="39"/>
                  </a:cubicBezTo>
                  <a:cubicBezTo>
                    <a:pt x="91" y="60"/>
                    <a:pt x="75" y="77"/>
                    <a:pt x="53" y="77"/>
                  </a:cubicBezTo>
                  <a:close/>
                  <a:moveTo>
                    <a:pt x="237" y="77"/>
                  </a:moveTo>
                  <a:cubicBezTo>
                    <a:pt x="234" y="77"/>
                    <a:pt x="234" y="77"/>
                    <a:pt x="234" y="77"/>
                  </a:cubicBezTo>
                  <a:cubicBezTo>
                    <a:pt x="213" y="77"/>
                    <a:pt x="195" y="60"/>
                    <a:pt x="195" y="39"/>
                  </a:cubicBezTo>
                  <a:cubicBezTo>
                    <a:pt x="195" y="17"/>
                    <a:pt x="213" y="0"/>
                    <a:pt x="234" y="0"/>
                  </a:cubicBezTo>
                  <a:cubicBezTo>
                    <a:pt x="255" y="0"/>
                    <a:pt x="274" y="17"/>
                    <a:pt x="274" y="39"/>
                  </a:cubicBezTo>
                  <a:cubicBezTo>
                    <a:pt x="274" y="60"/>
                    <a:pt x="258" y="77"/>
                    <a:pt x="237" y="77"/>
                  </a:cubicBezTo>
                  <a:close/>
                  <a:moveTo>
                    <a:pt x="420" y="77"/>
                  </a:moveTo>
                  <a:cubicBezTo>
                    <a:pt x="417" y="77"/>
                    <a:pt x="417" y="77"/>
                    <a:pt x="417" y="77"/>
                  </a:cubicBezTo>
                  <a:cubicBezTo>
                    <a:pt x="396" y="77"/>
                    <a:pt x="378" y="60"/>
                    <a:pt x="378" y="39"/>
                  </a:cubicBezTo>
                  <a:cubicBezTo>
                    <a:pt x="378" y="17"/>
                    <a:pt x="396" y="0"/>
                    <a:pt x="417" y="0"/>
                  </a:cubicBezTo>
                  <a:cubicBezTo>
                    <a:pt x="420" y="0"/>
                    <a:pt x="420" y="0"/>
                    <a:pt x="420" y="0"/>
                  </a:cubicBezTo>
                  <a:cubicBezTo>
                    <a:pt x="441" y="0"/>
                    <a:pt x="458" y="17"/>
                    <a:pt x="458" y="39"/>
                  </a:cubicBezTo>
                  <a:cubicBezTo>
                    <a:pt x="458" y="60"/>
                    <a:pt x="441" y="77"/>
                    <a:pt x="420" y="77"/>
                  </a:cubicBezTo>
                  <a:close/>
                  <a:moveTo>
                    <a:pt x="603" y="77"/>
                  </a:moveTo>
                  <a:cubicBezTo>
                    <a:pt x="600" y="77"/>
                    <a:pt x="600" y="77"/>
                    <a:pt x="600" y="77"/>
                  </a:cubicBezTo>
                  <a:cubicBezTo>
                    <a:pt x="579" y="77"/>
                    <a:pt x="562" y="60"/>
                    <a:pt x="562" y="39"/>
                  </a:cubicBezTo>
                  <a:cubicBezTo>
                    <a:pt x="562" y="17"/>
                    <a:pt x="579" y="0"/>
                    <a:pt x="600" y="0"/>
                  </a:cubicBezTo>
                  <a:cubicBezTo>
                    <a:pt x="603" y="0"/>
                    <a:pt x="603" y="0"/>
                    <a:pt x="603" y="0"/>
                  </a:cubicBezTo>
                  <a:cubicBezTo>
                    <a:pt x="624" y="0"/>
                    <a:pt x="642" y="17"/>
                    <a:pt x="642" y="39"/>
                  </a:cubicBezTo>
                  <a:cubicBezTo>
                    <a:pt x="642" y="60"/>
                    <a:pt x="624" y="77"/>
                    <a:pt x="603" y="77"/>
                  </a:cubicBezTo>
                  <a:close/>
                  <a:moveTo>
                    <a:pt x="786" y="77"/>
                  </a:moveTo>
                  <a:cubicBezTo>
                    <a:pt x="783" y="77"/>
                    <a:pt x="783" y="77"/>
                    <a:pt x="783" y="77"/>
                  </a:cubicBezTo>
                  <a:cubicBezTo>
                    <a:pt x="762" y="77"/>
                    <a:pt x="745" y="60"/>
                    <a:pt x="745" y="39"/>
                  </a:cubicBezTo>
                  <a:cubicBezTo>
                    <a:pt x="745" y="17"/>
                    <a:pt x="762" y="0"/>
                    <a:pt x="783" y="0"/>
                  </a:cubicBezTo>
                  <a:cubicBezTo>
                    <a:pt x="805" y="0"/>
                    <a:pt x="823" y="17"/>
                    <a:pt x="823" y="39"/>
                  </a:cubicBezTo>
                  <a:cubicBezTo>
                    <a:pt x="823" y="60"/>
                    <a:pt x="807" y="77"/>
                    <a:pt x="786" y="77"/>
                  </a:cubicBezTo>
                  <a:close/>
                  <a:moveTo>
                    <a:pt x="969" y="77"/>
                  </a:moveTo>
                  <a:cubicBezTo>
                    <a:pt x="967" y="77"/>
                    <a:pt x="967" y="77"/>
                    <a:pt x="967" y="77"/>
                  </a:cubicBezTo>
                  <a:cubicBezTo>
                    <a:pt x="945" y="77"/>
                    <a:pt x="928" y="60"/>
                    <a:pt x="928" y="39"/>
                  </a:cubicBezTo>
                  <a:cubicBezTo>
                    <a:pt x="928" y="17"/>
                    <a:pt x="945" y="0"/>
                    <a:pt x="967" y="0"/>
                  </a:cubicBezTo>
                  <a:cubicBezTo>
                    <a:pt x="988" y="0"/>
                    <a:pt x="1007" y="17"/>
                    <a:pt x="1007" y="39"/>
                  </a:cubicBezTo>
                  <a:cubicBezTo>
                    <a:pt x="1007" y="60"/>
                    <a:pt x="990" y="77"/>
                    <a:pt x="969" y="77"/>
                  </a:cubicBezTo>
                  <a:close/>
                  <a:moveTo>
                    <a:pt x="1152" y="77"/>
                  </a:moveTo>
                  <a:cubicBezTo>
                    <a:pt x="1150" y="77"/>
                    <a:pt x="1150" y="77"/>
                    <a:pt x="1150" y="77"/>
                  </a:cubicBezTo>
                  <a:cubicBezTo>
                    <a:pt x="1128" y="77"/>
                    <a:pt x="1111" y="60"/>
                    <a:pt x="1111" y="39"/>
                  </a:cubicBezTo>
                  <a:cubicBezTo>
                    <a:pt x="1111" y="17"/>
                    <a:pt x="1128" y="0"/>
                    <a:pt x="1150" y="0"/>
                  </a:cubicBezTo>
                  <a:cubicBezTo>
                    <a:pt x="1152" y="0"/>
                    <a:pt x="1152" y="0"/>
                    <a:pt x="1152" y="0"/>
                  </a:cubicBezTo>
                  <a:cubicBezTo>
                    <a:pt x="1174" y="0"/>
                    <a:pt x="1191" y="17"/>
                    <a:pt x="1191" y="39"/>
                  </a:cubicBezTo>
                  <a:cubicBezTo>
                    <a:pt x="1191" y="60"/>
                    <a:pt x="1174" y="77"/>
                    <a:pt x="1152" y="77"/>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15"/>
            <p:cNvSpPr>
              <a:spLocks noEditPoints="1"/>
            </p:cNvSpPr>
            <p:nvPr/>
          </p:nvSpPr>
          <p:spPr bwMode="auto">
            <a:xfrm>
              <a:off x="6877051" y="2311404"/>
              <a:ext cx="608013" cy="39688"/>
            </a:xfrm>
            <a:custGeom>
              <a:avLst/>
              <a:gdLst>
                <a:gd name="T0" fmla="*/ 53 w 1191"/>
                <a:gd name="T1" fmla="*/ 77 h 77"/>
                <a:gd name="T2" fmla="*/ 50 w 1191"/>
                <a:gd name="T3" fmla="*/ 77 h 77"/>
                <a:gd name="T4" fmla="*/ 50 w 1191"/>
                <a:gd name="T5" fmla="*/ 0 h 77"/>
                <a:gd name="T6" fmla="*/ 90 w 1191"/>
                <a:gd name="T7" fmla="*/ 39 h 77"/>
                <a:gd name="T8" fmla="*/ 53 w 1191"/>
                <a:gd name="T9" fmla="*/ 77 h 77"/>
                <a:gd name="T10" fmla="*/ 236 w 1191"/>
                <a:gd name="T11" fmla="*/ 77 h 77"/>
                <a:gd name="T12" fmla="*/ 234 w 1191"/>
                <a:gd name="T13" fmla="*/ 77 h 77"/>
                <a:gd name="T14" fmla="*/ 195 w 1191"/>
                <a:gd name="T15" fmla="*/ 39 h 77"/>
                <a:gd name="T16" fmla="*/ 234 w 1191"/>
                <a:gd name="T17" fmla="*/ 0 h 77"/>
                <a:gd name="T18" fmla="*/ 274 w 1191"/>
                <a:gd name="T19" fmla="*/ 39 h 77"/>
                <a:gd name="T20" fmla="*/ 236 w 1191"/>
                <a:gd name="T21" fmla="*/ 77 h 77"/>
                <a:gd name="T22" fmla="*/ 419 w 1191"/>
                <a:gd name="T23" fmla="*/ 77 h 77"/>
                <a:gd name="T24" fmla="*/ 417 w 1191"/>
                <a:gd name="T25" fmla="*/ 77 h 77"/>
                <a:gd name="T26" fmla="*/ 378 w 1191"/>
                <a:gd name="T27" fmla="*/ 39 h 77"/>
                <a:gd name="T28" fmla="*/ 417 w 1191"/>
                <a:gd name="T29" fmla="*/ 0 h 77"/>
                <a:gd name="T30" fmla="*/ 419 w 1191"/>
                <a:gd name="T31" fmla="*/ 0 h 77"/>
                <a:gd name="T32" fmla="*/ 458 w 1191"/>
                <a:gd name="T33" fmla="*/ 39 h 77"/>
                <a:gd name="T34" fmla="*/ 419 w 1191"/>
                <a:gd name="T35" fmla="*/ 77 h 77"/>
                <a:gd name="T36" fmla="*/ 602 w 1191"/>
                <a:gd name="T37" fmla="*/ 77 h 77"/>
                <a:gd name="T38" fmla="*/ 600 w 1191"/>
                <a:gd name="T39" fmla="*/ 77 h 77"/>
                <a:gd name="T40" fmla="*/ 561 w 1191"/>
                <a:gd name="T41" fmla="*/ 39 h 77"/>
                <a:gd name="T42" fmla="*/ 600 w 1191"/>
                <a:gd name="T43" fmla="*/ 0 h 77"/>
                <a:gd name="T44" fmla="*/ 602 w 1191"/>
                <a:gd name="T45" fmla="*/ 0 h 77"/>
                <a:gd name="T46" fmla="*/ 641 w 1191"/>
                <a:gd name="T47" fmla="*/ 39 h 77"/>
                <a:gd name="T48" fmla="*/ 602 w 1191"/>
                <a:gd name="T49" fmla="*/ 77 h 77"/>
                <a:gd name="T50" fmla="*/ 786 w 1191"/>
                <a:gd name="T51" fmla="*/ 77 h 77"/>
                <a:gd name="T52" fmla="*/ 783 w 1191"/>
                <a:gd name="T53" fmla="*/ 77 h 77"/>
                <a:gd name="T54" fmla="*/ 744 w 1191"/>
                <a:gd name="T55" fmla="*/ 39 h 77"/>
                <a:gd name="T56" fmla="*/ 783 w 1191"/>
                <a:gd name="T57" fmla="*/ 0 h 77"/>
                <a:gd name="T58" fmla="*/ 823 w 1191"/>
                <a:gd name="T59" fmla="*/ 39 h 77"/>
                <a:gd name="T60" fmla="*/ 786 w 1191"/>
                <a:gd name="T61" fmla="*/ 77 h 77"/>
                <a:gd name="T62" fmla="*/ 969 w 1191"/>
                <a:gd name="T63" fmla="*/ 77 h 77"/>
                <a:gd name="T64" fmla="*/ 966 w 1191"/>
                <a:gd name="T65" fmla="*/ 77 h 77"/>
                <a:gd name="T66" fmla="*/ 928 w 1191"/>
                <a:gd name="T67" fmla="*/ 39 h 77"/>
                <a:gd name="T68" fmla="*/ 966 w 1191"/>
                <a:gd name="T69" fmla="*/ 0 h 77"/>
                <a:gd name="T70" fmla="*/ 1006 w 1191"/>
                <a:gd name="T71" fmla="*/ 39 h 77"/>
                <a:gd name="T72" fmla="*/ 969 w 1191"/>
                <a:gd name="T73" fmla="*/ 77 h 77"/>
                <a:gd name="T74" fmla="*/ 1152 w 1191"/>
                <a:gd name="T75" fmla="*/ 77 h 77"/>
                <a:gd name="T76" fmla="*/ 1149 w 1191"/>
                <a:gd name="T77" fmla="*/ 77 h 77"/>
                <a:gd name="T78" fmla="*/ 1111 w 1191"/>
                <a:gd name="T79" fmla="*/ 39 h 77"/>
                <a:gd name="T80" fmla="*/ 1149 w 1191"/>
                <a:gd name="T81" fmla="*/ 0 h 77"/>
                <a:gd name="T82" fmla="*/ 1152 w 1191"/>
                <a:gd name="T83" fmla="*/ 0 h 77"/>
                <a:gd name="T84" fmla="*/ 1191 w 1191"/>
                <a:gd name="T85" fmla="*/ 39 h 77"/>
                <a:gd name="T86" fmla="*/ 1152 w 1191"/>
                <a:gd name="T87"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91" h="77">
                  <a:moveTo>
                    <a:pt x="53" y="77"/>
                  </a:moveTo>
                  <a:cubicBezTo>
                    <a:pt x="50" y="77"/>
                    <a:pt x="50" y="77"/>
                    <a:pt x="50" y="77"/>
                  </a:cubicBezTo>
                  <a:cubicBezTo>
                    <a:pt x="0" y="77"/>
                    <a:pt x="0" y="0"/>
                    <a:pt x="50" y="0"/>
                  </a:cubicBezTo>
                  <a:cubicBezTo>
                    <a:pt x="72" y="0"/>
                    <a:pt x="90" y="17"/>
                    <a:pt x="90" y="39"/>
                  </a:cubicBezTo>
                  <a:cubicBezTo>
                    <a:pt x="90" y="60"/>
                    <a:pt x="74" y="77"/>
                    <a:pt x="53" y="77"/>
                  </a:cubicBezTo>
                  <a:close/>
                  <a:moveTo>
                    <a:pt x="236" y="77"/>
                  </a:moveTo>
                  <a:cubicBezTo>
                    <a:pt x="234" y="77"/>
                    <a:pt x="234" y="77"/>
                    <a:pt x="234" y="77"/>
                  </a:cubicBezTo>
                  <a:cubicBezTo>
                    <a:pt x="212" y="77"/>
                    <a:pt x="195" y="60"/>
                    <a:pt x="195" y="39"/>
                  </a:cubicBezTo>
                  <a:cubicBezTo>
                    <a:pt x="195" y="17"/>
                    <a:pt x="212" y="0"/>
                    <a:pt x="234" y="0"/>
                  </a:cubicBezTo>
                  <a:cubicBezTo>
                    <a:pt x="255" y="0"/>
                    <a:pt x="274" y="17"/>
                    <a:pt x="274" y="39"/>
                  </a:cubicBezTo>
                  <a:cubicBezTo>
                    <a:pt x="274" y="60"/>
                    <a:pt x="258" y="77"/>
                    <a:pt x="236" y="77"/>
                  </a:cubicBezTo>
                  <a:close/>
                  <a:moveTo>
                    <a:pt x="419" y="77"/>
                  </a:moveTo>
                  <a:cubicBezTo>
                    <a:pt x="417" y="77"/>
                    <a:pt x="417" y="77"/>
                    <a:pt x="417" y="77"/>
                  </a:cubicBezTo>
                  <a:cubicBezTo>
                    <a:pt x="395" y="77"/>
                    <a:pt x="378" y="60"/>
                    <a:pt x="378" y="39"/>
                  </a:cubicBezTo>
                  <a:cubicBezTo>
                    <a:pt x="378" y="17"/>
                    <a:pt x="395" y="0"/>
                    <a:pt x="417" y="0"/>
                  </a:cubicBezTo>
                  <a:cubicBezTo>
                    <a:pt x="419" y="0"/>
                    <a:pt x="419" y="0"/>
                    <a:pt x="419" y="0"/>
                  </a:cubicBezTo>
                  <a:cubicBezTo>
                    <a:pt x="441" y="0"/>
                    <a:pt x="458" y="17"/>
                    <a:pt x="458" y="39"/>
                  </a:cubicBezTo>
                  <a:cubicBezTo>
                    <a:pt x="458" y="60"/>
                    <a:pt x="441" y="77"/>
                    <a:pt x="419" y="77"/>
                  </a:cubicBezTo>
                  <a:close/>
                  <a:moveTo>
                    <a:pt x="602" y="77"/>
                  </a:moveTo>
                  <a:cubicBezTo>
                    <a:pt x="600" y="77"/>
                    <a:pt x="600" y="77"/>
                    <a:pt x="600" y="77"/>
                  </a:cubicBezTo>
                  <a:cubicBezTo>
                    <a:pt x="579" y="77"/>
                    <a:pt x="561" y="60"/>
                    <a:pt x="561" y="39"/>
                  </a:cubicBezTo>
                  <a:cubicBezTo>
                    <a:pt x="561" y="17"/>
                    <a:pt x="579" y="0"/>
                    <a:pt x="600" y="0"/>
                  </a:cubicBezTo>
                  <a:cubicBezTo>
                    <a:pt x="602" y="0"/>
                    <a:pt x="602" y="0"/>
                    <a:pt x="602" y="0"/>
                  </a:cubicBezTo>
                  <a:cubicBezTo>
                    <a:pt x="624" y="0"/>
                    <a:pt x="641" y="17"/>
                    <a:pt x="641" y="39"/>
                  </a:cubicBezTo>
                  <a:cubicBezTo>
                    <a:pt x="641" y="60"/>
                    <a:pt x="624" y="77"/>
                    <a:pt x="602" y="77"/>
                  </a:cubicBezTo>
                  <a:close/>
                  <a:moveTo>
                    <a:pt x="786" y="77"/>
                  </a:moveTo>
                  <a:cubicBezTo>
                    <a:pt x="783" y="77"/>
                    <a:pt x="783" y="77"/>
                    <a:pt x="783" y="77"/>
                  </a:cubicBezTo>
                  <a:cubicBezTo>
                    <a:pt x="762" y="77"/>
                    <a:pt x="744" y="60"/>
                    <a:pt x="744" y="39"/>
                  </a:cubicBezTo>
                  <a:cubicBezTo>
                    <a:pt x="744" y="17"/>
                    <a:pt x="762" y="0"/>
                    <a:pt x="783" y="0"/>
                  </a:cubicBezTo>
                  <a:cubicBezTo>
                    <a:pt x="804" y="0"/>
                    <a:pt x="823" y="17"/>
                    <a:pt x="823" y="39"/>
                  </a:cubicBezTo>
                  <a:cubicBezTo>
                    <a:pt x="823" y="60"/>
                    <a:pt x="807" y="77"/>
                    <a:pt x="786" y="77"/>
                  </a:cubicBezTo>
                  <a:close/>
                  <a:moveTo>
                    <a:pt x="969" y="77"/>
                  </a:moveTo>
                  <a:cubicBezTo>
                    <a:pt x="966" y="77"/>
                    <a:pt x="966" y="77"/>
                    <a:pt x="966" y="77"/>
                  </a:cubicBezTo>
                  <a:cubicBezTo>
                    <a:pt x="945" y="77"/>
                    <a:pt x="928" y="60"/>
                    <a:pt x="928" y="39"/>
                  </a:cubicBezTo>
                  <a:cubicBezTo>
                    <a:pt x="928" y="17"/>
                    <a:pt x="945" y="0"/>
                    <a:pt x="966" y="0"/>
                  </a:cubicBezTo>
                  <a:cubicBezTo>
                    <a:pt x="988" y="0"/>
                    <a:pt x="1006" y="17"/>
                    <a:pt x="1006" y="39"/>
                  </a:cubicBezTo>
                  <a:cubicBezTo>
                    <a:pt x="1006" y="60"/>
                    <a:pt x="990" y="77"/>
                    <a:pt x="969" y="77"/>
                  </a:cubicBezTo>
                  <a:close/>
                  <a:moveTo>
                    <a:pt x="1152" y="77"/>
                  </a:moveTo>
                  <a:cubicBezTo>
                    <a:pt x="1149" y="77"/>
                    <a:pt x="1149" y="77"/>
                    <a:pt x="1149" y="77"/>
                  </a:cubicBezTo>
                  <a:cubicBezTo>
                    <a:pt x="1128" y="77"/>
                    <a:pt x="1111" y="60"/>
                    <a:pt x="1111" y="39"/>
                  </a:cubicBezTo>
                  <a:cubicBezTo>
                    <a:pt x="1111" y="17"/>
                    <a:pt x="1128" y="0"/>
                    <a:pt x="1149" y="0"/>
                  </a:cubicBezTo>
                  <a:cubicBezTo>
                    <a:pt x="1152" y="0"/>
                    <a:pt x="1152" y="0"/>
                    <a:pt x="1152" y="0"/>
                  </a:cubicBezTo>
                  <a:cubicBezTo>
                    <a:pt x="1173" y="0"/>
                    <a:pt x="1191" y="17"/>
                    <a:pt x="1191" y="39"/>
                  </a:cubicBezTo>
                  <a:cubicBezTo>
                    <a:pt x="1191" y="60"/>
                    <a:pt x="1173" y="77"/>
                    <a:pt x="1152" y="77"/>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16"/>
            <p:cNvSpPr>
              <a:spLocks noEditPoints="1"/>
            </p:cNvSpPr>
            <p:nvPr/>
          </p:nvSpPr>
          <p:spPr bwMode="auto">
            <a:xfrm>
              <a:off x="4830764" y="2311404"/>
              <a:ext cx="608013" cy="39688"/>
            </a:xfrm>
            <a:custGeom>
              <a:avLst/>
              <a:gdLst>
                <a:gd name="T0" fmla="*/ 53 w 1191"/>
                <a:gd name="T1" fmla="*/ 77 h 77"/>
                <a:gd name="T2" fmla="*/ 51 w 1191"/>
                <a:gd name="T3" fmla="*/ 77 h 77"/>
                <a:gd name="T4" fmla="*/ 51 w 1191"/>
                <a:gd name="T5" fmla="*/ 0 h 77"/>
                <a:gd name="T6" fmla="*/ 91 w 1191"/>
                <a:gd name="T7" fmla="*/ 39 h 77"/>
                <a:gd name="T8" fmla="*/ 53 w 1191"/>
                <a:gd name="T9" fmla="*/ 77 h 77"/>
                <a:gd name="T10" fmla="*/ 237 w 1191"/>
                <a:gd name="T11" fmla="*/ 77 h 77"/>
                <a:gd name="T12" fmla="*/ 234 w 1191"/>
                <a:gd name="T13" fmla="*/ 77 h 77"/>
                <a:gd name="T14" fmla="*/ 195 w 1191"/>
                <a:gd name="T15" fmla="*/ 39 h 77"/>
                <a:gd name="T16" fmla="*/ 234 w 1191"/>
                <a:gd name="T17" fmla="*/ 0 h 77"/>
                <a:gd name="T18" fmla="*/ 274 w 1191"/>
                <a:gd name="T19" fmla="*/ 39 h 77"/>
                <a:gd name="T20" fmla="*/ 237 w 1191"/>
                <a:gd name="T21" fmla="*/ 77 h 77"/>
                <a:gd name="T22" fmla="*/ 420 w 1191"/>
                <a:gd name="T23" fmla="*/ 77 h 77"/>
                <a:gd name="T24" fmla="*/ 417 w 1191"/>
                <a:gd name="T25" fmla="*/ 77 h 77"/>
                <a:gd name="T26" fmla="*/ 378 w 1191"/>
                <a:gd name="T27" fmla="*/ 39 h 77"/>
                <a:gd name="T28" fmla="*/ 417 w 1191"/>
                <a:gd name="T29" fmla="*/ 0 h 77"/>
                <a:gd name="T30" fmla="*/ 420 w 1191"/>
                <a:gd name="T31" fmla="*/ 0 h 77"/>
                <a:gd name="T32" fmla="*/ 458 w 1191"/>
                <a:gd name="T33" fmla="*/ 39 h 77"/>
                <a:gd name="T34" fmla="*/ 420 w 1191"/>
                <a:gd name="T35" fmla="*/ 77 h 77"/>
                <a:gd name="T36" fmla="*/ 603 w 1191"/>
                <a:gd name="T37" fmla="*/ 77 h 77"/>
                <a:gd name="T38" fmla="*/ 600 w 1191"/>
                <a:gd name="T39" fmla="*/ 77 h 77"/>
                <a:gd name="T40" fmla="*/ 562 w 1191"/>
                <a:gd name="T41" fmla="*/ 39 h 77"/>
                <a:gd name="T42" fmla="*/ 600 w 1191"/>
                <a:gd name="T43" fmla="*/ 0 h 77"/>
                <a:gd name="T44" fmla="*/ 603 w 1191"/>
                <a:gd name="T45" fmla="*/ 0 h 77"/>
                <a:gd name="T46" fmla="*/ 642 w 1191"/>
                <a:gd name="T47" fmla="*/ 39 h 77"/>
                <a:gd name="T48" fmla="*/ 603 w 1191"/>
                <a:gd name="T49" fmla="*/ 77 h 77"/>
                <a:gd name="T50" fmla="*/ 786 w 1191"/>
                <a:gd name="T51" fmla="*/ 77 h 77"/>
                <a:gd name="T52" fmla="*/ 783 w 1191"/>
                <a:gd name="T53" fmla="*/ 77 h 77"/>
                <a:gd name="T54" fmla="*/ 745 w 1191"/>
                <a:gd name="T55" fmla="*/ 39 h 77"/>
                <a:gd name="T56" fmla="*/ 783 w 1191"/>
                <a:gd name="T57" fmla="*/ 0 h 77"/>
                <a:gd name="T58" fmla="*/ 823 w 1191"/>
                <a:gd name="T59" fmla="*/ 39 h 77"/>
                <a:gd name="T60" fmla="*/ 786 w 1191"/>
                <a:gd name="T61" fmla="*/ 77 h 77"/>
                <a:gd name="T62" fmla="*/ 969 w 1191"/>
                <a:gd name="T63" fmla="*/ 77 h 77"/>
                <a:gd name="T64" fmla="*/ 967 w 1191"/>
                <a:gd name="T65" fmla="*/ 77 h 77"/>
                <a:gd name="T66" fmla="*/ 928 w 1191"/>
                <a:gd name="T67" fmla="*/ 39 h 77"/>
                <a:gd name="T68" fmla="*/ 967 w 1191"/>
                <a:gd name="T69" fmla="*/ 0 h 77"/>
                <a:gd name="T70" fmla="*/ 1007 w 1191"/>
                <a:gd name="T71" fmla="*/ 39 h 77"/>
                <a:gd name="T72" fmla="*/ 969 w 1191"/>
                <a:gd name="T73" fmla="*/ 77 h 77"/>
                <a:gd name="T74" fmla="*/ 1152 w 1191"/>
                <a:gd name="T75" fmla="*/ 77 h 77"/>
                <a:gd name="T76" fmla="*/ 1150 w 1191"/>
                <a:gd name="T77" fmla="*/ 77 h 77"/>
                <a:gd name="T78" fmla="*/ 1111 w 1191"/>
                <a:gd name="T79" fmla="*/ 39 h 77"/>
                <a:gd name="T80" fmla="*/ 1150 w 1191"/>
                <a:gd name="T81" fmla="*/ 0 h 77"/>
                <a:gd name="T82" fmla="*/ 1152 w 1191"/>
                <a:gd name="T83" fmla="*/ 0 h 77"/>
                <a:gd name="T84" fmla="*/ 1191 w 1191"/>
                <a:gd name="T85" fmla="*/ 39 h 77"/>
                <a:gd name="T86" fmla="*/ 1152 w 1191"/>
                <a:gd name="T87"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91" h="77">
                  <a:moveTo>
                    <a:pt x="53" y="77"/>
                  </a:moveTo>
                  <a:cubicBezTo>
                    <a:pt x="51" y="77"/>
                    <a:pt x="51" y="77"/>
                    <a:pt x="51" y="77"/>
                  </a:cubicBezTo>
                  <a:cubicBezTo>
                    <a:pt x="0" y="77"/>
                    <a:pt x="0" y="0"/>
                    <a:pt x="51" y="0"/>
                  </a:cubicBezTo>
                  <a:cubicBezTo>
                    <a:pt x="72" y="0"/>
                    <a:pt x="91" y="17"/>
                    <a:pt x="91" y="39"/>
                  </a:cubicBezTo>
                  <a:cubicBezTo>
                    <a:pt x="91" y="60"/>
                    <a:pt x="75" y="77"/>
                    <a:pt x="53" y="77"/>
                  </a:cubicBezTo>
                  <a:close/>
                  <a:moveTo>
                    <a:pt x="237" y="77"/>
                  </a:moveTo>
                  <a:cubicBezTo>
                    <a:pt x="234" y="77"/>
                    <a:pt x="234" y="77"/>
                    <a:pt x="234" y="77"/>
                  </a:cubicBezTo>
                  <a:cubicBezTo>
                    <a:pt x="213" y="77"/>
                    <a:pt x="195" y="60"/>
                    <a:pt x="195" y="39"/>
                  </a:cubicBezTo>
                  <a:cubicBezTo>
                    <a:pt x="195" y="17"/>
                    <a:pt x="213" y="0"/>
                    <a:pt x="234" y="0"/>
                  </a:cubicBezTo>
                  <a:cubicBezTo>
                    <a:pt x="255" y="0"/>
                    <a:pt x="274" y="17"/>
                    <a:pt x="274" y="39"/>
                  </a:cubicBezTo>
                  <a:cubicBezTo>
                    <a:pt x="274" y="60"/>
                    <a:pt x="258" y="77"/>
                    <a:pt x="237" y="77"/>
                  </a:cubicBezTo>
                  <a:close/>
                  <a:moveTo>
                    <a:pt x="420" y="77"/>
                  </a:moveTo>
                  <a:cubicBezTo>
                    <a:pt x="417" y="77"/>
                    <a:pt x="417" y="77"/>
                    <a:pt x="417" y="77"/>
                  </a:cubicBezTo>
                  <a:cubicBezTo>
                    <a:pt x="396" y="77"/>
                    <a:pt x="378" y="60"/>
                    <a:pt x="378" y="39"/>
                  </a:cubicBezTo>
                  <a:cubicBezTo>
                    <a:pt x="378" y="17"/>
                    <a:pt x="396" y="0"/>
                    <a:pt x="417" y="0"/>
                  </a:cubicBezTo>
                  <a:cubicBezTo>
                    <a:pt x="420" y="0"/>
                    <a:pt x="420" y="0"/>
                    <a:pt x="420" y="0"/>
                  </a:cubicBezTo>
                  <a:cubicBezTo>
                    <a:pt x="441" y="0"/>
                    <a:pt x="458" y="17"/>
                    <a:pt x="458" y="39"/>
                  </a:cubicBezTo>
                  <a:cubicBezTo>
                    <a:pt x="458" y="60"/>
                    <a:pt x="441" y="77"/>
                    <a:pt x="420" y="77"/>
                  </a:cubicBezTo>
                  <a:close/>
                  <a:moveTo>
                    <a:pt x="603" y="77"/>
                  </a:moveTo>
                  <a:cubicBezTo>
                    <a:pt x="600" y="77"/>
                    <a:pt x="600" y="77"/>
                    <a:pt x="600" y="77"/>
                  </a:cubicBezTo>
                  <a:cubicBezTo>
                    <a:pt x="579" y="77"/>
                    <a:pt x="562" y="60"/>
                    <a:pt x="562" y="39"/>
                  </a:cubicBezTo>
                  <a:cubicBezTo>
                    <a:pt x="562" y="17"/>
                    <a:pt x="579" y="0"/>
                    <a:pt x="600" y="0"/>
                  </a:cubicBezTo>
                  <a:cubicBezTo>
                    <a:pt x="603" y="0"/>
                    <a:pt x="603" y="0"/>
                    <a:pt x="603" y="0"/>
                  </a:cubicBezTo>
                  <a:cubicBezTo>
                    <a:pt x="624" y="0"/>
                    <a:pt x="642" y="17"/>
                    <a:pt x="642" y="39"/>
                  </a:cubicBezTo>
                  <a:cubicBezTo>
                    <a:pt x="642" y="60"/>
                    <a:pt x="624" y="77"/>
                    <a:pt x="603" y="77"/>
                  </a:cubicBezTo>
                  <a:close/>
                  <a:moveTo>
                    <a:pt x="786" y="77"/>
                  </a:moveTo>
                  <a:cubicBezTo>
                    <a:pt x="783" y="77"/>
                    <a:pt x="783" y="77"/>
                    <a:pt x="783" y="77"/>
                  </a:cubicBezTo>
                  <a:cubicBezTo>
                    <a:pt x="762" y="77"/>
                    <a:pt x="745" y="60"/>
                    <a:pt x="745" y="39"/>
                  </a:cubicBezTo>
                  <a:cubicBezTo>
                    <a:pt x="745" y="17"/>
                    <a:pt x="762" y="0"/>
                    <a:pt x="783" y="0"/>
                  </a:cubicBezTo>
                  <a:cubicBezTo>
                    <a:pt x="805" y="0"/>
                    <a:pt x="823" y="17"/>
                    <a:pt x="823" y="39"/>
                  </a:cubicBezTo>
                  <a:cubicBezTo>
                    <a:pt x="823" y="60"/>
                    <a:pt x="807" y="77"/>
                    <a:pt x="786" y="77"/>
                  </a:cubicBezTo>
                  <a:close/>
                  <a:moveTo>
                    <a:pt x="969" y="77"/>
                  </a:moveTo>
                  <a:cubicBezTo>
                    <a:pt x="967" y="77"/>
                    <a:pt x="967" y="77"/>
                    <a:pt x="967" y="77"/>
                  </a:cubicBezTo>
                  <a:cubicBezTo>
                    <a:pt x="945" y="77"/>
                    <a:pt x="928" y="60"/>
                    <a:pt x="928" y="39"/>
                  </a:cubicBezTo>
                  <a:cubicBezTo>
                    <a:pt x="928" y="17"/>
                    <a:pt x="945" y="0"/>
                    <a:pt x="967" y="0"/>
                  </a:cubicBezTo>
                  <a:cubicBezTo>
                    <a:pt x="988" y="0"/>
                    <a:pt x="1007" y="17"/>
                    <a:pt x="1007" y="39"/>
                  </a:cubicBezTo>
                  <a:cubicBezTo>
                    <a:pt x="1007" y="60"/>
                    <a:pt x="991" y="77"/>
                    <a:pt x="969" y="77"/>
                  </a:cubicBezTo>
                  <a:close/>
                  <a:moveTo>
                    <a:pt x="1152" y="77"/>
                  </a:moveTo>
                  <a:cubicBezTo>
                    <a:pt x="1150" y="77"/>
                    <a:pt x="1150" y="77"/>
                    <a:pt x="1150" y="77"/>
                  </a:cubicBezTo>
                  <a:cubicBezTo>
                    <a:pt x="1128" y="77"/>
                    <a:pt x="1111" y="60"/>
                    <a:pt x="1111" y="39"/>
                  </a:cubicBezTo>
                  <a:cubicBezTo>
                    <a:pt x="1111" y="17"/>
                    <a:pt x="1128" y="0"/>
                    <a:pt x="1150" y="0"/>
                  </a:cubicBezTo>
                  <a:cubicBezTo>
                    <a:pt x="1152" y="0"/>
                    <a:pt x="1152" y="0"/>
                    <a:pt x="1152" y="0"/>
                  </a:cubicBezTo>
                  <a:cubicBezTo>
                    <a:pt x="1174" y="0"/>
                    <a:pt x="1191" y="17"/>
                    <a:pt x="1191" y="39"/>
                  </a:cubicBezTo>
                  <a:cubicBezTo>
                    <a:pt x="1191" y="60"/>
                    <a:pt x="1174" y="77"/>
                    <a:pt x="1152" y="77"/>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17"/>
            <p:cNvSpPr>
              <a:spLocks noEditPoints="1"/>
            </p:cNvSpPr>
            <p:nvPr/>
          </p:nvSpPr>
          <p:spPr bwMode="auto">
            <a:xfrm>
              <a:off x="2759076" y="2311404"/>
              <a:ext cx="609600" cy="39688"/>
            </a:xfrm>
            <a:custGeom>
              <a:avLst/>
              <a:gdLst>
                <a:gd name="T0" fmla="*/ 54 w 1192"/>
                <a:gd name="T1" fmla="*/ 77 h 77"/>
                <a:gd name="T2" fmla="*/ 51 w 1192"/>
                <a:gd name="T3" fmla="*/ 77 h 77"/>
                <a:gd name="T4" fmla="*/ 51 w 1192"/>
                <a:gd name="T5" fmla="*/ 0 h 77"/>
                <a:gd name="T6" fmla="*/ 91 w 1192"/>
                <a:gd name="T7" fmla="*/ 39 h 77"/>
                <a:gd name="T8" fmla="*/ 54 w 1192"/>
                <a:gd name="T9" fmla="*/ 77 h 77"/>
                <a:gd name="T10" fmla="*/ 237 w 1192"/>
                <a:gd name="T11" fmla="*/ 77 h 77"/>
                <a:gd name="T12" fmla="*/ 235 w 1192"/>
                <a:gd name="T13" fmla="*/ 77 h 77"/>
                <a:gd name="T14" fmla="*/ 196 w 1192"/>
                <a:gd name="T15" fmla="*/ 39 h 77"/>
                <a:gd name="T16" fmla="*/ 235 w 1192"/>
                <a:gd name="T17" fmla="*/ 0 h 77"/>
                <a:gd name="T18" fmla="*/ 274 w 1192"/>
                <a:gd name="T19" fmla="*/ 39 h 77"/>
                <a:gd name="T20" fmla="*/ 237 w 1192"/>
                <a:gd name="T21" fmla="*/ 77 h 77"/>
                <a:gd name="T22" fmla="*/ 420 w 1192"/>
                <a:gd name="T23" fmla="*/ 77 h 77"/>
                <a:gd name="T24" fmla="*/ 418 w 1192"/>
                <a:gd name="T25" fmla="*/ 77 h 77"/>
                <a:gd name="T26" fmla="*/ 379 w 1192"/>
                <a:gd name="T27" fmla="*/ 39 h 77"/>
                <a:gd name="T28" fmla="*/ 418 w 1192"/>
                <a:gd name="T29" fmla="*/ 0 h 77"/>
                <a:gd name="T30" fmla="*/ 420 w 1192"/>
                <a:gd name="T31" fmla="*/ 0 h 77"/>
                <a:gd name="T32" fmla="*/ 459 w 1192"/>
                <a:gd name="T33" fmla="*/ 39 h 77"/>
                <a:gd name="T34" fmla="*/ 420 w 1192"/>
                <a:gd name="T35" fmla="*/ 77 h 77"/>
                <a:gd name="T36" fmla="*/ 603 w 1192"/>
                <a:gd name="T37" fmla="*/ 77 h 77"/>
                <a:gd name="T38" fmla="*/ 601 w 1192"/>
                <a:gd name="T39" fmla="*/ 77 h 77"/>
                <a:gd name="T40" fmla="*/ 562 w 1192"/>
                <a:gd name="T41" fmla="*/ 39 h 77"/>
                <a:gd name="T42" fmla="*/ 601 w 1192"/>
                <a:gd name="T43" fmla="*/ 0 h 77"/>
                <a:gd name="T44" fmla="*/ 603 w 1192"/>
                <a:gd name="T45" fmla="*/ 0 h 77"/>
                <a:gd name="T46" fmla="*/ 642 w 1192"/>
                <a:gd name="T47" fmla="*/ 39 h 77"/>
                <a:gd name="T48" fmla="*/ 603 w 1192"/>
                <a:gd name="T49" fmla="*/ 77 h 77"/>
                <a:gd name="T50" fmla="*/ 787 w 1192"/>
                <a:gd name="T51" fmla="*/ 77 h 77"/>
                <a:gd name="T52" fmla="*/ 784 w 1192"/>
                <a:gd name="T53" fmla="*/ 77 h 77"/>
                <a:gd name="T54" fmla="*/ 745 w 1192"/>
                <a:gd name="T55" fmla="*/ 39 h 77"/>
                <a:gd name="T56" fmla="*/ 784 w 1192"/>
                <a:gd name="T57" fmla="*/ 0 h 77"/>
                <a:gd name="T58" fmla="*/ 824 w 1192"/>
                <a:gd name="T59" fmla="*/ 39 h 77"/>
                <a:gd name="T60" fmla="*/ 787 w 1192"/>
                <a:gd name="T61" fmla="*/ 77 h 77"/>
                <a:gd name="T62" fmla="*/ 970 w 1192"/>
                <a:gd name="T63" fmla="*/ 77 h 77"/>
                <a:gd name="T64" fmla="*/ 967 w 1192"/>
                <a:gd name="T65" fmla="*/ 77 h 77"/>
                <a:gd name="T66" fmla="*/ 928 w 1192"/>
                <a:gd name="T67" fmla="*/ 39 h 77"/>
                <a:gd name="T68" fmla="*/ 967 w 1192"/>
                <a:gd name="T69" fmla="*/ 0 h 77"/>
                <a:gd name="T70" fmla="*/ 1007 w 1192"/>
                <a:gd name="T71" fmla="*/ 39 h 77"/>
                <a:gd name="T72" fmla="*/ 970 w 1192"/>
                <a:gd name="T73" fmla="*/ 77 h 77"/>
                <a:gd name="T74" fmla="*/ 1153 w 1192"/>
                <a:gd name="T75" fmla="*/ 77 h 77"/>
                <a:gd name="T76" fmla="*/ 1150 w 1192"/>
                <a:gd name="T77" fmla="*/ 77 h 77"/>
                <a:gd name="T78" fmla="*/ 1112 w 1192"/>
                <a:gd name="T79" fmla="*/ 39 h 77"/>
                <a:gd name="T80" fmla="*/ 1150 w 1192"/>
                <a:gd name="T81" fmla="*/ 0 h 77"/>
                <a:gd name="T82" fmla="*/ 1153 w 1192"/>
                <a:gd name="T83" fmla="*/ 0 h 77"/>
                <a:gd name="T84" fmla="*/ 1192 w 1192"/>
                <a:gd name="T85" fmla="*/ 39 h 77"/>
                <a:gd name="T86" fmla="*/ 1153 w 1192"/>
                <a:gd name="T87"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92" h="77">
                  <a:moveTo>
                    <a:pt x="54" y="77"/>
                  </a:moveTo>
                  <a:cubicBezTo>
                    <a:pt x="51" y="77"/>
                    <a:pt x="51" y="77"/>
                    <a:pt x="51" y="77"/>
                  </a:cubicBezTo>
                  <a:cubicBezTo>
                    <a:pt x="1" y="77"/>
                    <a:pt x="0" y="0"/>
                    <a:pt x="51" y="0"/>
                  </a:cubicBezTo>
                  <a:cubicBezTo>
                    <a:pt x="73" y="0"/>
                    <a:pt x="91" y="17"/>
                    <a:pt x="91" y="39"/>
                  </a:cubicBezTo>
                  <a:cubicBezTo>
                    <a:pt x="91" y="60"/>
                    <a:pt x="75" y="77"/>
                    <a:pt x="54" y="77"/>
                  </a:cubicBezTo>
                  <a:close/>
                  <a:moveTo>
                    <a:pt x="237" y="77"/>
                  </a:moveTo>
                  <a:cubicBezTo>
                    <a:pt x="235" y="77"/>
                    <a:pt x="235" y="77"/>
                    <a:pt x="235" y="77"/>
                  </a:cubicBezTo>
                  <a:cubicBezTo>
                    <a:pt x="213" y="77"/>
                    <a:pt x="196" y="60"/>
                    <a:pt x="196" y="39"/>
                  </a:cubicBezTo>
                  <a:cubicBezTo>
                    <a:pt x="196" y="17"/>
                    <a:pt x="213" y="0"/>
                    <a:pt x="235" y="0"/>
                  </a:cubicBezTo>
                  <a:cubicBezTo>
                    <a:pt x="256" y="0"/>
                    <a:pt x="274" y="17"/>
                    <a:pt x="274" y="39"/>
                  </a:cubicBezTo>
                  <a:cubicBezTo>
                    <a:pt x="274" y="60"/>
                    <a:pt x="258" y="77"/>
                    <a:pt x="237" y="77"/>
                  </a:cubicBezTo>
                  <a:close/>
                  <a:moveTo>
                    <a:pt x="420" y="77"/>
                  </a:moveTo>
                  <a:cubicBezTo>
                    <a:pt x="418" y="77"/>
                    <a:pt x="418" y="77"/>
                    <a:pt x="418" y="77"/>
                  </a:cubicBezTo>
                  <a:cubicBezTo>
                    <a:pt x="396" y="77"/>
                    <a:pt x="379" y="60"/>
                    <a:pt x="379" y="39"/>
                  </a:cubicBezTo>
                  <a:cubicBezTo>
                    <a:pt x="379" y="17"/>
                    <a:pt x="396" y="0"/>
                    <a:pt x="418" y="0"/>
                  </a:cubicBezTo>
                  <a:cubicBezTo>
                    <a:pt x="420" y="0"/>
                    <a:pt x="420" y="0"/>
                    <a:pt x="420" y="0"/>
                  </a:cubicBezTo>
                  <a:cubicBezTo>
                    <a:pt x="442" y="0"/>
                    <a:pt x="459" y="17"/>
                    <a:pt x="459" y="39"/>
                  </a:cubicBezTo>
                  <a:cubicBezTo>
                    <a:pt x="459" y="60"/>
                    <a:pt x="442" y="77"/>
                    <a:pt x="420" y="77"/>
                  </a:cubicBezTo>
                  <a:close/>
                  <a:moveTo>
                    <a:pt x="603" y="77"/>
                  </a:moveTo>
                  <a:cubicBezTo>
                    <a:pt x="601" y="77"/>
                    <a:pt x="601" y="77"/>
                    <a:pt x="601" y="77"/>
                  </a:cubicBezTo>
                  <a:cubicBezTo>
                    <a:pt x="579" y="77"/>
                    <a:pt x="562" y="60"/>
                    <a:pt x="562" y="39"/>
                  </a:cubicBezTo>
                  <a:cubicBezTo>
                    <a:pt x="562" y="17"/>
                    <a:pt x="579" y="0"/>
                    <a:pt x="601" y="0"/>
                  </a:cubicBezTo>
                  <a:cubicBezTo>
                    <a:pt x="603" y="0"/>
                    <a:pt x="603" y="0"/>
                    <a:pt x="603" y="0"/>
                  </a:cubicBezTo>
                  <a:cubicBezTo>
                    <a:pt x="625" y="0"/>
                    <a:pt x="642" y="17"/>
                    <a:pt x="642" y="39"/>
                  </a:cubicBezTo>
                  <a:cubicBezTo>
                    <a:pt x="642" y="60"/>
                    <a:pt x="625" y="77"/>
                    <a:pt x="603" y="77"/>
                  </a:cubicBezTo>
                  <a:close/>
                  <a:moveTo>
                    <a:pt x="787" y="77"/>
                  </a:moveTo>
                  <a:cubicBezTo>
                    <a:pt x="784" y="77"/>
                    <a:pt x="784" y="77"/>
                    <a:pt x="784" y="77"/>
                  </a:cubicBezTo>
                  <a:cubicBezTo>
                    <a:pt x="763" y="77"/>
                    <a:pt x="745" y="60"/>
                    <a:pt x="745" y="39"/>
                  </a:cubicBezTo>
                  <a:cubicBezTo>
                    <a:pt x="745" y="17"/>
                    <a:pt x="763" y="0"/>
                    <a:pt x="784" y="0"/>
                  </a:cubicBezTo>
                  <a:cubicBezTo>
                    <a:pt x="805" y="0"/>
                    <a:pt x="824" y="17"/>
                    <a:pt x="824" y="39"/>
                  </a:cubicBezTo>
                  <a:cubicBezTo>
                    <a:pt x="824" y="60"/>
                    <a:pt x="808" y="77"/>
                    <a:pt x="787" y="77"/>
                  </a:cubicBezTo>
                  <a:close/>
                  <a:moveTo>
                    <a:pt x="970" y="77"/>
                  </a:moveTo>
                  <a:cubicBezTo>
                    <a:pt x="967" y="77"/>
                    <a:pt x="967" y="77"/>
                    <a:pt x="967" y="77"/>
                  </a:cubicBezTo>
                  <a:cubicBezTo>
                    <a:pt x="946" y="77"/>
                    <a:pt x="928" y="60"/>
                    <a:pt x="928" y="39"/>
                  </a:cubicBezTo>
                  <a:cubicBezTo>
                    <a:pt x="928" y="17"/>
                    <a:pt x="946" y="0"/>
                    <a:pt x="967" y="0"/>
                  </a:cubicBezTo>
                  <a:cubicBezTo>
                    <a:pt x="988" y="0"/>
                    <a:pt x="1007" y="17"/>
                    <a:pt x="1007" y="39"/>
                  </a:cubicBezTo>
                  <a:cubicBezTo>
                    <a:pt x="1007" y="60"/>
                    <a:pt x="991" y="77"/>
                    <a:pt x="970" y="77"/>
                  </a:cubicBezTo>
                  <a:close/>
                  <a:moveTo>
                    <a:pt x="1153" y="77"/>
                  </a:moveTo>
                  <a:cubicBezTo>
                    <a:pt x="1150" y="77"/>
                    <a:pt x="1150" y="77"/>
                    <a:pt x="1150" y="77"/>
                  </a:cubicBezTo>
                  <a:cubicBezTo>
                    <a:pt x="1129" y="77"/>
                    <a:pt x="1112" y="60"/>
                    <a:pt x="1112" y="39"/>
                  </a:cubicBezTo>
                  <a:cubicBezTo>
                    <a:pt x="1112" y="17"/>
                    <a:pt x="1129" y="0"/>
                    <a:pt x="1150" y="0"/>
                  </a:cubicBezTo>
                  <a:cubicBezTo>
                    <a:pt x="1153" y="0"/>
                    <a:pt x="1153" y="0"/>
                    <a:pt x="1153" y="0"/>
                  </a:cubicBezTo>
                  <a:cubicBezTo>
                    <a:pt x="1174" y="0"/>
                    <a:pt x="1192" y="17"/>
                    <a:pt x="1192" y="39"/>
                  </a:cubicBezTo>
                  <a:cubicBezTo>
                    <a:pt x="1192" y="60"/>
                    <a:pt x="1174" y="77"/>
                    <a:pt x="1153" y="77"/>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18"/>
            <p:cNvSpPr>
              <a:spLocks noEditPoints="1"/>
            </p:cNvSpPr>
            <p:nvPr/>
          </p:nvSpPr>
          <p:spPr bwMode="auto">
            <a:xfrm>
              <a:off x="855663" y="2311404"/>
              <a:ext cx="396875" cy="1420814"/>
            </a:xfrm>
            <a:custGeom>
              <a:avLst/>
              <a:gdLst>
                <a:gd name="T0" fmla="*/ 735 w 776"/>
                <a:gd name="T1" fmla="*/ 77 h 2775"/>
                <a:gd name="T2" fmla="*/ 735 w 776"/>
                <a:gd name="T3" fmla="*/ 0 h 2775"/>
                <a:gd name="T4" fmla="*/ 776 w 776"/>
                <a:gd name="T5" fmla="*/ 39 h 2775"/>
                <a:gd name="T6" fmla="*/ 553 w 776"/>
                <a:gd name="T7" fmla="*/ 93 h 2775"/>
                <a:gd name="T8" fmla="*/ 545 w 776"/>
                <a:gd name="T9" fmla="*/ 17 h 2775"/>
                <a:gd name="T10" fmla="*/ 564 w 776"/>
                <a:gd name="T11" fmla="*/ 92 h 2775"/>
                <a:gd name="T12" fmla="*/ 553 w 776"/>
                <a:gd name="T13" fmla="*/ 93 h 2775"/>
                <a:gd name="T14" fmla="*/ 348 w 776"/>
                <a:gd name="T15" fmla="*/ 137 h 2775"/>
                <a:gd name="T16" fmla="*/ 417 w 776"/>
                <a:gd name="T17" fmla="*/ 99 h 2775"/>
                <a:gd name="T18" fmla="*/ 400 w 776"/>
                <a:gd name="T19" fmla="*/ 153 h 2775"/>
                <a:gd name="T20" fmla="*/ 235 w 776"/>
                <a:gd name="T21" fmla="*/ 266 h 2775"/>
                <a:gd name="T22" fmla="*/ 209 w 776"/>
                <a:gd name="T23" fmla="*/ 199 h 2775"/>
                <a:gd name="T24" fmla="*/ 265 w 776"/>
                <a:gd name="T25" fmla="*/ 253 h 2775"/>
                <a:gd name="T26" fmla="*/ 235 w 776"/>
                <a:gd name="T27" fmla="*/ 266 h 2775"/>
                <a:gd name="T28" fmla="*/ 105 w 776"/>
                <a:gd name="T29" fmla="*/ 406 h 2775"/>
                <a:gd name="T30" fmla="*/ 144 w 776"/>
                <a:gd name="T31" fmla="*/ 337 h 2775"/>
                <a:gd name="T32" fmla="*/ 158 w 776"/>
                <a:gd name="T33" fmla="*/ 391 h 2775"/>
                <a:gd name="T34" fmla="*/ 57 w 776"/>
                <a:gd name="T35" fmla="*/ 580 h 2775"/>
                <a:gd name="T36" fmla="*/ 19 w 776"/>
                <a:gd name="T37" fmla="*/ 533 h 2775"/>
                <a:gd name="T38" fmla="*/ 67 w 776"/>
                <a:gd name="T39" fmla="*/ 502 h 2775"/>
                <a:gd name="T40" fmla="*/ 58 w 776"/>
                <a:gd name="T41" fmla="*/ 539 h 2775"/>
                <a:gd name="T42" fmla="*/ 57 w 776"/>
                <a:gd name="T43" fmla="*/ 580 h 2775"/>
                <a:gd name="T44" fmla="*/ 0 w 776"/>
                <a:gd name="T45" fmla="*/ 723 h 2775"/>
                <a:gd name="T46" fmla="*/ 39 w 776"/>
                <a:gd name="T47" fmla="*/ 682 h 2775"/>
                <a:gd name="T48" fmla="*/ 77 w 776"/>
                <a:gd name="T49" fmla="*/ 723 h 2775"/>
                <a:gd name="T50" fmla="*/ 39 w 776"/>
                <a:gd name="T51" fmla="*/ 945 h 2775"/>
                <a:gd name="T52" fmla="*/ 0 w 776"/>
                <a:gd name="T53" fmla="*/ 904 h 2775"/>
                <a:gd name="T54" fmla="*/ 77 w 776"/>
                <a:gd name="T55" fmla="*/ 904 h 2775"/>
                <a:gd name="T56" fmla="*/ 39 w 776"/>
                <a:gd name="T57" fmla="*/ 945 h 2775"/>
                <a:gd name="T58" fmla="*/ 0 w 776"/>
                <a:gd name="T59" fmla="*/ 1090 h 2775"/>
                <a:gd name="T60" fmla="*/ 39 w 776"/>
                <a:gd name="T61" fmla="*/ 1048 h 2775"/>
                <a:gd name="T62" fmla="*/ 77 w 776"/>
                <a:gd name="T63" fmla="*/ 1090 h 2775"/>
                <a:gd name="T64" fmla="*/ 39 w 776"/>
                <a:gd name="T65" fmla="*/ 1311 h 2775"/>
                <a:gd name="T66" fmla="*/ 0 w 776"/>
                <a:gd name="T67" fmla="*/ 1270 h 2775"/>
                <a:gd name="T68" fmla="*/ 77 w 776"/>
                <a:gd name="T69" fmla="*/ 1270 h 2775"/>
                <a:gd name="T70" fmla="*/ 39 w 776"/>
                <a:gd name="T71" fmla="*/ 1311 h 2775"/>
                <a:gd name="T72" fmla="*/ 0 w 776"/>
                <a:gd name="T73" fmla="*/ 1456 h 2775"/>
                <a:gd name="T74" fmla="*/ 77 w 776"/>
                <a:gd name="T75" fmla="*/ 1453 h 2775"/>
                <a:gd name="T76" fmla="*/ 39 w 776"/>
                <a:gd name="T77" fmla="*/ 1495 h 2775"/>
                <a:gd name="T78" fmla="*/ 0 w 776"/>
                <a:gd name="T79" fmla="*/ 1639 h 2775"/>
                <a:gd name="T80" fmla="*/ 77 w 776"/>
                <a:gd name="T81" fmla="*/ 1637 h 2775"/>
                <a:gd name="T82" fmla="*/ 39 w 776"/>
                <a:gd name="T83" fmla="*/ 1678 h 2775"/>
                <a:gd name="T84" fmla="*/ 0 w 776"/>
                <a:gd name="T85" fmla="*/ 1822 h 2775"/>
                <a:gd name="T86" fmla="*/ 77 w 776"/>
                <a:gd name="T87" fmla="*/ 1820 h 2775"/>
                <a:gd name="T88" fmla="*/ 39 w 776"/>
                <a:gd name="T89" fmla="*/ 1861 h 2775"/>
                <a:gd name="T90" fmla="*/ 0 w 776"/>
                <a:gd name="T91" fmla="*/ 2005 h 2775"/>
                <a:gd name="T92" fmla="*/ 39 w 776"/>
                <a:gd name="T93" fmla="*/ 1964 h 2775"/>
                <a:gd name="T94" fmla="*/ 77 w 776"/>
                <a:gd name="T95" fmla="*/ 2005 h 2775"/>
                <a:gd name="T96" fmla="*/ 39 w 776"/>
                <a:gd name="T97" fmla="*/ 2226 h 2775"/>
                <a:gd name="T98" fmla="*/ 0 w 776"/>
                <a:gd name="T99" fmla="*/ 2185 h 2775"/>
                <a:gd name="T100" fmla="*/ 77 w 776"/>
                <a:gd name="T101" fmla="*/ 2187 h 2775"/>
                <a:gd name="T102" fmla="*/ 39 w 776"/>
                <a:gd name="T103" fmla="*/ 2409 h 2775"/>
                <a:gd name="T104" fmla="*/ 0 w 776"/>
                <a:gd name="T105" fmla="*/ 2368 h 2775"/>
                <a:gd name="T106" fmla="*/ 77 w 776"/>
                <a:gd name="T107" fmla="*/ 2368 h 2775"/>
                <a:gd name="T108" fmla="*/ 39 w 776"/>
                <a:gd name="T109" fmla="*/ 2409 h 2775"/>
                <a:gd name="T110" fmla="*/ 0 w 776"/>
                <a:gd name="T111" fmla="*/ 2554 h 2775"/>
                <a:gd name="T112" fmla="*/ 39 w 776"/>
                <a:gd name="T113" fmla="*/ 2512 h 2775"/>
                <a:gd name="T114" fmla="*/ 77 w 776"/>
                <a:gd name="T115" fmla="*/ 2554 h 2775"/>
                <a:gd name="T116" fmla="*/ 39 w 776"/>
                <a:gd name="T117" fmla="*/ 2775 h 2775"/>
                <a:gd name="T118" fmla="*/ 0 w 776"/>
                <a:gd name="T119" fmla="*/ 2734 h 2775"/>
                <a:gd name="T120" fmla="*/ 77 w 776"/>
                <a:gd name="T121" fmla="*/ 2734 h 2775"/>
                <a:gd name="T122" fmla="*/ 39 w 776"/>
                <a:gd name="T123" fmla="*/ 2775 h 2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76" h="2775">
                  <a:moveTo>
                    <a:pt x="737" y="77"/>
                  </a:moveTo>
                  <a:cubicBezTo>
                    <a:pt x="735" y="77"/>
                    <a:pt x="735" y="77"/>
                    <a:pt x="735" y="77"/>
                  </a:cubicBezTo>
                  <a:cubicBezTo>
                    <a:pt x="714" y="77"/>
                    <a:pt x="696" y="60"/>
                    <a:pt x="696" y="39"/>
                  </a:cubicBezTo>
                  <a:cubicBezTo>
                    <a:pt x="696" y="17"/>
                    <a:pt x="713" y="0"/>
                    <a:pt x="735" y="0"/>
                  </a:cubicBezTo>
                  <a:cubicBezTo>
                    <a:pt x="737" y="0"/>
                    <a:pt x="737" y="0"/>
                    <a:pt x="737" y="0"/>
                  </a:cubicBezTo>
                  <a:cubicBezTo>
                    <a:pt x="759" y="0"/>
                    <a:pt x="776" y="17"/>
                    <a:pt x="776" y="39"/>
                  </a:cubicBezTo>
                  <a:cubicBezTo>
                    <a:pt x="776" y="60"/>
                    <a:pt x="759" y="77"/>
                    <a:pt x="737" y="77"/>
                  </a:cubicBezTo>
                  <a:close/>
                  <a:moveTo>
                    <a:pt x="553" y="93"/>
                  </a:moveTo>
                  <a:cubicBezTo>
                    <a:pt x="535" y="93"/>
                    <a:pt x="519" y="81"/>
                    <a:pt x="515" y="62"/>
                  </a:cubicBezTo>
                  <a:cubicBezTo>
                    <a:pt x="511" y="41"/>
                    <a:pt x="524" y="21"/>
                    <a:pt x="545" y="17"/>
                  </a:cubicBezTo>
                  <a:cubicBezTo>
                    <a:pt x="566" y="12"/>
                    <a:pt x="588" y="25"/>
                    <a:pt x="592" y="46"/>
                  </a:cubicBezTo>
                  <a:cubicBezTo>
                    <a:pt x="596" y="67"/>
                    <a:pt x="585" y="87"/>
                    <a:pt x="564" y="92"/>
                  </a:cubicBezTo>
                  <a:cubicBezTo>
                    <a:pt x="564" y="92"/>
                    <a:pt x="561" y="92"/>
                    <a:pt x="561" y="92"/>
                  </a:cubicBezTo>
                  <a:cubicBezTo>
                    <a:pt x="558" y="93"/>
                    <a:pt x="555" y="93"/>
                    <a:pt x="553" y="93"/>
                  </a:cubicBezTo>
                  <a:close/>
                  <a:moveTo>
                    <a:pt x="382" y="157"/>
                  </a:moveTo>
                  <a:cubicBezTo>
                    <a:pt x="368" y="157"/>
                    <a:pt x="355" y="150"/>
                    <a:pt x="348" y="137"/>
                  </a:cubicBezTo>
                  <a:cubicBezTo>
                    <a:pt x="338" y="118"/>
                    <a:pt x="345" y="95"/>
                    <a:pt x="364" y="85"/>
                  </a:cubicBezTo>
                  <a:cubicBezTo>
                    <a:pt x="383" y="74"/>
                    <a:pt x="407" y="81"/>
                    <a:pt x="417" y="99"/>
                  </a:cubicBezTo>
                  <a:cubicBezTo>
                    <a:pt x="428" y="118"/>
                    <a:pt x="422" y="141"/>
                    <a:pt x="403" y="151"/>
                  </a:cubicBezTo>
                  <a:cubicBezTo>
                    <a:pt x="400" y="153"/>
                    <a:pt x="400" y="153"/>
                    <a:pt x="400" y="153"/>
                  </a:cubicBezTo>
                  <a:cubicBezTo>
                    <a:pt x="394" y="156"/>
                    <a:pt x="388" y="157"/>
                    <a:pt x="382" y="157"/>
                  </a:cubicBezTo>
                  <a:close/>
                  <a:moveTo>
                    <a:pt x="235" y="266"/>
                  </a:moveTo>
                  <a:cubicBezTo>
                    <a:pt x="225" y="266"/>
                    <a:pt x="215" y="262"/>
                    <a:pt x="207" y="254"/>
                  </a:cubicBezTo>
                  <a:cubicBezTo>
                    <a:pt x="193" y="238"/>
                    <a:pt x="193" y="214"/>
                    <a:pt x="209" y="199"/>
                  </a:cubicBezTo>
                  <a:cubicBezTo>
                    <a:pt x="224" y="185"/>
                    <a:pt x="249" y="184"/>
                    <a:pt x="264" y="200"/>
                  </a:cubicBezTo>
                  <a:cubicBezTo>
                    <a:pt x="279" y="215"/>
                    <a:pt x="280" y="238"/>
                    <a:pt x="265" y="253"/>
                  </a:cubicBezTo>
                  <a:cubicBezTo>
                    <a:pt x="264" y="253"/>
                    <a:pt x="262" y="255"/>
                    <a:pt x="262" y="256"/>
                  </a:cubicBezTo>
                  <a:cubicBezTo>
                    <a:pt x="255" y="263"/>
                    <a:pt x="245" y="266"/>
                    <a:pt x="235" y="266"/>
                  </a:cubicBezTo>
                  <a:close/>
                  <a:moveTo>
                    <a:pt x="124" y="411"/>
                  </a:moveTo>
                  <a:cubicBezTo>
                    <a:pt x="118" y="411"/>
                    <a:pt x="111" y="409"/>
                    <a:pt x="105" y="406"/>
                  </a:cubicBezTo>
                  <a:cubicBezTo>
                    <a:pt x="86" y="395"/>
                    <a:pt x="80" y="371"/>
                    <a:pt x="91" y="353"/>
                  </a:cubicBezTo>
                  <a:cubicBezTo>
                    <a:pt x="101" y="334"/>
                    <a:pt x="126" y="327"/>
                    <a:pt x="144" y="337"/>
                  </a:cubicBezTo>
                  <a:cubicBezTo>
                    <a:pt x="163" y="348"/>
                    <a:pt x="170" y="371"/>
                    <a:pt x="159" y="389"/>
                  </a:cubicBezTo>
                  <a:cubicBezTo>
                    <a:pt x="158" y="391"/>
                    <a:pt x="158" y="391"/>
                    <a:pt x="158" y="391"/>
                  </a:cubicBezTo>
                  <a:cubicBezTo>
                    <a:pt x="151" y="404"/>
                    <a:pt x="138" y="411"/>
                    <a:pt x="124" y="411"/>
                  </a:cubicBezTo>
                  <a:close/>
                  <a:moveTo>
                    <a:pt x="57" y="580"/>
                  </a:moveTo>
                  <a:cubicBezTo>
                    <a:pt x="54" y="580"/>
                    <a:pt x="51" y="580"/>
                    <a:pt x="48" y="579"/>
                  </a:cubicBezTo>
                  <a:cubicBezTo>
                    <a:pt x="27" y="574"/>
                    <a:pt x="14" y="554"/>
                    <a:pt x="19" y="533"/>
                  </a:cubicBezTo>
                  <a:cubicBezTo>
                    <a:pt x="19" y="533"/>
                    <a:pt x="20" y="530"/>
                    <a:pt x="20" y="530"/>
                  </a:cubicBezTo>
                  <a:cubicBezTo>
                    <a:pt x="25" y="509"/>
                    <a:pt x="46" y="497"/>
                    <a:pt x="67" y="502"/>
                  </a:cubicBezTo>
                  <a:cubicBezTo>
                    <a:pt x="87" y="507"/>
                    <a:pt x="100" y="528"/>
                    <a:pt x="95" y="548"/>
                  </a:cubicBezTo>
                  <a:cubicBezTo>
                    <a:pt x="58" y="539"/>
                    <a:pt x="58" y="539"/>
                    <a:pt x="58" y="539"/>
                  </a:cubicBezTo>
                  <a:cubicBezTo>
                    <a:pt x="95" y="551"/>
                    <a:pt x="95" y="551"/>
                    <a:pt x="95" y="551"/>
                  </a:cubicBezTo>
                  <a:cubicBezTo>
                    <a:pt x="90" y="568"/>
                    <a:pt x="74" y="580"/>
                    <a:pt x="57" y="580"/>
                  </a:cubicBezTo>
                  <a:close/>
                  <a:moveTo>
                    <a:pt x="39" y="762"/>
                  </a:moveTo>
                  <a:cubicBezTo>
                    <a:pt x="17" y="762"/>
                    <a:pt x="0" y="745"/>
                    <a:pt x="0" y="723"/>
                  </a:cubicBezTo>
                  <a:cubicBezTo>
                    <a:pt x="0" y="721"/>
                    <a:pt x="0" y="721"/>
                    <a:pt x="0" y="721"/>
                  </a:cubicBezTo>
                  <a:cubicBezTo>
                    <a:pt x="0" y="699"/>
                    <a:pt x="17" y="682"/>
                    <a:pt x="39" y="682"/>
                  </a:cubicBezTo>
                  <a:cubicBezTo>
                    <a:pt x="60" y="682"/>
                    <a:pt x="77" y="699"/>
                    <a:pt x="77" y="721"/>
                  </a:cubicBezTo>
                  <a:cubicBezTo>
                    <a:pt x="77" y="723"/>
                    <a:pt x="77" y="723"/>
                    <a:pt x="77" y="723"/>
                  </a:cubicBezTo>
                  <a:cubicBezTo>
                    <a:pt x="77" y="745"/>
                    <a:pt x="60" y="762"/>
                    <a:pt x="39" y="762"/>
                  </a:cubicBezTo>
                  <a:close/>
                  <a:moveTo>
                    <a:pt x="39" y="945"/>
                  </a:moveTo>
                  <a:cubicBezTo>
                    <a:pt x="17" y="945"/>
                    <a:pt x="0" y="928"/>
                    <a:pt x="0" y="906"/>
                  </a:cubicBezTo>
                  <a:cubicBezTo>
                    <a:pt x="0" y="904"/>
                    <a:pt x="0" y="904"/>
                    <a:pt x="0" y="904"/>
                  </a:cubicBezTo>
                  <a:cubicBezTo>
                    <a:pt x="0" y="883"/>
                    <a:pt x="17" y="865"/>
                    <a:pt x="39" y="865"/>
                  </a:cubicBezTo>
                  <a:cubicBezTo>
                    <a:pt x="60" y="865"/>
                    <a:pt x="77" y="883"/>
                    <a:pt x="77" y="904"/>
                  </a:cubicBezTo>
                  <a:cubicBezTo>
                    <a:pt x="77" y="906"/>
                    <a:pt x="77" y="906"/>
                    <a:pt x="77" y="906"/>
                  </a:cubicBezTo>
                  <a:cubicBezTo>
                    <a:pt x="77" y="928"/>
                    <a:pt x="60" y="945"/>
                    <a:pt x="39" y="945"/>
                  </a:cubicBezTo>
                  <a:close/>
                  <a:moveTo>
                    <a:pt x="39" y="1128"/>
                  </a:moveTo>
                  <a:cubicBezTo>
                    <a:pt x="17" y="1128"/>
                    <a:pt x="0" y="1111"/>
                    <a:pt x="0" y="1090"/>
                  </a:cubicBezTo>
                  <a:cubicBezTo>
                    <a:pt x="0" y="1087"/>
                    <a:pt x="0" y="1087"/>
                    <a:pt x="0" y="1087"/>
                  </a:cubicBezTo>
                  <a:cubicBezTo>
                    <a:pt x="0" y="1066"/>
                    <a:pt x="17" y="1048"/>
                    <a:pt x="39" y="1048"/>
                  </a:cubicBezTo>
                  <a:cubicBezTo>
                    <a:pt x="60" y="1048"/>
                    <a:pt x="77" y="1066"/>
                    <a:pt x="77" y="1087"/>
                  </a:cubicBezTo>
                  <a:cubicBezTo>
                    <a:pt x="77" y="1090"/>
                    <a:pt x="77" y="1090"/>
                    <a:pt x="77" y="1090"/>
                  </a:cubicBezTo>
                  <a:cubicBezTo>
                    <a:pt x="77" y="1111"/>
                    <a:pt x="60" y="1128"/>
                    <a:pt x="39" y="1128"/>
                  </a:cubicBezTo>
                  <a:close/>
                  <a:moveTo>
                    <a:pt x="39" y="1311"/>
                  </a:moveTo>
                  <a:cubicBezTo>
                    <a:pt x="17" y="1311"/>
                    <a:pt x="0" y="1294"/>
                    <a:pt x="0" y="1273"/>
                  </a:cubicBezTo>
                  <a:cubicBezTo>
                    <a:pt x="0" y="1270"/>
                    <a:pt x="0" y="1270"/>
                    <a:pt x="0" y="1270"/>
                  </a:cubicBezTo>
                  <a:cubicBezTo>
                    <a:pt x="0" y="1249"/>
                    <a:pt x="17" y="1232"/>
                    <a:pt x="39" y="1232"/>
                  </a:cubicBezTo>
                  <a:cubicBezTo>
                    <a:pt x="60" y="1232"/>
                    <a:pt x="77" y="1249"/>
                    <a:pt x="77" y="1270"/>
                  </a:cubicBezTo>
                  <a:cubicBezTo>
                    <a:pt x="77" y="1273"/>
                    <a:pt x="77" y="1273"/>
                    <a:pt x="77" y="1273"/>
                  </a:cubicBezTo>
                  <a:cubicBezTo>
                    <a:pt x="77" y="1294"/>
                    <a:pt x="60" y="1311"/>
                    <a:pt x="39" y="1311"/>
                  </a:cubicBezTo>
                  <a:close/>
                  <a:moveTo>
                    <a:pt x="39" y="1495"/>
                  </a:moveTo>
                  <a:cubicBezTo>
                    <a:pt x="17" y="1495"/>
                    <a:pt x="0" y="1477"/>
                    <a:pt x="0" y="1456"/>
                  </a:cubicBezTo>
                  <a:cubicBezTo>
                    <a:pt x="0" y="1435"/>
                    <a:pt x="17" y="1416"/>
                    <a:pt x="39" y="1416"/>
                  </a:cubicBezTo>
                  <a:cubicBezTo>
                    <a:pt x="60" y="1416"/>
                    <a:pt x="77" y="1432"/>
                    <a:pt x="77" y="1453"/>
                  </a:cubicBezTo>
                  <a:cubicBezTo>
                    <a:pt x="77" y="1456"/>
                    <a:pt x="77" y="1456"/>
                    <a:pt x="77" y="1456"/>
                  </a:cubicBezTo>
                  <a:cubicBezTo>
                    <a:pt x="77" y="1477"/>
                    <a:pt x="60" y="1495"/>
                    <a:pt x="39" y="1495"/>
                  </a:cubicBezTo>
                  <a:close/>
                  <a:moveTo>
                    <a:pt x="39" y="1678"/>
                  </a:moveTo>
                  <a:cubicBezTo>
                    <a:pt x="17" y="1678"/>
                    <a:pt x="0" y="1660"/>
                    <a:pt x="0" y="1639"/>
                  </a:cubicBezTo>
                  <a:cubicBezTo>
                    <a:pt x="0" y="1618"/>
                    <a:pt x="17" y="1599"/>
                    <a:pt x="39" y="1599"/>
                  </a:cubicBezTo>
                  <a:cubicBezTo>
                    <a:pt x="60" y="1599"/>
                    <a:pt x="77" y="1615"/>
                    <a:pt x="77" y="1637"/>
                  </a:cubicBezTo>
                  <a:cubicBezTo>
                    <a:pt x="77" y="1639"/>
                    <a:pt x="77" y="1639"/>
                    <a:pt x="77" y="1639"/>
                  </a:cubicBezTo>
                  <a:cubicBezTo>
                    <a:pt x="77" y="1660"/>
                    <a:pt x="60" y="1678"/>
                    <a:pt x="39" y="1678"/>
                  </a:cubicBezTo>
                  <a:close/>
                  <a:moveTo>
                    <a:pt x="39" y="1861"/>
                  </a:moveTo>
                  <a:cubicBezTo>
                    <a:pt x="17" y="1861"/>
                    <a:pt x="0" y="1844"/>
                    <a:pt x="0" y="1822"/>
                  </a:cubicBezTo>
                  <a:cubicBezTo>
                    <a:pt x="0" y="1801"/>
                    <a:pt x="17" y="1782"/>
                    <a:pt x="39" y="1782"/>
                  </a:cubicBezTo>
                  <a:cubicBezTo>
                    <a:pt x="60" y="1782"/>
                    <a:pt x="77" y="1798"/>
                    <a:pt x="77" y="1820"/>
                  </a:cubicBezTo>
                  <a:cubicBezTo>
                    <a:pt x="77" y="1822"/>
                    <a:pt x="77" y="1822"/>
                    <a:pt x="77" y="1822"/>
                  </a:cubicBezTo>
                  <a:cubicBezTo>
                    <a:pt x="77" y="1844"/>
                    <a:pt x="60" y="1861"/>
                    <a:pt x="39" y="1861"/>
                  </a:cubicBezTo>
                  <a:close/>
                  <a:moveTo>
                    <a:pt x="39" y="2044"/>
                  </a:moveTo>
                  <a:cubicBezTo>
                    <a:pt x="17" y="2044"/>
                    <a:pt x="0" y="2027"/>
                    <a:pt x="0" y="2005"/>
                  </a:cubicBezTo>
                  <a:cubicBezTo>
                    <a:pt x="0" y="2003"/>
                    <a:pt x="0" y="2003"/>
                    <a:pt x="0" y="2003"/>
                  </a:cubicBezTo>
                  <a:cubicBezTo>
                    <a:pt x="0" y="1981"/>
                    <a:pt x="17" y="1964"/>
                    <a:pt x="39" y="1964"/>
                  </a:cubicBezTo>
                  <a:cubicBezTo>
                    <a:pt x="60" y="1964"/>
                    <a:pt x="77" y="1981"/>
                    <a:pt x="77" y="2003"/>
                  </a:cubicBezTo>
                  <a:cubicBezTo>
                    <a:pt x="77" y="2005"/>
                    <a:pt x="77" y="2005"/>
                    <a:pt x="77" y="2005"/>
                  </a:cubicBezTo>
                  <a:cubicBezTo>
                    <a:pt x="77" y="2027"/>
                    <a:pt x="60" y="2044"/>
                    <a:pt x="39" y="2044"/>
                  </a:cubicBezTo>
                  <a:close/>
                  <a:moveTo>
                    <a:pt x="39" y="2226"/>
                  </a:moveTo>
                  <a:cubicBezTo>
                    <a:pt x="17" y="2226"/>
                    <a:pt x="0" y="2209"/>
                    <a:pt x="0" y="2187"/>
                  </a:cubicBezTo>
                  <a:cubicBezTo>
                    <a:pt x="0" y="2185"/>
                    <a:pt x="0" y="2185"/>
                    <a:pt x="0" y="2185"/>
                  </a:cubicBezTo>
                  <a:cubicBezTo>
                    <a:pt x="0" y="2134"/>
                    <a:pt x="77" y="2134"/>
                    <a:pt x="77" y="2185"/>
                  </a:cubicBezTo>
                  <a:cubicBezTo>
                    <a:pt x="77" y="2187"/>
                    <a:pt x="77" y="2187"/>
                    <a:pt x="77" y="2187"/>
                  </a:cubicBezTo>
                  <a:cubicBezTo>
                    <a:pt x="77" y="2209"/>
                    <a:pt x="60" y="2226"/>
                    <a:pt x="39" y="2226"/>
                  </a:cubicBezTo>
                  <a:close/>
                  <a:moveTo>
                    <a:pt x="39" y="2409"/>
                  </a:moveTo>
                  <a:cubicBezTo>
                    <a:pt x="17" y="2409"/>
                    <a:pt x="0" y="2392"/>
                    <a:pt x="0" y="2370"/>
                  </a:cubicBezTo>
                  <a:cubicBezTo>
                    <a:pt x="0" y="2368"/>
                    <a:pt x="0" y="2368"/>
                    <a:pt x="0" y="2368"/>
                  </a:cubicBezTo>
                  <a:cubicBezTo>
                    <a:pt x="0" y="2346"/>
                    <a:pt x="17" y="2329"/>
                    <a:pt x="39" y="2329"/>
                  </a:cubicBezTo>
                  <a:cubicBezTo>
                    <a:pt x="60" y="2329"/>
                    <a:pt x="77" y="2346"/>
                    <a:pt x="77" y="2368"/>
                  </a:cubicBezTo>
                  <a:cubicBezTo>
                    <a:pt x="77" y="2370"/>
                    <a:pt x="77" y="2370"/>
                    <a:pt x="77" y="2370"/>
                  </a:cubicBezTo>
                  <a:cubicBezTo>
                    <a:pt x="77" y="2392"/>
                    <a:pt x="60" y="2409"/>
                    <a:pt x="39" y="2409"/>
                  </a:cubicBezTo>
                  <a:close/>
                  <a:moveTo>
                    <a:pt x="39" y="2592"/>
                  </a:moveTo>
                  <a:cubicBezTo>
                    <a:pt x="17" y="2592"/>
                    <a:pt x="0" y="2575"/>
                    <a:pt x="0" y="2554"/>
                  </a:cubicBezTo>
                  <a:cubicBezTo>
                    <a:pt x="0" y="2551"/>
                    <a:pt x="0" y="2551"/>
                    <a:pt x="0" y="2551"/>
                  </a:cubicBezTo>
                  <a:cubicBezTo>
                    <a:pt x="0" y="2530"/>
                    <a:pt x="17" y="2512"/>
                    <a:pt x="39" y="2512"/>
                  </a:cubicBezTo>
                  <a:cubicBezTo>
                    <a:pt x="60" y="2512"/>
                    <a:pt x="77" y="2530"/>
                    <a:pt x="77" y="2551"/>
                  </a:cubicBezTo>
                  <a:cubicBezTo>
                    <a:pt x="77" y="2554"/>
                    <a:pt x="77" y="2554"/>
                    <a:pt x="77" y="2554"/>
                  </a:cubicBezTo>
                  <a:cubicBezTo>
                    <a:pt x="77" y="2575"/>
                    <a:pt x="60" y="2592"/>
                    <a:pt x="39" y="2592"/>
                  </a:cubicBezTo>
                  <a:close/>
                  <a:moveTo>
                    <a:pt x="39" y="2775"/>
                  </a:moveTo>
                  <a:cubicBezTo>
                    <a:pt x="17" y="2775"/>
                    <a:pt x="0" y="2758"/>
                    <a:pt x="0" y="2737"/>
                  </a:cubicBezTo>
                  <a:cubicBezTo>
                    <a:pt x="0" y="2734"/>
                    <a:pt x="0" y="2734"/>
                    <a:pt x="0" y="2734"/>
                  </a:cubicBezTo>
                  <a:cubicBezTo>
                    <a:pt x="0" y="2713"/>
                    <a:pt x="17" y="2695"/>
                    <a:pt x="39" y="2695"/>
                  </a:cubicBezTo>
                  <a:cubicBezTo>
                    <a:pt x="60" y="2695"/>
                    <a:pt x="77" y="2713"/>
                    <a:pt x="77" y="2734"/>
                  </a:cubicBezTo>
                  <a:cubicBezTo>
                    <a:pt x="77" y="2737"/>
                    <a:pt x="77" y="2737"/>
                    <a:pt x="77" y="2737"/>
                  </a:cubicBezTo>
                  <a:cubicBezTo>
                    <a:pt x="77" y="2758"/>
                    <a:pt x="60" y="2775"/>
                    <a:pt x="39" y="2775"/>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19"/>
            <p:cNvSpPr>
              <a:spLocks noEditPoints="1"/>
            </p:cNvSpPr>
            <p:nvPr/>
          </p:nvSpPr>
          <p:spPr bwMode="auto">
            <a:xfrm>
              <a:off x="10922002" y="2311404"/>
              <a:ext cx="490538" cy="1420814"/>
            </a:xfrm>
            <a:custGeom>
              <a:avLst/>
              <a:gdLst>
                <a:gd name="T0" fmla="*/ 960 w 960"/>
                <a:gd name="T1" fmla="*/ 2185 h 2775"/>
                <a:gd name="T2" fmla="*/ 921 w 960"/>
                <a:gd name="T3" fmla="*/ 2226 h 2775"/>
                <a:gd name="T4" fmla="*/ 263 w 960"/>
                <a:gd name="T5" fmla="*/ 39 h 2775"/>
                <a:gd name="T6" fmla="*/ 183 w 960"/>
                <a:gd name="T7" fmla="*/ 39 h 2775"/>
                <a:gd name="T8" fmla="*/ 41 w 960"/>
                <a:gd name="T9" fmla="*/ 77 h 2775"/>
                <a:gd name="T10" fmla="*/ 39 w 960"/>
                <a:gd name="T11" fmla="*/ 0 h 2775"/>
                <a:gd name="T12" fmla="*/ 407 w 960"/>
                <a:gd name="T13" fmla="*/ 93 h 2775"/>
                <a:gd name="T14" fmla="*/ 367 w 960"/>
                <a:gd name="T15" fmla="*/ 46 h 2775"/>
                <a:gd name="T16" fmla="*/ 407 w 960"/>
                <a:gd name="T17" fmla="*/ 93 h 2775"/>
                <a:gd name="T18" fmla="*/ 596 w 960"/>
                <a:gd name="T19" fmla="*/ 85 h 2775"/>
                <a:gd name="T20" fmla="*/ 559 w 960"/>
                <a:gd name="T21" fmla="*/ 153 h 2775"/>
                <a:gd name="T22" fmla="*/ 752 w 960"/>
                <a:gd name="T23" fmla="*/ 254 h 2775"/>
                <a:gd name="T24" fmla="*/ 695 w 960"/>
                <a:gd name="T25" fmla="*/ 253 h 2775"/>
                <a:gd name="T26" fmla="*/ 835 w 960"/>
                <a:gd name="T27" fmla="*/ 411 h 2775"/>
                <a:gd name="T28" fmla="*/ 815 w 960"/>
                <a:gd name="T29" fmla="*/ 337 h 2775"/>
                <a:gd name="T30" fmla="*/ 835 w 960"/>
                <a:gd name="T31" fmla="*/ 411 h 2775"/>
                <a:gd name="T32" fmla="*/ 940 w 960"/>
                <a:gd name="T33" fmla="*/ 533 h 2775"/>
                <a:gd name="T34" fmla="*/ 864 w 960"/>
                <a:gd name="T35" fmla="*/ 548 h 2775"/>
                <a:gd name="T36" fmla="*/ 902 w 960"/>
                <a:gd name="T37" fmla="*/ 580 h 2775"/>
                <a:gd name="T38" fmla="*/ 960 w 960"/>
                <a:gd name="T39" fmla="*/ 721 h 2775"/>
                <a:gd name="T40" fmla="*/ 882 w 960"/>
                <a:gd name="T41" fmla="*/ 723 h 2775"/>
                <a:gd name="T42" fmla="*/ 960 w 960"/>
                <a:gd name="T43" fmla="*/ 906 h 2775"/>
                <a:gd name="T44" fmla="*/ 882 w 960"/>
                <a:gd name="T45" fmla="*/ 904 h 2775"/>
                <a:gd name="T46" fmla="*/ 921 w 960"/>
                <a:gd name="T47" fmla="*/ 1128 h 2775"/>
                <a:gd name="T48" fmla="*/ 921 w 960"/>
                <a:gd name="T49" fmla="*/ 1048 h 2775"/>
                <a:gd name="T50" fmla="*/ 921 w 960"/>
                <a:gd name="T51" fmla="*/ 1128 h 2775"/>
                <a:gd name="T52" fmla="*/ 960 w 960"/>
                <a:gd name="T53" fmla="*/ 1270 h 2775"/>
                <a:gd name="T54" fmla="*/ 882 w 960"/>
                <a:gd name="T55" fmla="*/ 1273 h 2775"/>
                <a:gd name="T56" fmla="*/ 960 w 960"/>
                <a:gd name="T57" fmla="*/ 1456 h 2775"/>
                <a:gd name="T58" fmla="*/ 882 w 960"/>
                <a:gd name="T59" fmla="*/ 1456 h 2775"/>
                <a:gd name="T60" fmla="*/ 960 w 960"/>
                <a:gd name="T61" fmla="*/ 1639 h 2775"/>
                <a:gd name="T62" fmla="*/ 882 w 960"/>
                <a:gd name="T63" fmla="*/ 1639 h 2775"/>
                <a:gd name="T64" fmla="*/ 960 w 960"/>
                <a:gd name="T65" fmla="*/ 1822 h 2775"/>
                <a:gd name="T66" fmla="*/ 882 w 960"/>
                <a:gd name="T67" fmla="*/ 1822 h 2775"/>
                <a:gd name="T68" fmla="*/ 960 w 960"/>
                <a:gd name="T69" fmla="*/ 2005 h 2775"/>
                <a:gd name="T70" fmla="*/ 882 w 960"/>
                <a:gd name="T71" fmla="*/ 2003 h 2775"/>
                <a:gd name="T72" fmla="*/ 921 w 960"/>
                <a:gd name="T73" fmla="*/ 2409 h 2775"/>
                <a:gd name="T74" fmla="*/ 921 w 960"/>
                <a:gd name="T75" fmla="*/ 2329 h 2775"/>
                <a:gd name="T76" fmla="*/ 921 w 960"/>
                <a:gd name="T77" fmla="*/ 2409 h 2775"/>
                <a:gd name="T78" fmla="*/ 960 w 960"/>
                <a:gd name="T79" fmla="*/ 2551 h 2775"/>
                <a:gd name="T80" fmla="*/ 883 w 960"/>
                <a:gd name="T81" fmla="*/ 2554 h 2775"/>
                <a:gd name="T82" fmla="*/ 960 w 960"/>
                <a:gd name="T83" fmla="*/ 2737 h 2775"/>
                <a:gd name="T84" fmla="*/ 883 w 960"/>
                <a:gd name="T85" fmla="*/ 2734 h 2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60" h="2775">
                  <a:moveTo>
                    <a:pt x="921" y="2226"/>
                  </a:moveTo>
                  <a:cubicBezTo>
                    <a:pt x="943" y="2226"/>
                    <a:pt x="960" y="2209"/>
                    <a:pt x="960" y="2187"/>
                  </a:cubicBezTo>
                  <a:cubicBezTo>
                    <a:pt x="960" y="2185"/>
                    <a:pt x="960" y="2185"/>
                    <a:pt x="960" y="2185"/>
                  </a:cubicBezTo>
                  <a:cubicBezTo>
                    <a:pt x="960" y="2134"/>
                    <a:pt x="883" y="2134"/>
                    <a:pt x="883" y="2185"/>
                  </a:cubicBezTo>
                  <a:cubicBezTo>
                    <a:pt x="883" y="2187"/>
                    <a:pt x="883" y="2187"/>
                    <a:pt x="883" y="2187"/>
                  </a:cubicBezTo>
                  <a:cubicBezTo>
                    <a:pt x="883" y="2209"/>
                    <a:pt x="900" y="2226"/>
                    <a:pt x="921" y="2226"/>
                  </a:cubicBezTo>
                  <a:close/>
                  <a:moveTo>
                    <a:pt x="222" y="77"/>
                  </a:moveTo>
                  <a:cubicBezTo>
                    <a:pt x="225" y="77"/>
                    <a:pt x="225" y="77"/>
                    <a:pt x="225" y="77"/>
                  </a:cubicBezTo>
                  <a:cubicBezTo>
                    <a:pt x="246" y="77"/>
                    <a:pt x="263" y="60"/>
                    <a:pt x="263" y="39"/>
                  </a:cubicBezTo>
                  <a:cubicBezTo>
                    <a:pt x="263" y="17"/>
                    <a:pt x="246" y="0"/>
                    <a:pt x="225" y="0"/>
                  </a:cubicBezTo>
                  <a:cubicBezTo>
                    <a:pt x="222" y="0"/>
                    <a:pt x="222" y="0"/>
                    <a:pt x="222" y="0"/>
                  </a:cubicBezTo>
                  <a:cubicBezTo>
                    <a:pt x="201" y="0"/>
                    <a:pt x="183" y="17"/>
                    <a:pt x="183" y="39"/>
                  </a:cubicBezTo>
                  <a:cubicBezTo>
                    <a:pt x="183" y="60"/>
                    <a:pt x="201" y="77"/>
                    <a:pt x="222" y="77"/>
                  </a:cubicBezTo>
                  <a:close/>
                  <a:moveTo>
                    <a:pt x="39" y="77"/>
                  </a:moveTo>
                  <a:cubicBezTo>
                    <a:pt x="41" y="77"/>
                    <a:pt x="41" y="77"/>
                    <a:pt x="41" y="77"/>
                  </a:cubicBezTo>
                  <a:cubicBezTo>
                    <a:pt x="63" y="77"/>
                    <a:pt x="80" y="60"/>
                    <a:pt x="80" y="39"/>
                  </a:cubicBezTo>
                  <a:cubicBezTo>
                    <a:pt x="80" y="17"/>
                    <a:pt x="63" y="0"/>
                    <a:pt x="41" y="0"/>
                  </a:cubicBezTo>
                  <a:cubicBezTo>
                    <a:pt x="39" y="0"/>
                    <a:pt x="39" y="0"/>
                    <a:pt x="39" y="0"/>
                  </a:cubicBezTo>
                  <a:cubicBezTo>
                    <a:pt x="17" y="0"/>
                    <a:pt x="0" y="17"/>
                    <a:pt x="0" y="39"/>
                  </a:cubicBezTo>
                  <a:cubicBezTo>
                    <a:pt x="0" y="60"/>
                    <a:pt x="17" y="77"/>
                    <a:pt x="39" y="77"/>
                  </a:cubicBezTo>
                  <a:close/>
                  <a:moveTo>
                    <a:pt x="407" y="93"/>
                  </a:moveTo>
                  <a:cubicBezTo>
                    <a:pt x="425" y="93"/>
                    <a:pt x="441" y="81"/>
                    <a:pt x="444" y="62"/>
                  </a:cubicBezTo>
                  <a:cubicBezTo>
                    <a:pt x="449" y="41"/>
                    <a:pt x="435" y="21"/>
                    <a:pt x="414" y="17"/>
                  </a:cubicBezTo>
                  <a:cubicBezTo>
                    <a:pt x="393" y="12"/>
                    <a:pt x="372" y="25"/>
                    <a:pt x="367" y="46"/>
                  </a:cubicBezTo>
                  <a:cubicBezTo>
                    <a:pt x="363" y="67"/>
                    <a:pt x="375" y="87"/>
                    <a:pt x="395" y="92"/>
                  </a:cubicBezTo>
                  <a:cubicBezTo>
                    <a:pt x="396" y="92"/>
                    <a:pt x="398" y="92"/>
                    <a:pt x="399" y="92"/>
                  </a:cubicBezTo>
                  <a:cubicBezTo>
                    <a:pt x="401" y="93"/>
                    <a:pt x="404" y="93"/>
                    <a:pt x="407" y="93"/>
                  </a:cubicBezTo>
                  <a:close/>
                  <a:moveTo>
                    <a:pt x="577" y="157"/>
                  </a:moveTo>
                  <a:cubicBezTo>
                    <a:pt x="591" y="157"/>
                    <a:pt x="604" y="150"/>
                    <a:pt x="611" y="137"/>
                  </a:cubicBezTo>
                  <a:cubicBezTo>
                    <a:pt x="622" y="118"/>
                    <a:pt x="614" y="95"/>
                    <a:pt x="596" y="85"/>
                  </a:cubicBezTo>
                  <a:cubicBezTo>
                    <a:pt x="577" y="74"/>
                    <a:pt x="552" y="81"/>
                    <a:pt x="542" y="99"/>
                  </a:cubicBezTo>
                  <a:cubicBezTo>
                    <a:pt x="532" y="118"/>
                    <a:pt x="538" y="141"/>
                    <a:pt x="556" y="151"/>
                  </a:cubicBezTo>
                  <a:cubicBezTo>
                    <a:pt x="559" y="153"/>
                    <a:pt x="559" y="153"/>
                    <a:pt x="559" y="153"/>
                  </a:cubicBezTo>
                  <a:cubicBezTo>
                    <a:pt x="565" y="156"/>
                    <a:pt x="571" y="157"/>
                    <a:pt x="577" y="157"/>
                  </a:cubicBezTo>
                  <a:close/>
                  <a:moveTo>
                    <a:pt x="724" y="266"/>
                  </a:moveTo>
                  <a:cubicBezTo>
                    <a:pt x="734" y="266"/>
                    <a:pt x="744" y="262"/>
                    <a:pt x="752" y="254"/>
                  </a:cubicBezTo>
                  <a:cubicBezTo>
                    <a:pt x="767" y="238"/>
                    <a:pt x="766" y="214"/>
                    <a:pt x="750" y="199"/>
                  </a:cubicBezTo>
                  <a:cubicBezTo>
                    <a:pt x="735" y="185"/>
                    <a:pt x="710" y="184"/>
                    <a:pt x="695" y="200"/>
                  </a:cubicBezTo>
                  <a:cubicBezTo>
                    <a:pt x="681" y="215"/>
                    <a:pt x="680" y="238"/>
                    <a:pt x="695" y="253"/>
                  </a:cubicBezTo>
                  <a:cubicBezTo>
                    <a:pt x="695" y="253"/>
                    <a:pt x="697" y="255"/>
                    <a:pt x="697" y="256"/>
                  </a:cubicBezTo>
                  <a:cubicBezTo>
                    <a:pt x="705" y="263"/>
                    <a:pt x="714" y="266"/>
                    <a:pt x="724" y="266"/>
                  </a:cubicBezTo>
                  <a:close/>
                  <a:moveTo>
                    <a:pt x="835" y="411"/>
                  </a:moveTo>
                  <a:cubicBezTo>
                    <a:pt x="842" y="411"/>
                    <a:pt x="848" y="409"/>
                    <a:pt x="855" y="406"/>
                  </a:cubicBezTo>
                  <a:cubicBezTo>
                    <a:pt x="873" y="395"/>
                    <a:pt x="879" y="371"/>
                    <a:pt x="869" y="353"/>
                  </a:cubicBezTo>
                  <a:cubicBezTo>
                    <a:pt x="858" y="334"/>
                    <a:pt x="834" y="327"/>
                    <a:pt x="815" y="337"/>
                  </a:cubicBezTo>
                  <a:cubicBezTo>
                    <a:pt x="797" y="348"/>
                    <a:pt x="790" y="371"/>
                    <a:pt x="800" y="389"/>
                  </a:cubicBezTo>
                  <a:cubicBezTo>
                    <a:pt x="802" y="391"/>
                    <a:pt x="802" y="391"/>
                    <a:pt x="802" y="391"/>
                  </a:cubicBezTo>
                  <a:cubicBezTo>
                    <a:pt x="809" y="404"/>
                    <a:pt x="822" y="411"/>
                    <a:pt x="835" y="411"/>
                  </a:cubicBezTo>
                  <a:close/>
                  <a:moveTo>
                    <a:pt x="902" y="580"/>
                  </a:moveTo>
                  <a:cubicBezTo>
                    <a:pt x="905" y="580"/>
                    <a:pt x="908" y="580"/>
                    <a:pt x="911" y="579"/>
                  </a:cubicBezTo>
                  <a:cubicBezTo>
                    <a:pt x="932" y="574"/>
                    <a:pt x="945" y="554"/>
                    <a:pt x="940" y="533"/>
                  </a:cubicBezTo>
                  <a:cubicBezTo>
                    <a:pt x="940" y="533"/>
                    <a:pt x="939" y="530"/>
                    <a:pt x="939" y="530"/>
                  </a:cubicBezTo>
                  <a:cubicBezTo>
                    <a:pt x="934" y="509"/>
                    <a:pt x="914" y="497"/>
                    <a:pt x="893" y="502"/>
                  </a:cubicBezTo>
                  <a:cubicBezTo>
                    <a:pt x="872" y="507"/>
                    <a:pt x="859" y="528"/>
                    <a:pt x="864" y="548"/>
                  </a:cubicBezTo>
                  <a:cubicBezTo>
                    <a:pt x="902" y="539"/>
                    <a:pt x="902" y="539"/>
                    <a:pt x="902" y="539"/>
                  </a:cubicBezTo>
                  <a:cubicBezTo>
                    <a:pt x="865" y="551"/>
                    <a:pt x="865" y="551"/>
                    <a:pt x="865" y="551"/>
                  </a:cubicBezTo>
                  <a:cubicBezTo>
                    <a:pt x="869" y="568"/>
                    <a:pt x="885" y="580"/>
                    <a:pt x="902" y="580"/>
                  </a:cubicBezTo>
                  <a:close/>
                  <a:moveTo>
                    <a:pt x="921" y="762"/>
                  </a:moveTo>
                  <a:cubicBezTo>
                    <a:pt x="942" y="762"/>
                    <a:pt x="960" y="745"/>
                    <a:pt x="960" y="723"/>
                  </a:cubicBezTo>
                  <a:cubicBezTo>
                    <a:pt x="960" y="721"/>
                    <a:pt x="960" y="721"/>
                    <a:pt x="960" y="721"/>
                  </a:cubicBezTo>
                  <a:cubicBezTo>
                    <a:pt x="960" y="699"/>
                    <a:pt x="942" y="682"/>
                    <a:pt x="921" y="682"/>
                  </a:cubicBezTo>
                  <a:cubicBezTo>
                    <a:pt x="900" y="682"/>
                    <a:pt x="882" y="699"/>
                    <a:pt x="882" y="721"/>
                  </a:cubicBezTo>
                  <a:cubicBezTo>
                    <a:pt x="882" y="723"/>
                    <a:pt x="882" y="723"/>
                    <a:pt x="882" y="723"/>
                  </a:cubicBezTo>
                  <a:cubicBezTo>
                    <a:pt x="882" y="745"/>
                    <a:pt x="900" y="762"/>
                    <a:pt x="921" y="762"/>
                  </a:cubicBezTo>
                  <a:close/>
                  <a:moveTo>
                    <a:pt x="921" y="945"/>
                  </a:moveTo>
                  <a:cubicBezTo>
                    <a:pt x="942" y="945"/>
                    <a:pt x="960" y="928"/>
                    <a:pt x="960" y="906"/>
                  </a:cubicBezTo>
                  <a:cubicBezTo>
                    <a:pt x="960" y="904"/>
                    <a:pt x="960" y="904"/>
                    <a:pt x="960" y="904"/>
                  </a:cubicBezTo>
                  <a:cubicBezTo>
                    <a:pt x="960" y="883"/>
                    <a:pt x="942" y="865"/>
                    <a:pt x="921" y="865"/>
                  </a:cubicBezTo>
                  <a:cubicBezTo>
                    <a:pt x="900" y="865"/>
                    <a:pt x="882" y="883"/>
                    <a:pt x="882" y="904"/>
                  </a:cubicBezTo>
                  <a:cubicBezTo>
                    <a:pt x="882" y="906"/>
                    <a:pt x="882" y="906"/>
                    <a:pt x="882" y="906"/>
                  </a:cubicBezTo>
                  <a:cubicBezTo>
                    <a:pt x="882" y="928"/>
                    <a:pt x="900" y="945"/>
                    <a:pt x="921" y="945"/>
                  </a:cubicBezTo>
                  <a:close/>
                  <a:moveTo>
                    <a:pt x="921" y="1128"/>
                  </a:moveTo>
                  <a:cubicBezTo>
                    <a:pt x="942" y="1128"/>
                    <a:pt x="960" y="1111"/>
                    <a:pt x="960" y="1090"/>
                  </a:cubicBezTo>
                  <a:cubicBezTo>
                    <a:pt x="960" y="1087"/>
                    <a:pt x="960" y="1087"/>
                    <a:pt x="960" y="1087"/>
                  </a:cubicBezTo>
                  <a:cubicBezTo>
                    <a:pt x="960" y="1066"/>
                    <a:pt x="942" y="1048"/>
                    <a:pt x="921" y="1048"/>
                  </a:cubicBezTo>
                  <a:cubicBezTo>
                    <a:pt x="900" y="1048"/>
                    <a:pt x="882" y="1066"/>
                    <a:pt x="882" y="1087"/>
                  </a:cubicBezTo>
                  <a:cubicBezTo>
                    <a:pt x="882" y="1090"/>
                    <a:pt x="882" y="1090"/>
                    <a:pt x="882" y="1090"/>
                  </a:cubicBezTo>
                  <a:cubicBezTo>
                    <a:pt x="882" y="1111"/>
                    <a:pt x="900" y="1128"/>
                    <a:pt x="921" y="1128"/>
                  </a:cubicBezTo>
                  <a:close/>
                  <a:moveTo>
                    <a:pt x="921" y="1311"/>
                  </a:moveTo>
                  <a:cubicBezTo>
                    <a:pt x="942" y="1311"/>
                    <a:pt x="960" y="1294"/>
                    <a:pt x="960" y="1273"/>
                  </a:cubicBezTo>
                  <a:cubicBezTo>
                    <a:pt x="960" y="1270"/>
                    <a:pt x="960" y="1270"/>
                    <a:pt x="960" y="1270"/>
                  </a:cubicBezTo>
                  <a:cubicBezTo>
                    <a:pt x="960" y="1249"/>
                    <a:pt x="942" y="1232"/>
                    <a:pt x="921" y="1232"/>
                  </a:cubicBezTo>
                  <a:cubicBezTo>
                    <a:pt x="900" y="1232"/>
                    <a:pt x="882" y="1249"/>
                    <a:pt x="882" y="1270"/>
                  </a:cubicBezTo>
                  <a:cubicBezTo>
                    <a:pt x="882" y="1273"/>
                    <a:pt x="882" y="1273"/>
                    <a:pt x="882" y="1273"/>
                  </a:cubicBezTo>
                  <a:cubicBezTo>
                    <a:pt x="882" y="1294"/>
                    <a:pt x="900" y="1311"/>
                    <a:pt x="921" y="1311"/>
                  </a:cubicBezTo>
                  <a:close/>
                  <a:moveTo>
                    <a:pt x="921" y="1495"/>
                  </a:moveTo>
                  <a:cubicBezTo>
                    <a:pt x="942" y="1495"/>
                    <a:pt x="960" y="1477"/>
                    <a:pt x="960" y="1456"/>
                  </a:cubicBezTo>
                  <a:cubicBezTo>
                    <a:pt x="960" y="1435"/>
                    <a:pt x="942" y="1416"/>
                    <a:pt x="921" y="1416"/>
                  </a:cubicBezTo>
                  <a:cubicBezTo>
                    <a:pt x="900" y="1416"/>
                    <a:pt x="882" y="1432"/>
                    <a:pt x="882" y="1453"/>
                  </a:cubicBezTo>
                  <a:cubicBezTo>
                    <a:pt x="882" y="1456"/>
                    <a:pt x="882" y="1456"/>
                    <a:pt x="882" y="1456"/>
                  </a:cubicBezTo>
                  <a:cubicBezTo>
                    <a:pt x="882" y="1477"/>
                    <a:pt x="900" y="1495"/>
                    <a:pt x="921" y="1495"/>
                  </a:cubicBezTo>
                  <a:close/>
                  <a:moveTo>
                    <a:pt x="921" y="1678"/>
                  </a:moveTo>
                  <a:cubicBezTo>
                    <a:pt x="942" y="1678"/>
                    <a:pt x="960" y="1660"/>
                    <a:pt x="960" y="1639"/>
                  </a:cubicBezTo>
                  <a:cubicBezTo>
                    <a:pt x="960" y="1618"/>
                    <a:pt x="942" y="1599"/>
                    <a:pt x="921" y="1599"/>
                  </a:cubicBezTo>
                  <a:cubicBezTo>
                    <a:pt x="900" y="1599"/>
                    <a:pt x="882" y="1615"/>
                    <a:pt x="882" y="1637"/>
                  </a:cubicBezTo>
                  <a:cubicBezTo>
                    <a:pt x="882" y="1639"/>
                    <a:pt x="882" y="1639"/>
                    <a:pt x="882" y="1639"/>
                  </a:cubicBezTo>
                  <a:cubicBezTo>
                    <a:pt x="882" y="1660"/>
                    <a:pt x="900" y="1678"/>
                    <a:pt x="921" y="1678"/>
                  </a:cubicBezTo>
                  <a:close/>
                  <a:moveTo>
                    <a:pt x="921" y="1861"/>
                  </a:moveTo>
                  <a:cubicBezTo>
                    <a:pt x="942" y="1861"/>
                    <a:pt x="960" y="1844"/>
                    <a:pt x="960" y="1822"/>
                  </a:cubicBezTo>
                  <a:cubicBezTo>
                    <a:pt x="960" y="1801"/>
                    <a:pt x="942" y="1782"/>
                    <a:pt x="921" y="1782"/>
                  </a:cubicBezTo>
                  <a:cubicBezTo>
                    <a:pt x="900" y="1782"/>
                    <a:pt x="882" y="1798"/>
                    <a:pt x="882" y="1820"/>
                  </a:cubicBezTo>
                  <a:cubicBezTo>
                    <a:pt x="882" y="1822"/>
                    <a:pt x="882" y="1822"/>
                    <a:pt x="882" y="1822"/>
                  </a:cubicBezTo>
                  <a:cubicBezTo>
                    <a:pt x="882" y="1844"/>
                    <a:pt x="900" y="1861"/>
                    <a:pt x="921" y="1861"/>
                  </a:cubicBezTo>
                  <a:close/>
                  <a:moveTo>
                    <a:pt x="921" y="2044"/>
                  </a:moveTo>
                  <a:cubicBezTo>
                    <a:pt x="942" y="2044"/>
                    <a:pt x="960" y="2027"/>
                    <a:pt x="960" y="2005"/>
                  </a:cubicBezTo>
                  <a:cubicBezTo>
                    <a:pt x="960" y="2003"/>
                    <a:pt x="960" y="2003"/>
                    <a:pt x="960" y="2003"/>
                  </a:cubicBezTo>
                  <a:cubicBezTo>
                    <a:pt x="960" y="1981"/>
                    <a:pt x="942" y="1964"/>
                    <a:pt x="921" y="1964"/>
                  </a:cubicBezTo>
                  <a:cubicBezTo>
                    <a:pt x="900" y="1964"/>
                    <a:pt x="882" y="1981"/>
                    <a:pt x="882" y="2003"/>
                  </a:cubicBezTo>
                  <a:cubicBezTo>
                    <a:pt x="882" y="2005"/>
                    <a:pt x="882" y="2005"/>
                    <a:pt x="882" y="2005"/>
                  </a:cubicBezTo>
                  <a:cubicBezTo>
                    <a:pt x="882" y="2027"/>
                    <a:pt x="900" y="2044"/>
                    <a:pt x="921" y="2044"/>
                  </a:cubicBezTo>
                  <a:close/>
                  <a:moveTo>
                    <a:pt x="921" y="2409"/>
                  </a:moveTo>
                  <a:cubicBezTo>
                    <a:pt x="943" y="2409"/>
                    <a:pt x="960" y="2392"/>
                    <a:pt x="960" y="2370"/>
                  </a:cubicBezTo>
                  <a:cubicBezTo>
                    <a:pt x="960" y="2368"/>
                    <a:pt x="960" y="2368"/>
                    <a:pt x="960" y="2368"/>
                  </a:cubicBezTo>
                  <a:cubicBezTo>
                    <a:pt x="960" y="2346"/>
                    <a:pt x="943" y="2329"/>
                    <a:pt x="921" y="2329"/>
                  </a:cubicBezTo>
                  <a:cubicBezTo>
                    <a:pt x="900" y="2329"/>
                    <a:pt x="883" y="2346"/>
                    <a:pt x="883" y="2368"/>
                  </a:cubicBezTo>
                  <a:cubicBezTo>
                    <a:pt x="883" y="2370"/>
                    <a:pt x="883" y="2370"/>
                    <a:pt x="883" y="2370"/>
                  </a:cubicBezTo>
                  <a:cubicBezTo>
                    <a:pt x="883" y="2392"/>
                    <a:pt x="900" y="2409"/>
                    <a:pt x="921" y="2409"/>
                  </a:cubicBezTo>
                  <a:close/>
                  <a:moveTo>
                    <a:pt x="921" y="2592"/>
                  </a:moveTo>
                  <a:cubicBezTo>
                    <a:pt x="943" y="2592"/>
                    <a:pt x="960" y="2575"/>
                    <a:pt x="960" y="2554"/>
                  </a:cubicBezTo>
                  <a:cubicBezTo>
                    <a:pt x="960" y="2551"/>
                    <a:pt x="960" y="2551"/>
                    <a:pt x="960" y="2551"/>
                  </a:cubicBezTo>
                  <a:cubicBezTo>
                    <a:pt x="960" y="2530"/>
                    <a:pt x="943" y="2512"/>
                    <a:pt x="921" y="2512"/>
                  </a:cubicBezTo>
                  <a:cubicBezTo>
                    <a:pt x="900" y="2512"/>
                    <a:pt x="883" y="2530"/>
                    <a:pt x="883" y="2551"/>
                  </a:cubicBezTo>
                  <a:cubicBezTo>
                    <a:pt x="883" y="2554"/>
                    <a:pt x="883" y="2554"/>
                    <a:pt x="883" y="2554"/>
                  </a:cubicBezTo>
                  <a:cubicBezTo>
                    <a:pt x="883" y="2575"/>
                    <a:pt x="900" y="2592"/>
                    <a:pt x="921" y="2592"/>
                  </a:cubicBezTo>
                  <a:close/>
                  <a:moveTo>
                    <a:pt x="921" y="2775"/>
                  </a:moveTo>
                  <a:cubicBezTo>
                    <a:pt x="943" y="2775"/>
                    <a:pt x="960" y="2758"/>
                    <a:pt x="960" y="2737"/>
                  </a:cubicBezTo>
                  <a:cubicBezTo>
                    <a:pt x="960" y="2734"/>
                    <a:pt x="960" y="2734"/>
                    <a:pt x="960" y="2734"/>
                  </a:cubicBezTo>
                  <a:cubicBezTo>
                    <a:pt x="960" y="2713"/>
                    <a:pt x="943" y="2695"/>
                    <a:pt x="921" y="2695"/>
                  </a:cubicBezTo>
                  <a:cubicBezTo>
                    <a:pt x="900" y="2695"/>
                    <a:pt x="883" y="2713"/>
                    <a:pt x="883" y="2734"/>
                  </a:cubicBezTo>
                  <a:cubicBezTo>
                    <a:pt x="883" y="2737"/>
                    <a:pt x="883" y="2737"/>
                    <a:pt x="883" y="2737"/>
                  </a:cubicBezTo>
                  <a:cubicBezTo>
                    <a:pt x="883" y="2758"/>
                    <a:pt x="900" y="2775"/>
                    <a:pt x="921" y="2775"/>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20"/>
            <p:cNvSpPr>
              <a:spLocks/>
            </p:cNvSpPr>
            <p:nvPr/>
          </p:nvSpPr>
          <p:spPr bwMode="auto">
            <a:xfrm>
              <a:off x="3646488" y="5351469"/>
              <a:ext cx="41275" cy="39688"/>
            </a:xfrm>
            <a:custGeom>
              <a:avLst/>
              <a:gdLst>
                <a:gd name="T0" fmla="*/ 39 w 80"/>
                <a:gd name="T1" fmla="*/ 0 h 77"/>
                <a:gd name="T2" fmla="*/ 41 w 80"/>
                <a:gd name="T3" fmla="*/ 0 h 77"/>
                <a:gd name="T4" fmla="*/ 80 w 80"/>
                <a:gd name="T5" fmla="*/ 38 h 77"/>
                <a:gd name="T6" fmla="*/ 41 w 80"/>
                <a:gd name="T7" fmla="*/ 77 h 77"/>
                <a:gd name="T8" fmla="*/ 39 w 80"/>
                <a:gd name="T9" fmla="*/ 77 h 77"/>
                <a:gd name="T10" fmla="*/ 0 w 80"/>
                <a:gd name="T11" fmla="*/ 38 h 77"/>
                <a:gd name="T12" fmla="*/ 39 w 80"/>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80" h="77">
                  <a:moveTo>
                    <a:pt x="39" y="0"/>
                  </a:moveTo>
                  <a:cubicBezTo>
                    <a:pt x="41" y="0"/>
                    <a:pt x="41" y="0"/>
                    <a:pt x="41" y="0"/>
                  </a:cubicBezTo>
                  <a:cubicBezTo>
                    <a:pt x="63" y="0"/>
                    <a:pt x="80" y="17"/>
                    <a:pt x="80" y="38"/>
                  </a:cubicBezTo>
                  <a:cubicBezTo>
                    <a:pt x="80" y="60"/>
                    <a:pt x="63" y="77"/>
                    <a:pt x="41" y="77"/>
                  </a:cubicBezTo>
                  <a:cubicBezTo>
                    <a:pt x="39" y="77"/>
                    <a:pt x="39" y="77"/>
                    <a:pt x="39" y="77"/>
                  </a:cubicBezTo>
                  <a:cubicBezTo>
                    <a:pt x="17" y="77"/>
                    <a:pt x="0" y="60"/>
                    <a:pt x="0" y="38"/>
                  </a:cubicBezTo>
                  <a:cubicBezTo>
                    <a:pt x="0" y="17"/>
                    <a:pt x="17" y="0"/>
                    <a:pt x="39"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21"/>
            <p:cNvSpPr>
              <a:spLocks/>
            </p:cNvSpPr>
            <p:nvPr/>
          </p:nvSpPr>
          <p:spPr bwMode="auto">
            <a:xfrm>
              <a:off x="3738563" y="5351469"/>
              <a:ext cx="41275" cy="39688"/>
            </a:xfrm>
            <a:custGeom>
              <a:avLst/>
              <a:gdLst>
                <a:gd name="T0" fmla="*/ 39 w 80"/>
                <a:gd name="T1" fmla="*/ 0 h 77"/>
                <a:gd name="T2" fmla="*/ 42 w 80"/>
                <a:gd name="T3" fmla="*/ 0 h 77"/>
                <a:gd name="T4" fmla="*/ 80 w 80"/>
                <a:gd name="T5" fmla="*/ 38 h 77"/>
                <a:gd name="T6" fmla="*/ 42 w 80"/>
                <a:gd name="T7" fmla="*/ 77 h 77"/>
                <a:gd name="T8" fmla="*/ 39 w 80"/>
                <a:gd name="T9" fmla="*/ 77 h 77"/>
                <a:gd name="T10" fmla="*/ 1 w 80"/>
                <a:gd name="T11" fmla="*/ 38 h 77"/>
                <a:gd name="T12" fmla="*/ 39 w 80"/>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80" h="77">
                  <a:moveTo>
                    <a:pt x="39" y="0"/>
                  </a:moveTo>
                  <a:cubicBezTo>
                    <a:pt x="42" y="0"/>
                    <a:pt x="42" y="0"/>
                    <a:pt x="42" y="0"/>
                  </a:cubicBezTo>
                  <a:cubicBezTo>
                    <a:pt x="63" y="0"/>
                    <a:pt x="80" y="17"/>
                    <a:pt x="80" y="38"/>
                  </a:cubicBezTo>
                  <a:cubicBezTo>
                    <a:pt x="80" y="60"/>
                    <a:pt x="63" y="77"/>
                    <a:pt x="42" y="77"/>
                  </a:cubicBezTo>
                  <a:cubicBezTo>
                    <a:pt x="39" y="77"/>
                    <a:pt x="39" y="77"/>
                    <a:pt x="39" y="77"/>
                  </a:cubicBezTo>
                  <a:cubicBezTo>
                    <a:pt x="18" y="77"/>
                    <a:pt x="1" y="60"/>
                    <a:pt x="1" y="38"/>
                  </a:cubicBezTo>
                  <a:cubicBezTo>
                    <a:pt x="0" y="17"/>
                    <a:pt x="18" y="0"/>
                    <a:pt x="39"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22"/>
            <p:cNvSpPr>
              <a:spLocks/>
            </p:cNvSpPr>
            <p:nvPr/>
          </p:nvSpPr>
          <p:spPr bwMode="auto">
            <a:xfrm>
              <a:off x="1211263" y="5351469"/>
              <a:ext cx="41275" cy="39688"/>
            </a:xfrm>
            <a:custGeom>
              <a:avLst/>
              <a:gdLst>
                <a:gd name="T0" fmla="*/ 41 w 80"/>
                <a:gd name="T1" fmla="*/ 0 h 77"/>
                <a:gd name="T2" fmla="*/ 39 w 80"/>
                <a:gd name="T3" fmla="*/ 0 h 77"/>
                <a:gd name="T4" fmla="*/ 0 w 80"/>
                <a:gd name="T5" fmla="*/ 39 h 77"/>
                <a:gd name="T6" fmla="*/ 39 w 80"/>
                <a:gd name="T7" fmla="*/ 77 h 77"/>
                <a:gd name="T8" fmla="*/ 41 w 80"/>
                <a:gd name="T9" fmla="*/ 77 h 77"/>
                <a:gd name="T10" fmla="*/ 80 w 80"/>
                <a:gd name="T11" fmla="*/ 39 h 77"/>
                <a:gd name="T12" fmla="*/ 41 w 80"/>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80" h="77">
                  <a:moveTo>
                    <a:pt x="41" y="0"/>
                  </a:moveTo>
                  <a:cubicBezTo>
                    <a:pt x="39" y="0"/>
                    <a:pt x="39" y="0"/>
                    <a:pt x="39" y="0"/>
                  </a:cubicBezTo>
                  <a:cubicBezTo>
                    <a:pt x="18" y="0"/>
                    <a:pt x="0" y="17"/>
                    <a:pt x="0" y="39"/>
                  </a:cubicBezTo>
                  <a:cubicBezTo>
                    <a:pt x="0" y="60"/>
                    <a:pt x="17" y="77"/>
                    <a:pt x="39" y="77"/>
                  </a:cubicBezTo>
                  <a:cubicBezTo>
                    <a:pt x="41" y="77"/>
                    <a:pt x="41" y="77"/>
                    <a:pt x="41" y="77"/>
                  </a:cubicBezTo>
                  <a:cubicBezTo>
                    <a:pt x="63" y="77"/>
                    <a:pt x="80" y="60"/>
                    <a:pt x="80" y="39"/>
                  </a:cubicBezTo>
                  <a:cubicBezTo>
                    <a:pt x="80" y="17"/>
                    <a:pt x="63" y="0"/>
                    <a:pt x="41"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23"/>
            <p:cNvSpPr>
              <a:spLocks/>
            </p:cNvSpPr>
            <p:nvPr/>
          </p:nvSpPr>
          <p:spPr bwMode="auto">
            <a:xfrm>
              <a:off x="1116013" y="5343532"/>
              <a:ext cx="44450" cy="41275"/>
            </a:xfrm>
            <a:custGeom>
              <a:avLst/>
              <a:gdLst>
                <a:gd name="T0" fmla="*/ 42 w 85"/>
                <a:gd name="T1" fmla="*/ 0 h 81"/>
                <a:gd name="T2" fmla="*/ 4 w 85"/>
                <a:gd name="T3" fmla="*/ 31 h 81"/>
                <a:gd name="T4" fmla="*/ 34 w 85"/>
                <a:gd name="T5" fmla="*/ 77 h 81"/>
                <a:gd name="T6" fmla="*/ 81 w 85"/>
                <a:gd name="T7" fmla="*/ 47 h 81"/>
                <a:gd name="T8" fmla="*/ 53 w 85"/>
                <a:gd name="T9" fmla="*/ 2 h 81"/>
                <a:gd name="T10" fmla="*/ 50 w 85"/>
                <a:gd name="T11" fmla="*/ 1 h 81"/>
                <a:gd name="T12" fmla="*/ 42 w 85"/>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85" h="81">
                  <a:moveTo>
                    <a:pt x="42" y="0"/>
                  </a:moveTo>
                  <a:cubicBezTo>
                    <a:pt x="24" y="0"/>
                    <a:pt x="8" y="13"/>
                    <a:pt x="4" y="31"/>
                  </a:cubicBezTo>
                  <a:cubicBezTo>
                    <a:pt x="0" y="52"/>
                    <a:pt x="13" y="72"/>
                    <a:pt x="34" y="77"/>
                  </a:cubicBezTo>
                  <a:cubicBezTo>
                    <a:pt x="55" y="81"/>
                    <a:pt x="77" y="68"/>
                    <a:pt x="81" y="47"/>
                  </a:cubicBezTo>
                  <a:cubicBezTo>
                    <a:pt x="85" y="27"/>
                    <a:pt x="74" y="6"/>
                    <a:pt x="53" y="2"/>
                  </a:cubicBezTo>
                  <a:cubicBezTo>
                    <a:pt x="53" y="2"/>
                    <a:pt x="50" y="1"/>
                    <a:pt x="50" y="1"/>
                  </a:cubicBezTo>
                  <a:cubicBezTo>
                    <a:pt x="47" y="0"/>
                    <a:pt x="44" y="0"/>
                    <a:pt x="42"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24"/>
            <p:cNvSpPr>
              <a:spLocks/>
            </p:cNvSpPr>
            <p:nvPr/>
          </p:nvSpPr>
          <p:spPr bwMode="auto">
            <a:xfrm>
              <a:off x="1028701" y="5310194"/>
              <a:ext cx="46038" cy="42863"/>
            </a:xfrm>
            <a:custGeom>
              <a:avLst/>
              <a:gdLst>
                <a:gd name="T0" fmla="*/ 44 w 90"/>
                <a:gd name="T1" fmla="*/ 0 h 83"/>
                <a:gd name="T2" fmla="*/ 10 w 90"/>
                <a:gd name="T3" fmla="*/ 20 h 83"/>
                <a:gd name="T4" fmla="*/ 26 w 90"/>
                <a:gd name="T5" fmla="*/ 73 h 83"/>
                <a:gd name="T6" fmla="*/ 79 w 90"/>
                <a:gd name="T7" fmla="*/ 58 h 83"/>
                <a:gd name="T8" fmla="*/ 65 w 90"/>
                <a:gd name="T9" fmla="*/ 6 h 83"/>
                <a:gd name="T10" fmla="*/ 62 w 90"/>
                <a:gd name="T11" fmla="*/ 4 h 83"/>
                <a:gd name="T12" fmla="*/ 44 w 90"/>
                <a:gd name="T13" fmla="*/ 0 h 83"/>
              </a:gdLst>
              <a:ahLst/>
              <a:cxnLst>
                <a:cxn ang="0">
                  <a:pos x="T0" y="T1"/>
                </a:cxn>
                <a:cxn ang="0">
                  <a:pos x="T2" y="T3"/>
                </a:cxn>
                <a:cxn ang="0">
                  <a:pos x="T4" y="T5"/>
                </a:cxn>
                <a:cxn ang="0">
                  <a:pos x="T6" y="T7"/>
                </a:cxn>
                <a:cxn ang="0">
                  <a:pos x="T8" y="T9"/>
                </a:cxn>
                <a:cxn ang="0">
                  <a:pos x="T10" y="T11"/>
                </a:cxn>
                <a:cxn ang="0">
                  <a:pos x="T12" y="T13"/>
                </a:cxn>
              </a:cxnLst>
              <a:rect l="0" t="0" r="r" b="b"/>
              <a:pathLst>
                <a:path w="90" h="83">
                  <a:moveTo>
                    <a:pt x="44" y="0"/>
                  </a:moveTo>
                  <a:cubicBezTo>
                    <a:pt x="30" y="0"/>
                    <a:pt x="17" y="7"/>
                    <a:pt x="10" y="20"/>
                  </a:cubicBezTo>
                  <a:cubicBezTo>
                    <a:pt x="0" y="39"/>
                    <a:pt x="7" y="63"/>
                    <a:pt x="26" y="73"/>
                  </a:cubicBezTo>
                  <a:cubicBezTo>
                    <a:pt x="45" y="83"/>
                    <a:pt x="69" y="77"/>
                    <a:pt x="79" y="58"/>
                  </a:cubicBezTo>
                  <a:cubicBezTo>
                    <a:pt x="90" y="39"/>
                    <a:pt x="84" y="16"/>
                    <a:pt x="65" y="6"/>
                  </a:cubicBezTo>
                  <a:cubicBezTo>
                    <a:pt x="62" y="4"/>
                    <a:pt x="62" y="4"/>
                    <a:pt x="62" y="4"/>
                  </a:cubicBezTo>
                  <a:cubicBezTo>
                    <a:pt x="56" y="1"/>
                    <a:pt x="50" y="0"/>
                    <a:pt x="44"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25"/>
            <p:cNvSpPr>
              <a:spLocks/>
            </p:cNvSpPr>
            <p:nvPr/>
          </p:nvSpPr>
          <p:spPr bwMode="auto">
            <a:xfrm>
              <a:off x="954088" y="5254632"/>
              <a:ext cx="44450" cy="41275"/>
            </a:xfrm>
            <a:custGeom>
              <a:avLst/>
              <a:gdLst>
                <a:gd name="T0" fmla="*/ 42 w 87"/>
                <a:gd name="T1" fmla="*/ 0 h 82"/>
                <a:gd name="T2" fmla="*/ 14 w 87"/>
                <a:gd name="T3" fmla="*/ 12 h 82"/>
                <a:gd name="T4" fmla="*/ 16 w 87"/>
                <a:gd name="T5" fmla="*/ 67 h 82"/>
                <a:gd name="T6" fmla="*/ 71 w 87"/>
                <a:gd name="T7" fmla="*/ 67 h 82"/>
                <a:gd name="T8" fmla="*/ 72 w 87"/>
                <a:gd name="T9" fmla="*/ 13 h 82"/>
                <a:gd name="T10" fmla="*/ 69 w 87"/>
                <a:gd name="T11" fmla="*/ 11 h 82"/>
                <a:gd name="T12" fmla="*/ 42 w 87"/>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87" h="82">
                  <a:moveTo>
                    <a:pt x="42" y="0"/>
                  </a:moveTo>
                  <a:cubicBezTo>
                    <a:pt x="32" y="0"/>
                    <a:pt x="22" y="4"/>
                    <a:pt x="14" y="12"/>
                  </a:cubicBezTo>
                  <a:cubicBezTo>
                    <a:pt x="0" y="28"/>
                    <a:pt x="0" y="52"/>
                    <a:pt x="16" y="67"/>
                  </a:cubicBezTo>
                  <a:cubicBezTo>
                    <a:pt x="31" y="81"/>
                    <a:pt x="56" y="82"/>
                    <a:pt x="71" y="67"/>
                  </a:cubicBezTo>
                  <a:cubicBezTo>
                    <a:pt x="86" y="51"/>
                    <a:pt x="87" y="28"/>
                    <a:pt x="72" y="13"/>
                  </a:cubicBezTo>
                  <a:cubicBezTo>
                    <a:pt x="71" y="13"/>
                    <a:pt x="69" y="11"/>
                    <a:pt x="69" y="11"/>
                  </a:cubicBezTo>
                  <a:cubicBezTo>
                    <a:pt x="62" y="4"/>
                    <a:pt x="52" y="0"/>
                    <a:pt x="42"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26"/>
            <p:cNvSpPr>
              <a:spLocks/>
            </p:cNvSpPr>
            <p:nvPr/>
          </p:nvSpPr>
          <p:spPr bwMode="auto">
            <a:xfrm>
              <a:off x="895351" y="5180019"/>
              <a:ext cx="46038" cy="42863"/>
            </a:xfrm>
            <a:custGeom>
              <a:avLst/>
              <a:gdLst>
                <a:gd name="T0" fmla="*/ 44 w 90"/>
                <a:gd name="T1" fmla="*/ 0 h 84"/>
                <a:gd name="T2" fmla="*/ 25 w 90"/>
                <a:gd name="T3" fmla="*/ 6 h 84"/>
                <a:gd name="T4" fmla="*/ 11 w 90"/>
                <a:gd name="T5" fmla="*/ 58 h 84"/>
                <a:gd name="T6" fmla="*/ 64 w 90"/>
                <a:gd name="T7" fmla="*/ 74 h 84"/>
                <a:gd name="T8" fmla="*/ 79 w 90"/>
                <a:gd name="T9" fmla="*/ 22 h 84"/>
                <a:gd name="T10" fmla="*/ 78 w 90"/>
                <a:gd name="T11" fmla="*/ 20 h 84"/>
                <a:gd name="T12" fmla="*/ 44 w 90"/>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90" h="84">
                  <a:moveTo>
                    <a:pt x="44" y="0"/>
                  </a:moveTo>
                  <a:cubicBezTo>
                    <a:pt x="38" y="0"/>
                    <a:pt x="31" y="2"/>
                    <a:pt x="25" y="6"/>
                  </a:cubicBezTo>
                  <a:cubicBezTo>
                    <a:pt x="6" y="16"/>
                    <a:pt x="0" y="40"/>
                    <a:pt x="11" y="58"/>
                  </a:cubicBezTo>
                  <a:cubicBezTo>
                    <a:pt x="21" y="77"/>
                    <a:pt x="46" y="84"/>
                    <a:pt x="64" y="74"/>
                  </a:cubicBezTo>
                  <a:cubicBezTo>
                    <a:pt x="83" y="63"/>
                    <a:pt x="90" y="41"/>
                    <a:pt x="79" y="22"/>
                  </a:cubicBezTo>
                  <a:cubicBezTo>
                    <a:pt x="78" y="20"/>
                    <a:pt x="78" y="20"/>
                    <a:pt x="78" y="20"/>
                  </a:cubicBezTo>
                  <a:cubicBezTo>
                    <a:pt x="71" y="7"/>
                    <a:pt x="58" y="0"/>
                    <a:pt x="44"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27"/>
            <p:cNvSpPr>
              <a:spLocks/>
            </p:cNvSpPr>
            <p:nvPr/>
          </p:nvSpPr>
          <p:spPr bwMode="auto">
            <a:xfrm>
              <a:off x="862013" y="5094294"/>
              <a:ext cx="44450" cy="42863"/>
            </a:xfrm>
            <a:custGeom>
              <a:avLst/>
              <a:gdLst>
                <a:gd name="T0" fmla="*/ 43 w 86"/>
                <a:gd name="T1" fmla="*/ 0 h 84"/>
                <a:gd name="T2" fmla="*/ 34 w 86"/>
                <a:gd name="T3" fmla="*/ 1 h 84"/>
                <a:gd name="T4" fmla="*/ 5 w 86"/>
                <a:gd name="T5" fmla="*/ 47 h 84"/>
                <a:gd name="T6" fmla="*/ 6 w 86"/>
                <a:gd name="T7" fmla="*/ 50 h 84"/>
                <a:gd name="T8" fmla="*/ 53 w 86"/>
                <a:gd name="T9" fmla="*/ 79 h 84"/>
                <a:gd name="T10" fmla="*/ 81 w 86"/>
                <a:gd name="T11" fmla="*/ 32 h 84"/>
                <a:gd name="T12" fmla="*/ 44 w 86"/>
                <a:gd name="T13" fmla="*/ 41 h 84"/>
                <a:gd name="T14" fmla="*/ 81 w 86"/>
                <a:gd name="T15" fmla="*/ 29 h 84"/>
                <a:gd name="T16" fmla="*/ 43 w 86"/>
                <a:gd name="T1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84">
                  <a:moveTo>
                    <a:pt x="43" y="0"/>
                  </a:moveTo>
                  <a:cubicBezTo>
                    <a:pt x="40" y="0"/>
                    <a:pt x="37" y="0"/>
                    <a:pt x="34" y="1"/>
                  </a:cubicBezTo>
                  <a:cubicBezTo>
                    <a:pt x="13" y="6"/>
                    <a:pt x="0" y="27"/>
                    <a:pt x="5" y="47"/>
                  </a:cubicBezTo>
                  <a:cubicBezTo>
                    <a:pt x="5" y="47"/>
                    <a:pt x="6" y="50"/>
                    <a:pt x="6" y="50"/>
                  </a:cubicBezTo>
                  <a:cubicBezTo>
                    <a:pt x="11" y="71"/>
                    <a:pt x="32" y="84"/>
                    <a:pt x="53" y="79"/>
                  </a:cubicBezTo>
                  <a:cubicBezTo>
                    <a:pt x="73" y="74"/>
                    <a:pt x="86" y="53"/>
                    <a:pt x="81" y="32"/>
                  </a:cubicBezTo>
                  <a:cubicBezTo>
                    <a:pt x="44" y="41"/>
                    <a:pt x="44" y="41"/>
                    <a:pt x="44" y="41"/>
                  </a:cubicBezTo>
                  <a:cubicBezTo>
                    <a:pt x="81" y="29"/>
                    <a:pt x="81" y="29"/>
                    <a:pt x="81" y="29"/>
                  </a:cubicBezTo>
                  <a:cubicBezTo>
                    <a:pt x="76" y="12"/>
                    <a:pt x="60" y="0"/>
                    <a:pt x="43"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28"/>
            <p:cNvSpPr>
              <a:spLocks/>
            </p:cNvSpPr>
            <p:nvPr/>
          </p:nvSpPr>
          <p:spPr bwMode="auto">
            <a:xfrm>
              <a:off x="855663" y="5000632"/>
              <a:ext cx="39688" cy="41275"/>
            </a:xfrm>
            <a:custGeom>
              <a:avLst/>
              <a:gdLst>
                <a:gd name="T0" fmla="*/ 39 w 77"/>
                <a:gd name="T1" fmla="*/ 0 h 80"/>
                <a:gd name="T2" fmla="*/ 0 w 77"/>
                <a:gd name="T3" fmla="*/ 39 h 80"/>
                <a:gd name="T4" fmla="*/ 0 w 77"/>
                <a:gd name="T5" fmla="*/ 41 h 80"/>
                <a:gd name="T6" fmla="*/ 39 w 77"/>
                <a:gd name="T7" fmla="*/ 80 h 80"/>
                <a:gd name="T8" fmla="*/ 77 w 77"/>
                <a:gd name="T9" fmla="*/ 41 h 80"/>
                <a:gd name="T10" fmla="*/ 77 w 77"/>
                <a:gd name="T11" fmla="*/ 39 h 80"/>
                <a:gd name="T12" fmla="*/ 39 w 77"/>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77" h="80">
                  <a:moveTo>
                    <a:pt x="39" y="0"/>
                  </a:moveTo>
                  <a:cubicBezTo>
                    <a:pt x="17" y="0"/>
                    <a:pt x="0" y="17"/>
                    <a:pt x="0" y="39"/>
                  </a:cubicBezTo>
                  <a:cubicBezTo>
                    <a:pt x="0" y="41"/>
                    <a:pt x="0" y="41"/>
                    <a:pt x="0" y="41"/>
                  </a:cubicBezTo>
                  <a:cubicBezTo>
                    <a:pt x="0" y="63"/>
                    <a:pt x="17" y="80"/>
                    <a:pt x="39" y="80"/>
                  </a:cubicBezTo>
                  <a:cubicBezTo>
                    <a:pt x="60" y="80"/>
                    <a:pt x="77" y="63"/>
                    <a:pt x="77" y="41"/>
                  </a:cubicBezTo>
                  <a:cubicBezTo>
                    <a:pt x="77" y="39"/>
                    <a:pt x="77" y="39"/>
                    <a:pt x="77" y="39"/>
                  </a:cubicBezTo>
                  <a:cubicBezTo>
                    <a:pt x="77" y="17"/>
                    <a:pt x="60" y="0"/>
                    <a:pt x="39"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29"/>
            <p:cNvSpPr>
              <a:spLocks/>
            </p:cNvSpPr>
            <p:nvPr/>
          </p:nvSpPr>
          <p:spPr bwMode="auto">
            <a:xfrm>
              <a:off x="855663" y="4906969"/>
              <a:ext cx="39688" cy="41275"/>
            </a:xfrm>
            <a:custGeom>
              <a:avLst/>
              <a:gdLst>
                <a:gd name="T0" fmla="*/ 39 w 77"/>
                <a:gd name="T1" fmla="*/ 0 h 80"/>
                <a:gd name="T2" fmla="*/ 0 w 77"/>
                <a:gd name="T3" fmla="*/ 39 h 80"/>
                <a:gd name="T4" fmla="*/ 0 w 77"/>
                <a:gd name="T5" fmla="*/ 41 h 80"/>
                <a:gd name="T6" fmla="*/ 39 w 77"/>
                <a:gd name="T7" fmla="*/ 80 h 80"/>
                <a:gd name="T8" fmla="*/ 77 w 77"/>
                <a:gd name="T9" fmla="*/ 41 h 80"/>
                <a:gd name="T10" fmla="*/ 77 w 77"/>
                <a:gd name="T11" fmla="*/ 39 h 80"/>
                <a:gd name="T12" fmla="*/ 39 w 77"/>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77" h="80">
                  <a:moveTo>
                    <a:pt x="39" y="0"/>
                  </a:moveTo>
                  <a:cubicBezTo>
                    <a:pt x="17" y="0"/>
                    <a:pt x="0" y="17"/>
                    <a:pt x="0" y="39"/>
                  </a:cubicBezTo>
                  <a:cubicBezTo>
                    <a:pt x="0" y="41"/>
                    <a:pt x="0" y="41"/>
                    <a:pt x="0" y="41"/>
                  </a:cubicBezTo>
                  <a:cubicBezTo>
                    <a:pt x="0" y="63"/>
                    <a:pt x="17" y="80"/>
                    <a:pt x="39" y="80"/>
                  </a:cubicBezTo>
                  <a:cubicBezTo>
                    <a:pt x="60" y="80"/>
                    <a:pt x="77" y="63"/>
                    <a:pt x="77" y="41"/>
                  </a:cubicBezTo>
                  <a:cubicBezTo>
                    <a:pt x="77" y="39"/>
                    <a:pt x="77" y="39"/>
                    <a:pt x="77" y="39"/>
                  </a:cubicBezTo>
                  <a:cubicBezTo>
                    <a:pt x="77" y="17"/>
                    <a:pt x="60" y="0"/>
                    <a:pt x="39"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30"/>
            <p:cNvSpPr>
              <a:spLocks/>
            </p:cNvSpPr>
            <p:nvPr/>
          </p:nvSpPr>
          <p:spPr bwMode="auto">
            <a:xfrm>
              <a:off x="855663" y="4813306"/>
              <a:ext cx="39688" cy="41275"/>
            </a:xfrm>
            <a:custGeom>
              <a:avLst/>
              <a:gdLst>
                <a:gd name="T0" fmla="*/ 39 w 77"/>
                <a:gd name="T1" fmla="*/ 0 h 80"/>
                <a:gd name="T2" fmla="*/ 0 w 77"/>
                <a:gd name="T3" fmla="*/ 39 h 80"/>
                <a:gd name="T4" fmla="*/ 0 w 77"/>
                <a:gd name="T5" fmla="*/ 41 h 80"/>
                <a:gd name="T6" fmla="*/ 39 w 77"/>
                <a:gd name="T7" fmla="*/ 80 h 80"/>
                <a:gd name="T8" fmla="*/ 77 w 77"/>
                <a:gd name="T9" fmla="*/ 41 h 80"/>
                <a:gd name="T10" fmla="*/ 77 w 77"/>
                <a:gd name="T11" fmla="*/ 39 h 80"/>
                <a:gd name="T12" fmla="*/ 39 w 77"/>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77" h="80">
                  <a:moveTo>
                    <a:pt x="39" y="0"/>
                  </a:moveTo>
                  <a:cubicBezTo>
                    <a:pt x="17" y="0"/>
                    <a:pt x="0" y="17"/>
                    <a:pt x="0" y="39"/>
                  </a:cubicBezTo>
                  <a:cubicBezTo>
                    <a:pt x="0" y="41"/>
                    <a:pt x="0" y="41"/>
                    <a:pt x="0" y="41"/>
                  </a:cubicBezTo>
                  <a:cubicBezTo>
                    <a:pt x="0" y="62"/>
                    <a:pt x="17" y="80"/>
                    <a:pt x="39" y="80"/>
                  </a:cubicBezTo>
                  <a:cubicBezTo>
                    <a:pt x="60" y="80"/>
                    <a:pt x="77" y="62"/>
                    <a:pt x="77" y="41"/>
                  </a:cubicBezTo>
                  <a:cubicBezTo>
                    <a:pt x="77" y="39"/>
                    <a:pt x="77" y="39"/>
                    <a:pt x="77" y="39"/>
                  </a:cubicBezTo>
                  <a:cubicBezTo>
                    <a:pt x="77" y="17"/>
                    <a:pt x="60" y="0"/>
                    <a:pt x="39"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31"/>
            <p:cNvSpPr>
              <a:spLocks/>
            </p:cNvSpPr>
            <p:nvPr/>
          </p:nvSpPr>
          <p:spPr bwMode="auto">
            <a:xfrm>
              <a:off x="855663" y="4719644"/>
              <a:ext cx="39688" cy="41275"/>
            </a:xfrm>
            <a:custGeom>
              <a:avLst/>
              <a:gdLst>
                <a:gd name="T0" fmla="*/ 39 w 77"/>
                <a:gd name="T1" fmla="*/ 0 h 80"/>
                <a:gd name="T2" fmla="*/ 0 w 77"/>
                <a:gd name="T3" fmla="*/ 38 h 80"/>
                <a:gd name="T4" fmla="*/ 0 w 77"/>
                <a:gd name="T5" fmla="*/ 41 h 80"/>
                <a:gd name="T6" fmla="*/ 39 w 77"/>
                <a:gd name="T7" fmla="*/ 80 h 80"/>
                <a:gd name="T8" fmla="*/ 77 w 77"/>
                <a:gd name="T9" fmla="*/ 41 h 80"/>
                <a:gd name="T10" fmla="*/ 77 w 77"/>
                <a:gd name="T11" fmla="*/ 38 h 80"/>
                <a:gd name="T12" fmla="*/ 39 w 77"/>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77" h="80">
                  <a:moveTo>
                    <a:pt x="39" y="0"/>
                  </a:moveTo>
                  <a:cubicBezTo>
                    <a:pt x="17" y="0"/>
                    <a:pt x="0" y="17"/>
                    <a:pt x="0" y="38"/>
                  </a:cubicBezTo>
                  <a:cubicBezTo>
                    <a:pt x="0" y="41"/>
                    <a:pt x="0" y="41"/>
                    <a:pt x="0" y="41"/>
                  </a:cubicBezTo>
                  <a:cubicBezTo>
                    <a:pt x="0" y="62"/>
                    <a:pt x="17" y="80"/>
                    <a:pt x="39" y="80"/>
                  </a:cubicBezTo>
                  <a:cubicBezTo>
                    <a:pt x="60" y="80"/>
                    <a:pt x="77" y="62"/>
                    <a:pt x="77" y="41"/>
                  </a:cubicBezTo>
                  <a:cubicBezTo>
                    <a:pt x="77" y="38"/>
                    <a:pt x="77" y="38"/>
                    <a:pt x="77" y="38"/>
                  </a:cubicBezTo>
                  <a:cubicBezTo>
                    <a:pt x="77" y="17"/>
                    <a:pt x="60" y="0"/>
                    <a:pt x="39"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32"/>
            <p:cNvSpPr>
              <a:spLocks/>
            </p:cNvSpPr>
            <p:nvPr/>
          </p:nvSpPr>
          <p:spPr bwMode="auto">
            <a:xfrm>
              <a:off x="855663" y="4625981"/>
              <a:ext cx="39688" cy="39688"/>
            </a:xfrm>
            <a:custGeom>
              <a:avLst/>
              <a:gdLst>
                <a:gd name="T0" fmla="*/ 39 w 77"/>
                <a:gd name="T1" fmla="*/ 0 h 78"/>
                <a:gd name="T2" fmla="*/ 0 w 77"/>
                <a:gd name="T3" fmla="*/ 38 h 78"/>
                <a:gd name="T4" fmla="*/ 39 w 77"/>
                <a:gd name="T5" fmla="*/ 78 h 78"/>
                <a:gd name="T6" fmla="*/ 77 w 77"/>
                <a:gd name="T7" fmla="*/ 41 h 78"/>
                <a:gd name="T8" fmla="*/ 77 w 77"/>
                <a:gd name="T9" fmla="*/ 38 h 78"/>
                <a:gd name="T10" fmla="*/ 39 w 77"/>
                <a:gd name="T11" fmla="*/ 0 h 78"/>
              </a:gdLst>
              <a:ahLst/>
              <a:cxnLst>
                <a:cxn ang="0">
                  <a:pos x="T0" y="T1"/>
                </a:cxn>
                <a:cxn ang="0">
                  <a:pos x="T2" y="T3"/>
                </a:cxn>
                <a:cxn ang="0">
                  <a:pos x="T4" y="T5"/>
                </a:cxn>
                <a:cxn ang="0">
                  <a:pos x="T6" y="T7"/>
                </a:cxn>
                <a:cxn ang="0">
                  <a:pos x="T8" y="T9"/>
                </a:cxn>
                <a:cxn ang="0">
                  <a:pos x="T10" y="T11"/>
                </a:cxn>
              </a:cxnLst>
              <a:rect l="0" t="0" r="r" b="b"/>
              <a:pathLst>
                <a:path w="77" h="78">
                  <a:moveTo>
                    <a:pt x="39" y="0"/>
                  </a:moveTo>
                  <a:cubicBezTo>
                    <a:pt x="17" y="0"/>
                    <a:pt x="0" y="17"/>
                    <a:pt x="0" y="38"/>
                  </a:cubicBezTo>
                  <a:cubicBezTo>
                    <a:pt x="0" y="60"/>
                    <a:pt x="17" y="78"/>
                    <a:pt x="39" y="78"/>
                  </a:cubicBezTo>
                  <a:cubicBezTo>
                    <a:pt x="60" y="78"/>
                    <a:pt x="77" y="62"/>
                    <a:pt x="77" y="41"/>
                  </a:cubicBezTo>
                  <a:cubicBezTo>
                    <a:pt x="77" y="38"/>
                    <a:pt x="77" y="38"/>
                    <a:pt x="77" y="38"/>
                  </a:cubicBezTo>
                  <a:cubicBezTo>
                    <a:pt x="77" y="17"/>
                    <a:pt x="60" y="0"/>
                    <a:pt x="39"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33"/>
            <p:cNvSpPr>
              <a:spLocks/>
            </p:cNvSpPr>
            <p:nvPr/>
          </p:nvSpPr>
          <p:spPr bwMode="auto">
            <a:xfrm>
              <a:off x="855663" y="4530731"/>
              <a:ext cx="39688" cy="41275"/>
            </a:xfrm>
            <a:custGeom>
              <a:avLst/>
              <a:gdLst>
                <a:gd name="T0" fmla="*/ 39 w 77"/>
                <a:gd name="T1" fmla="*/ 0 h 79"/>
                <a:gd name="T2" fmla="*/ 0 w 77"/>
                <a:gd name="T3" fmla="*/ 39 h 79"/>
                <a:gd name="T4" fmla="*/ 39 w 77"/>
                <a:gd name="T5" fmla="*/ 79 h 79"/>
                <a:gd name="T6" fmla="*/ 77 w 77"/>
                <a:gd name="T7" fmla="*/ 42 h 79"/>
                <a:gd name="T8" fmla="*/ 77 w 77"/>
                <a:gd name="T9" fmla="*/ 39 h 79"/>
                <a:gd name="T10" fmla="*/ 39 w 77"/>
                <a:gd name="T11" fmla="*/ 0 h 79"/>
              </a:gdLst>
              <a:ahLst/>
              <a:cxnLst>
                <a:cxn ang="0">
                  <a:pos x="T0" y="T1"/>
                </a:cxn>
                <a:cxn ang="0">
                  <a:pos x="T2" y="T3"/>
                </a:cxn>
                <a:cxn ang="0">
                  <a:pos x="T4" y="T5"/>
                </a:cxn>
                <a:cxn ang="0">
                  <a:pos x="T6" y="T7"/>
                </a:cxn>
                <a:cxn ang="0">
                  <a:pos x="T8" y="T9"/>
                </a:cxn>
                <a:cxn ang="0">
                  <a:pos x="T10" y="T11"/>
                </a:cxn>
              </a:cxnLst>
              <a:rect l="0" t="0" r="r" b="b"/>
              <a:pathLst>
                <a:path w="77" h="79">
                  <a:moveTo>
                    <a:pt x="39" y="0"/>
                  </a:moveTo>
                  <a:cubicBezTo>
                    <a:pt x="17" y="0"/>
                    <a:pt x="0" y="18"/>
                    <a:pt x="0" y="39"/>
                  </a:cubicBezTo>
                  <a:cubicBezTo>
                    <a:pt x="0" y="60"/>
                    <a:pt x="17" y="79"/>
                    <a:pt x="39" y="79"/>
                  </a:cubicBezTo>
                  <a:cubicBezTo>
                    <a:pt x="60" y="79"/>
                    <a:pt x="77" y="63"/>
                    <a:pt x="77" y="42"/>
                  </a:cubicBezTo>
                  <a:cubicBezTo>
                    <a:pt x="77" y="39"/>
                    <a:pt x="77" y="39"/>
                    <a:pt x="77" y="39"/>
                  </a:cubicBezTo>
                  <a:cubicBezTo>
                    <a:pt x="77" y="18"/>
                    <a:pt x="60" y="0"/>
                    <a:pt x="39"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34"/>
            <p:cNvSpPr>
              <a:spLocks/>
            </p:cNvSpPr>
            <p:nvPr/>
          </p:nvSpPr>
          <p:spPr bwMode="auto">
            <a:xfrm>
              <a:off x="855663" y="4437069"/>
              <a:ext cx="39688" cy="41275"/>
            </a:xfrm>
            <a:custGeom>
              <a:avLst/>
              <a:gdLst>
                <a:gd name="T0" fmla="*/ 39 w 77"/>
                <a:gd name="T1" fmla="*/ 0 h 79"/>
                <a:gd name="T2" fmla="*/ 0 w 77"/>
                <a:gd name="T3" fmla="*/ 39 h 79"/>
                <a:gd name="T4" fmla="*/ 39 w 77"/>
                <a:gd name="T5" fmla="*/ 79 h 79"/>
                <a:gd name="T6" fmla="*/ 77 w 77"/>
                <a:gd name="T7" fmla="*/ 42 h 79"/>
                <a:gd name="T8" fmla="*/ 77 w 77"/>
                <a:gd name="T9" fmla="*/ 39 h 79"/>
                <a:gd name="T10" fmla="*/ 39 w 77"/>
                <a:gd name="T11" fmla="*/ 0 h 79"/>
              </a:gdLst>
              <a:ahLst/>
              <a:cxnLst>
                <a:cxn ang="0">
                  <a:pos x="T0" y="T1"/>
                </a:cxn>
                <a:cxn ang="0">
                  <a:pos x="T2" y="T3"/>
                </a:cxn>
                <a:cxn ang="0">
                  <a:pos x="T4" y="T5"/>
                </a:cxn>
                <a:cxn ang="0">
                  <a:pos x="T6" y="T7"/>
                </a:cxn>
                <a:cxn ang="0">
                  <a:pos x="T8" y="T9"/>
                </a:cxn>
                <a:cxn ang="0">
                  <a:pos x="T10" y="T11"/>
                </a:cxn>
              </a:cxnLst>
              <a:rect l="0" t="0" r="r" b="b"/>
              <a:pathLst>
                <a:path w="77" h="79">
                  <a:moveTo>
                    <a:pt x="39" y="0"/>
                  </a:moveTo>
                  <a:cubicBezTo>
                    <a:pt x="17" y="0"/>
                    <a:pt x="0" y="18"/>
                    <a:pt x="0" y="39"/>
                  </a:cubicBezTo>
                  <a:cubicBezTo>
                    <a:pt x="0" y="60"/>
                    <a:pt x="17" y="79"/>
                    <a:pt x="39" y="79"/>
                  </a:cubicBezTo>
                  <a:cubicBezTo>
                    <a:pt x="60" y="79"/>
                    <a:pt x="77" y="63"/>
                    <a:pt x="77" y="42"/>
                  </a:cubicBezTo>
                  <a:cubicBezTo>
                    <a:pt x="77" y="39"/>
                    <a:pt x="77" y="39"/>
                    <a:pt x="77" y="39"/>
                  </a:cubicBezTo>
                  <a:cubicBezTo>
                    <a:pt x="77" y="18"/>
                    <a:pt x="60" y="0"/>
                    <a:pt x="39"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35"/>
            <p:cNvSpPr>
              <a:spLocks/>
            </p:cNvSpPr>
            <p:nvPr/>
          </p:nvSpPr>
          <p:spPr bwMode="auto">
            <a:xfrm>
              <a:off x="855663" y="4343406"/>
              <a:ext cx="39688" cy="41275"/>
            </a:xfrm>
            <a:custGeom>
              <a:avLst/>
              <a:gdLst>
                <a:gd name="T0" fmla="*/ 39 w 77"/>
                <a:gd name="T1" fmla="*/ 0 h 80"/>
                <a:gd name="T2" fmla="*/ 0 w 77"/>
                <a:gd name="T3" fmla="*/ 39 h 80"/>
                <a:gd name="T4" fmla="*/ 0 w 77"/>
                <a:gd name="T5" fmla="*/ 41 h 80"/>
                <a:gd name="T6" fmla="*/ 39 w 77"/>
                <a:gd name="T7" fmla="*/ 80 h 80"/>
                <a:gd name="T8" fmla="*/ 77 w 77"/>
                <a:gd name="T9" fmla="*/ 41 h 80"/>
                <a:gd name="T10" fmla="*/ 77 w 77"/>
                <a:gd name="T11" fmla="*/ 39 h 80"/>
                <a:gd name="T12" fmla="*/ 39 w 77"/>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77" h="80">
                  <a:moveTo>
                    <a:pt x="39" y="0"/>
                  </a:moveTo>
                  <a:cubicBezTo>
                    <a:pt x="17" y="0"/>
                    <a:pt x="0" y="17"/>
                    <a:pt x="0" y="39"/>
                  </a:cubicBezTo>
                  <a:cubicBezTo>
                    <a:pt x="0" y="41"/>
                    <a:pt x="0" y="41"/>
                    <a:pt x="0" y="41"/>
                  </a:cubicBezTo>
                  <a:cubicBezTo>
                    <a:pt x="0" y="63"/>
                    <a:pt x="17" y="80"/>
                    <a:pt x="39" y="80"/>
                  </a:cubicBezTo>
                  <a:cubicBezTo>
                    <a:pt x="60" y="80"/>
                    <a:pt x="77" y="63"/>
                    <a:pt x="77" y="41"/>
                  </a:cubicBezTo>
                  <a:cubicBezTo>
                    <a:pt x="77" y="39"/>
                    <a:pt x="77" y="39"/>
                    <a:pt x="77" y="39"/>
                  </a:cubicBezTo>
                  <a:cubicBezTo>
                    <a:pt x="77" y="17"/>
                    <a:pt x="60" y="0"/>
                    <a:pt x="39"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36"/>
            <p:cNvSpPr>
              <a:spLocks/>
            </p:cNvSpPr>
            <p:nvPr/>
          </p:nvSpPr>
          <p:spPr bwMode="auto">
            <a:xfrm>
              <a:off x="3552826" y="5351469"/>
              <a:ext cx="41275" cy="39688"/>
            </a:xfrm>
            <a:custGeom>
              <a:avLst/>
              <a:gdLst>
                <a:gd name="T0" fmla="*/ 39 w 80"/>
                <a:gd name="T1" fmla="*/ 0 h 77"/>
                <a:gd name="T2" fmla="*/ 41 w 80"/>
                <a:gd name="T3" fmla="*/ 0 h 77"/>
                <a:gd name="T4" fmla="*/ 80 w 80"/>
                <a:gd name="T5" fmla="*/ 38 h 77"/>
                <a:gd name="T6" fmla="*/ 41 w 80"/>
                <a:gd name="T7" fmla="*/ 77 h 77"/>
                <a:gd name="T8" fmla="*/ 39 w 80"/>
                <a:gd name="T9" fmla="*/ 77 h 77"/>
                <a:gd name="T10" fmla="*/ 0 w 80"/>
                <a:gd name="T11" fmla="*/ 38 h 77"/>
                <a:gd name="T12" fmla="*/ 39 w 80"/>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80" h="77">
                  <a:moveTo>
                    <a:pt x="39" y="0"/>
                  </a:moveTo>
                  <a:cubicBezTo>
                    <a:pt x="41" y="0"/>
                    <a:pt x="41" y="0"/>
                    <a:pt x="41" y="0"/>
                  </a:cubicBezTo>
                  <a:cubicBezTo>
                    <a:pt x="63" y="0"/>
                    <a:pt x="80" y="17"/>
                    <a:pt x="80" y="38"/>
                  </a:cubicBezTo>
                  <a:cubicBezTo>
                    <a:pt x="80" y="60"/>
                    <a:pt x="63" y="77"/>
                    <a:pt x="41" y="77"/>
                  </a:cubicBezTo>
                  <a:cubicBezTo>
                    <a:pt x="39" y="77"/>
                    <a:pt x="39" y="77"/>
                    <a:pt x="39" y="77"/>
                  </a:cubicBezTo>
                  <a:cubicBezTo>
                    <a:pt x="17" y="77"/>
                    <a:pt x="0" y="60"/>
                    <a:pt x="0" y="38"/>
                  </a:cubicBezTo>
                  <a:cubicBezTo>
                    <a:pt x="0" y="17"/>
                    <a:pt x="17" y="0"/>
                    <a:pt x="39"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37"/>
            <p:cNvSpPr>
              <a:spLocks/>
            </p:cNvSpPr>
            <p:nvPr/>
          </p:nvSpPr>
          <p:spPr bwMode="auto">
            <a:xfrm>
              <a:off x="3460751" y="5351469"/>
              <a:ext cx="39688" cy="39688"/>
            </a:xfrm>
            <a:custGeom>
              <a:avLst/>
              <a:gdLst>
                <a:gd name="T0" fmla="*/ 38 w 79"/>
                <a:gd name="T1" fmla="*/ 0 h 77"/>
                <a:gd name="T2" fmla="*/ 40 w 79"/>
                <a:gd name="T3" fmla="*/ 0 h 77"/>
                <a:gd name="T4" fmla="*/ 79 w 79"/>
                <a:gd name="T5" fmla="*/ 38 h 77"/>
                <a:gd name="T6" fmla="*/ 40 w 79"/>
                <a:gd name="T7" fmla="*/ 77 h 77"/>
                <a:gd name="T8" fmla="*/ 0 w 79"/>
                <a:gd name="T9" fmla="*/ 38 h 77"/>
                <a:gd name="T10" fmla="*/ 38 w 79"/>
                <a:gd name="T11" fmla="*/ 0 h 77"/>
              </a:gdLst>
              <a:ahLst/>
              <a:cxnLst>
                <a:cxn ang="0">
                  <a:pos x="T0" y="T1"/>
                </a:cxn>
                <a:cxn ang="0">
                  <a:pos x="T2" y="T3"/>
                </a:cxn>
                <a:cxn ang="0">
                  <a:pos x="T4" y="T5"/>
                </a:cxn>
                <a:cxn ang="0">
                  <a:pos x="T6" y="T7"/>
                </a:cxn>
                <a:cxn ang="0">
                  <a:pos x="T8" y="T9"/>
                </a:cxn>
                <a:cxn ang="0">
                  <a:pos x="T10" y="T11"/>
                </a:cxn>
              </a:cxnLst>
              <a:rect l="0" t="0" r="r" b="b"/>
              <a:pathLst>
                <a:path w="79" h="77">
                  <a:moveTo>
                    <a:pt x="38" y="0"/>
                  </a:moveTo>
                  <a:cubicBezTo>
                    <a:pt x="40" y="0"/>
                    <a:pt x="40" y="0"/>
                    <a:pt x="40" y="0"/>
                  </a:cubicBezTo>
                  <a:cubicBezTo>
                    <a:pt x="61" y="0"/>
                    <a:pt x="79" y="17"/>
                    <a:pt x="79" y="38"/>
                  </a:cubicBezTo>
                  <a:cubicBezTo>
                    <a:pt x="79" y="60"/>
                    <a:pt x="61" y="77"/>
                    <a:pt x="40" y="77"/>
                  </a:cubicBezTo>
                  <a:cubicBezTo>
                    <a:pt x="19" y="77"/>
                    <a:pt x="0" y="60"/>
                    <a:pt x="0" y="38"/>
                  </a:cubicBezTo>
                  <a:cubicBezTo>
                    <a:pt x="0" y="17"/>
                    <a:pt x="16" y="0"/>
                    <a:pt x="38"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Freeform 38"/>
            <p:cNvSpPr>
              <a:spLocks/>
            </p:cNvSpPr>
            <p:nvPr/>
          </p:nvSpPr>
          <p:spPr bwMode="auto">
            <a:xfrm>
              <a:off x="3367088" y="5351469"/>
              <a:ext cx="39688" cy="39688"/>
            </a:xfrm>
            <a:custGeom>
              <a:avLst/>
              <a:gdLst>
                <a:gd name="T0" fmla="*/ 37 w 79"/>
                <a:gd name="T1" fmla="*/ 0 h 77"/>
                <a:gd name="T2" fmla="*/ 40 w 79"/>
                <a:gd name="T3" fmla="*/ 0 h 77"/>
                <a:gd name="T4" fmla="*/ 79 w 79"/>
                <a:gd name="T5" fmla="*/ 38 h 77"/>
                <a:gd name="T6" fmla="*/ 40 w 79"/>
                <a:gd name="T7" fmla="*/ 77 h 77"/>
                <a:gd name="T8" fmla="*/ 0 w 79"/>
                <a:gd name="T9" fmla="*/ 38 h 77"/>
                <a:gd name="T10" fmla="*/ 37 w 79"/>
                <a:gd name="T11" fmla="*/ 0 h 77"/>
              </a:gdLst>
              <a:ahLst/>
              <a:cxnLst>
                <a:cxn ang="0">
                  <a:pos x="T0" y="T1"/>
                </a:cxn>
                <a:cxn ang="0">
                  <a:pos x="T2" y="T3"/>
                </a:cxn>
                <a:cxn ang="0">
                  <a:pos x="T4" y="T5"/>
                </a:cxn>
                <a:cxn ang="0">
                  <a:pos x="T6" y="T7"/>
                </a:cxn>
                <a:cxn ang="0">
                  <a:pos x="T8" y="T9"/>
                </a:cxn>
                <a:cxn ang="0">
                  <a:pos x="T10" y="T11"/>
                </a:cxn>
              </a:cxnLst>
              <a:rect l="0" t="0" r="r" b="b"/>
              <a:pathLst>
                <a:path w="79" h="77">
                  <a:moveTo>
                    <a:pt x="37" y="0"/>
                  </a:moveTo>
                  <a:cubicBezTo>
                    <a:pt x="40" y="0"/>
                    <a:pt x="40" y="0"/>
                    <a:pt x="40" y="0"/>
                  </a:cubicBezTo>
                  <a:cubicBezTo>
                    <a:pt x="61" y="0"/>
                    <a:pt x="79" y="17"/>
                    <a:pt x="79" y="38"/>
                  </a:cubicBezTo>
                  <a:cubicBezTo>
                    <a:pt x="79" y="60"/>
                    <a:pt x="61" y="77"/>
                    <a:pt x="40" y="77"/>
                  </a:cubicBezTo>
                  <a:cubicBezTo>
                    <a:pt x="19" y="77"/>
                    <a:pt x="0" y="60"/>
                    <a:pt x="0" y="38"/>
                  </a:cubicBezTo>
                  <a:cubicBezTo>
                    <a:pt x="0" y="17"/>
                    <a:pt x="16" y="0"/>
                    <a:pt x="37"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39"/>
            <p:cNvSpPr>
              <a:spLocks/>
            </p:cNvSpPr>
            <p:nvPr/>
          </p:nvSpPr>
          <p:spPr bwMode="auto">
            <a:xfrm>
              <a:off x="3273426" y="5351469"/>
              <a:ext cx="39688" cy="39688"/>
            </a:xfrm>
            <a:custGeom>
              <a:avLst/>
              <a:gdLst>
                <a:gd name="T0" fmla="*/ 37 w 78"/>
                <a:gd name="T1" fmla="*/ 0 h 77"/>
                <a:gd name="T2" fmla="*/ 40 w 78"/>
                <a:gd name="T3" fmla="*/ 0 h 77"/>
                <a:gd name="T4" fmla="*/ 78 w 78"/>
                <a:gd name="T5" fmla="*/ 38 h 77"/>
                <a:gd name="T6" fmla="*/ 40 w 78"/>
                <a:gd name="T7" fmla="*/ 77 h 77"/>
                <a:gd name="T8" fmla="*/ 0 w 78"/>
                <a:gd name="T9" fmla="*/ 38 h 77"/>
                <a:gd name="T10" fmla="*/ 37 w 78"/>
                <a:gd name="T11" fmla="*/ 0 h 77"/>
              </a:gdLst>
              <a:ahLst/>
              <a:cxnLst>
                <a:cxn ang="0">
                  <a:pos x="T0" y="T1"/>
                </a:cxn>
                <a:cxn ang="0">
                  <a:pos x="T2" y="T3"/>
                </a:cxn>
                <a:cxn ang="0">
                  <a:pos x="T4" y="T5"/>
                </a:cxn>
                <a:cxn ang="0">
                  <a:pos x="T6" y="T7"/>
                </a:cxn>
                <a:cxn ang="0">
                  <a:pos x="T8" y="T9"/>
                </a:cxn>
                <a:cxn ang="0">
                  <a:pos x="T10" y="T11"/>
                </a:cxn>
              </a:cxnLst>
              <a:rect l="0" t="0" r="r" b="b"/>
              <a:pathLst>
                <a:path w="78" h="77">
                  <a:moveTo>
                    <a:pt x="37" y="0"/>
                  </a:moveTo>
                  <a:cubicBezTo>
                    <a:pt x="40" y="0"/>
                    <a:pt x="40" y="0"/>
                    <a:pt x="40" y="0"/>
                  </a:cubicBezTo>
                  <a:cubicBezTo>
                    <a:pt x="61" y="0"/>
                    <a:pt x="78" y="17"/>
                    <a:pt x="78" y="38"/>
                  </a:cubicBezTo>
                  <a:cubicBezTo>
                    <a:pt x="78" y="60"/>
                    <a:pt x="61" y="77"/>
                    <a:pt x="40" y="77"/>
                  </a:cubicBezTo>
                  <a:cubicBezTo>
                    <a:pt x="18" y="77"/>
                    <a:pt x="0" y="60"/>
                    <a:pt x="0" y="38"/>
                  </a:cubicBezTo>
                  <a:cubicBezTo>
                    <a:pt x="0" y="17"/>
                    <a:pt x="16" y="0"/>
                    <a:pt x="37"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4" name="Freeform 40"/>
            <p:cNvSpPr>
              <a:spLocks/>
            </p:cNvSpPr>
            <p:nvPr/>
          </p:nvSpPr>
          <p:spPr bwMode="auto">
            <a:xfrm>
              <a:off x="3178176" y="5351469"/>
              <a:ext cx="41275" cy="39688"/>
            </a:xfrm>
            <a:custGeom>
              <a:avLst/>
              <a:gdLst>
                <a:gd name="T0" fmla="*/ 39 w 80"/>
                <a:gd name="T1" fmla="*/ 0 h 77"/>
                <a:gd name="T2" fmla="*/ 42 w 80"/>
                <a:gd name="T3" fmla="*/ 0 h 77"/>
                <a:gd name="T4" fmla="*/ 80 w 80"/>
                <a:gd name="T5" fmla="*/ 38 h 77"/>
                <a:gd name="T6" fmla="*/ 42 w 80"/>
                <a:gd name="T7" fmla="*/ 77 h 77"/>
                <a:gd name="T8" fmla="*/ 39 w 80"/>
                <a:gd name="T9" fmla="*/ 77 h 77"/>
                <a:gd name="T10" fmla="*/ 0 w 80"/>
                <a:gd name="T11" fmla="*/ 38 h 77"/>
                <a:gd name="T12" fmla="*/ 39 w 80"/>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80" h="77">
                  <a:moveTo>
                    <a:pt x="39" y="0"/>
                  </a:moveTo>
                  <a:cubicBezTo>
                    <a:pt x="42" y="0"/>
                    <a:pt x="42" y="0"/>
                    <a:pt x="42" y="0"/>
                  </a:cubicBezTo>
                  <a:cubicBezTo>
                    <a:pt x="63" y="0"/>
                    <a:pt x="80" y="17"/>
                    <a:pt x="80" y="38"/>
                  </a:cubicBezTo>
                  <a:cubicBezTo>
                    <a:pt x="80" y="60"/>
                    <a:pt x="63" y="77"/>
                    <a:pt x="42" y="77"/>
                  </a:cubicBezTo>
                  <a:cubicBezTo>
                    <a:pt x="39" y="77"/>
                    <a:pt x="39" y="77"/>
                    <a:pt x="39" y="77"/>
                  </a:cubicBezTo>
                  <a:cubicBezTo>
                    <a:pt x="18" y="77"/>
                    <a:pt x="0" y="60"/>
                    <a:pt x="0" y="38"/>
                  </a:cubicBezTo>
                  <a:cubicBezTo>
                    <a:pt x="0" y="17"/>
                    <a:pt x="18" y="0"/>
                    <a:pt x="39"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41"/>
            <p:cNvSpPr>
              <a:spLocks/>
            </p:cNvSpPr>
            <p:nvPr/>
          </p:nvSpPr>
          <p:spPr bwMode="auto">
            <a:xfrm>
              <a:off x="3086101" y="5351469"/>
              <a:ext cx="39688" cy="39688"/>
            </a:xfrm>
            <a:custGeom>
              <a:avLst/>
              <a:gdLst>
                <a:gd name="T0" fmla="*/ 37 w 78"/>
                <a:gd name="T1" fmla="*/ 0 h 77"/>
                <a:gd name="T2" fmla="*/ 39 w 78"/>
                <a:gd name="T3" fmla="*/ 0 h 77"/>
                <a:gd name="T4" fmla="*/ 78 w 78"/>
                <a:gd name="T5" fmla="*/ 38 h 77"/>
                <a:gd name="T6" fmla="*/ 40 w 78"/>
                <a:gd name="T7" fmla="*/ 77 h 77"/>
                <a:gd name="T8" fmla="*/ 0 w 78"/>
                <a:gd name="T9" fmla="*/ 38 h 77"/>
                <a:gd name="T10" fmla="*/ 37 w 78"/>
                <a:gd name="T11" fmla="*/ 0 h 77"/>
              </a:gdLst>
              <a:ahLst/>
              <a:cxnLst>
                <a:cxn ang="0">
                  <a:pos x="T0" y="T1"/>
                </a:cxn>
                <a:cxn ang="0">
                  <a:pos x="T2" y="T3"/>
                </a:cxn>
                <a:cxn ang="0">
                  <a:pos x="T4" y="T5"/>
                </a:cxn>
                <a:cxn ang="0">
                  <a:pos x="T6" y="T7"/>
                </a:cxn>
                <a:cxn ang="0">
                  <a:pos x="T8" y="T9"/>
                </a:cxn>
                <a:cxn ang="0">
                  <a:pos x="T10" y="T11"/>
                </a:cxn>
              </a:cxnLst>
              <a:rect l="0" t="0" r="r" b="b"/>
              <a:pathLst>
                <a:path w="78" h="77">
                  <a:moveTo>
                    <a:pt x="37" y="0"/>
                  </a:moveTo>
                  <a:cubicBezTo>
                    <a:pt x="39" y="0"/>
                    <a:pt x="39" y="0"/>
                    <a:pt x="39" y="0"/>
                  </a:cubicBezTo>
                  <a:cubicBezTo>
                    <a:pt x="61" y="0"/>
                    <a:pt x="78" y="17"/>
                    <a:pt x="78" y="38"/>
                  </a:cubicBezTo>
                  <a:cubicBezTo>
                    <a:pt x="78" y="60"/>
                    <a:pt x="61" y="77"/>
                    <a:pt x="40" y="77"/>
                  </a:cubicBezTo>
                  <a:cubicBezTo>
                    <a:pt x="18" y="77"/>
                    <a:pt x="0" y="60"/>
                    <a:pt x="0" y="38"/>
                  </a:cubicBezTo>
                  <a:cubicBezTo>
                    <a:pt x="0" y="17"/>
                    <a:pt x="16" y="0"/>
                    <a:pt x="37"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42"/>
            <p:cNvSpPr>
              <a:spLocks/>
            </p:cNvSpPr>
            <p:nvPr/>
          </p:nvSpPr>
          <p:spPr bwMode="auto">
            <a:xfrm>
              <a:off x="2992438" y="5351469"/>
              <a:ext cx="39688" cy="39688"/>
            </a:xfrm>
            <a:custGeom>
              <a:avLst/>
              <a:gdLst>
                <a:gd name="T0" fmla="*/ 38 w 79"/>
                <a:gd name="T1" fmla="*/ 0 h 77"/>
                <a:gd name="T2" fmla="*/ 40 w 79"/>
                <a:gd name="T3" fmla="*/ 0 h 77"/>
                <a:gd name="T4" fmla="*/ 79 w 79"/>
                <a:gd name="T5" fmla="*/ 38 h 77"/>
                <a:gd name="T6" fmla="*/ 40 w 79"/>
                <a:gd name="T7" fmla="*/ 77 h 77"/>
                <a:gd name="T8" fmla="*/ 0 w 79"/>
                <a:gd name="T9" fmla="*/ 38 h 77"/>
                <a:gd name="T10" fmla="*/ 38 w 79"/>
                <a:gd name="T11" fmla="*/ 0 h 77"/>
              </a:gdLst>
              <a:ahLst/>
              <a:cxnLst>
                <a:cxn ang="0">
                  <a:pos x="T0" y="T1"/>
                </a:cxn>
                <a:cxn ang="0">
                  <a:pos x="T2" y="T3"/>
                </a:cxn>
                <a:cxn ang="0">
                  <a:pos x="T4" y="T5"/>
                </a:cxn>
                <a:cxn ang="0">
                  <a:pos x="T6" y="T7"/>
                </a:cxn>
                <a:cxn ang="0">
                  <a:pos x="T8" y="T9"/>
                </a:cxn>
                <a:cxn ang="0">
                  <a:pos x="T10" y="T11"/>
                </a:cxn>
              </a:cxnLst>
              <a:rect l="0" t="0" r="r" b="b"/>
              <a:pathLst>
                <a:path w="79" h="77">
                  <a:moveTo>
                    <a:pt x="38" y="0"/>
                  </a:moveTo>
                  <a:cubicBezTo>
                    <a:pt x="40" y="0"/>
                    <a:pt x="40" y="0"/>
                    <a:pt x="40" y="0"/>
                  </a:cubicBezTo>
                  <a:cubicBezTo>
                    <a:pt x="62" y="0"/>
                    <a:pt x="79" y="17"/>
                    <a:pt x="79" y="38"/>
                  </a:cubicBezTo>
                  <a:cubicBezTo>
                    <a:pt x="79" y="60"/>
                    <a:pt x="62" y="77"/>
                    <a:pt x="40" y="77"/>
                  </a:cubicBezTo>
                  <a:cubicBezTo>
                    <a:pt x="19" y="77"/>
                    <a:pt x="0" y="60"/>
                    <a:pt x="0" y="38"/>
                  </a:cubicBezTo>
                  <a:cubicBezTo>
                    <a:pt x="0" y="17"/>
                    <a:pt x="16" y="0"/>
                    <a:pt x="38"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Freeform 43"/>
            <p:cNvSpPr>
              <a:spLocks/>
            </p:cNvSpPr>
            <p:nvPr/>
          </p:nvSpPr>
          <p:spPr bwMode="auto">
            <a:xfrm>
              <a:off x="2898776" y="5351469"/>
              <a:ext cx="39688" cy="39688"/>
            </a:xfrm>
            <a:custGeom>
              <a:avLst/>
              <a:gdLst>
                <a:gd name="T0" fmla="*/ 38 w 79"/>
                <a:gd name="T1" fmla="*/ 0 h 77"/>
                <a:gd name="T2" fmla="*/ 40 w 79"/>
                <a:gd name="T3" fmla="*/ 0 h 77"/>
                <a:gd name="T4" fmla="*/ 79 w 79"/>
                <a:gd name="T5" fmla="*/ 38 h 77"/>
                <a:gd name="T6" fmla="*/ 40 w 79"/>
                <a:gd name="T7" fmla="*/ 77 h 77"/>
                <a:gd name="T8" fmla="*/ 0 w 79"/>
                <a:gd name="T9" fmla="*/ 38 h 77"/>
                <a:gd name="T10" fmla="*/ 38 w 79"/>
                <a:gd name="T11" fmla="*/ 0 h 77"/>
              </a:gdLst>
              <a:ahLst/>
              <a:cxnLst>
                <a:cxn ang="0">
                  <a:pos x="T0" y="T1"/>
                </a:cxn>
                <a:cxn ang="0">
                  <a:pos x="T2" y="T3"/>
                </a:cxn>
                <a:cxn ang="0">
                  <a:pos x="T4" y="T5"/>
                </a:cxn>
                <a:cxn ang="0">
                  <a:pos x="T6" y="T7"/>
                </a:cxn>
                <a:cxn ang="0">
                  <a:pos x="T8" y="T9"/>
                </a:cxn>
                <a:cxn ang="0">
                  <a:pos x="T10" y="T11"/>
                </a:cxn>
              </a:cxnLst>
              <a:rect l="0" t="0" r="r" b="b"/>
              <a:pathLst>
                <a:path w="79" h="77">
                  <a:moveTo>
                    <a:pt x="38" y="0"/>
                  </a:moveTo>
                  <a:cubicBezTo>
                    <a:pt x="40" y="0"/>
                    <a:pt x="40" y="0"/>
                    <a:pt x="40" y="0"/>
                  </a:cubicBezTo>
                  <a:cubicBezTo>
                    <a:pt x="62" y="0"/>
                    <a:pt x="79" y="17"/>
                    <a:pt x="79" y="38"/>
                  </a:cubicBezTo>
                  <a:cubicBezTo>
                    <a:pt x="79" y="60"/>
                    <a:pt x="62" y="77"/>
                    <a:pt x="40" y="77"/>
                  </a:cubicBezTo>
                  <a:cubicBezTo>
                    <a:pt x="19" y="77"/>
                    <a:pt x="0" y="60"/>
                    <a:pt x="0" y="38"/>
                  </a:cubicBezTo>
                  <a:cubicBezTo>
                    <a:pt x="0" y="17"/>
                    <a:pt x="16" y="0"/>
                    <a:pt x="38"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44"/>
            <p:cNvSpPr>
              <a:spLocks/>
            </p:cNvSpPr>
            <p:nvPr/>
          </p:nvSpPr>
          <p:spPr bwMode="auto">
            <a:xfrm>
              <a:off x="2805113" y="5351469"/>
              <a:ext cx="39688" cy="39688"/>
            </a:xfrm>
            <a:custGeom>
              <a:avLst/>
              <a:gdLst>
                <a:gd name="T0" fmla="*/ 38 w 80"/>
                <a:gd name="T1" fmla="*/ 0 h 77"/>
                <a:gd name="T2" fmla="*/ 41 w 80"/>
                <a:gd name="T3" fmla="*/ 0 h 77"/>
                <a:gd name="T4" fmla="*/ 80 w 80"/>
                <a:gd name="T5" fmla="*/ 38 h 77"/>
                <a:gd name="T6" fmla="*/ 41 w 80"/>
                <a:gd name="T7" fmla="*/ 77 h 77"/>
                <a:gd name="T8" fmla="*/ 38 w 80"/>
                <a:gd name="T9" fmla="*/ 77 h 77"/>
                <a:gd name="T10" fmla="*/ 0 w 80"/>
                <a:gd name="T11" fmla="*/ 38 h 77"/>
                <a:gd name="T12" fmla="*/ 38 w 80"/>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80" h="77">
                  <a:moveTo>
                    <a:pt x="38" y="0"/>
                  </a:moveTo>
                  <a:cubicBezTo>
                    <a:pt x="41" y="0"/>
                    <a:pt x="41" y="0"/>
                    <a:pt x="41" y="0"/>
                  </a:cubicBezTo>
                  <a:cubicBezTo>
                    <a:pt x="62" y="0"/>
                    <a:pt x="80" y="17"/>
                    <a:pt x="80" y="38"/>
                  </a:cubicBezTo>
                  <a:cubicBezTo>
                    <a:pt x="80" y="60"/>
                    <a:pt x="62" y="77"/>
                    <a:pt x="41" y="77"/>
                  </a:cubicBezTo>
                  <a:cubicBezTo>
                    <a:pt x="38" y="77"/>
                    <a:pt x="38" y="77"/>
                    <a:pt x="38" y="77"/>
                  </a:cubicBezTo>
                  <a:cubicBezTo>
                    <a:pt x="17" y="77"/>
                    <a:pt x="0" y="60"/>
                    <a:pt x="0" y="38"/>
                  </a:cubicBezTo>
                  <a:cubicBezTo>
                    <a:pt x="0" y="17"/>
                    <a:pt x="17" y="0"/>
                    <a:pt x="38"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Freeform 45"/>
            <p:cNvSpPr>
              <a:spLocks/>
            </p:cNvSpPr>
            <p:nvPr/>
          </p:nvSpPr>
          <p:spPr bwMode="auto">
            <a:xfrm>
              <a:off x="2711451" y="5351469"/>
              <a:ext cx="39688" cy="39688"/>
            </a:xfrm>
            <a:custGeom>
              <a:avLst/>
              <a:gdLst>
                <a:gd name="T0" fmla="*/ 38 w 80"/>
                <a:gd name="T1" fmla="*/ 0 h 77"/>
                <a:gd name="T2" fmla="*/ 41 w 80"/>
                <a:gd name="T3" fmla="*/ 0 h 77"/>
                <a:gd name="T4" fmla="*/ 80 w 80"/>
                <a:gd name="T5" fmla="*/ 38 h 77"/>
                <a:gd name="T6" fmla="*/ 41 w 80"/>
                <a:gd name="T7" fmla="*/ 77 h 77"/>
                <a:gd name="T8" fmla="*/ 38 w 80"/>
                <a:gd name="T9" fmla="*/ 77 h 77"/>
                <a:gd name="T10" fmla="*/ 0 w 80"/>
                <a:gd name="T11" fmla="*/ 38 h 77"/>
                <a:gd name="T12" fmla="*/ 38 w 80"/>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80" h="77">
                  <a:moveTo>
                    <a:pt x="38" y="0"/>
                  </a:moveTo>
                  <a:cubicBezTo>
                    <a:pt x="41" y="0"/>
                    <a:pt x="41" y="0"/>
                    <a:pt x="41" y="0"/>
                  </a:cubicBezTo>
                  <a:cubicBezTo>
                    <a:pt x="62" y="0"/>
                    <a:pt x="80" y="17"/>
                    <a:pt x="80" y="38"/>
                  </a:cubicBezTo>
                  <a:cubicBezTo>
                    <a:pt x="80" y="60"/>
                    <a:pt x="62" y="77"/>
                    <a:pt x="41" y="77"/>
                  </a:cubicBezTo>
                  <a:cubicBezTo>
                    <a:pt x="38" y="77"/>
                    <a:pt x="38" y="77"/>
                    <a:pt x="38" y="77"/>
                  </a:cubicBezTo>
                  <a:cubicBezTo>
                    <a:pt x="17" y="77"/>
                    <a:pt x="0" y="60"/>
                    <a:pt x="0" y="38"/>
                  </a:cubicBezTo>
                  <a:cubicBezTo>
                    <a:pt x="0" y="17"/>
                    <a:pt x="17" y="0"/>
                    <a:pt x="38"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46"/>
            <p:cNvSpPr>
              <a:spLocks/>
            </p:cNvSpPr>
            <p:nvPr/>
          </p:nvSpPr>
          <p:spPr bwMode="auto">
            <a:xfrm>
              <a:off x="2617788" y="5351469"/>
              <a:ext cx="39688" cy="39688"/>
            </a:xfrm>
            <a:custGeom>
              <a:avLst/>
              <a:gdLst>
                <a:gd name="T0" fmla="*/ 37 w 78"/>
                <a:gd name="T1" fmla="*/ 0 h 77"/>
                <a:gd name="T2" fmla="*/ 40 w 78"/>
                <a:gd name="T3" fmla="*/ 0 h 77"/>
                <a:gd name="T4" fmla="*/ 78 w 78"/>
                <a:gd name="T5" fmla="*/ 38 h 77"/>
                <a:gd name="T6" fmla="*/ 40 w 78"/>
                <a:gd name="T7" fmla="*/ 77 h 77"/>
                <a:gd name="T8" fmla="*/ 0 w 78"/>
                <a:gd name="T9" fmla="*/ 38 h 77"/>
                <a:gd name="T10" fmla="*/ 37 w 78"/>
                <a:gd name="T11" fmla="*/ 0 h 77"/>
              </a:gdLst>
              <a:ahLst/>
              <a:cxnLst>
                <a:cxn ang="0">
                  <a:pos x="T0" y="T1"/>
                </a:cxn>
                <a:cxn ang="0">
                  <a:pos x="T2" y="T3"/>
                </a:cxn>
                <a:cxn ang="0">
                  <a:pos x="T4" y="T5"/>
                </a:cxn>
                <a:cxn ang="0">
                  <a:pos x="T6" y="T7"/>
                </a:cxn>
                <a:cxn ang="0">
                  <a:pos x="T8" y="T9"/>
                </a:cxn>
                <a:cxn ang="0">
                  <a:pos x="T10" y="T11"/>
                </a:cxn>
              </a:cxnLst>
              <a:rect l="0" t="0" r="r" b="b"/>
              <a:pathLst>
                <a:path w="78" h="77">
                  <a:moveTo>
                    <a:pt x="37" y="0"/>
                  </a:moveTo>
                  <a:cubicBezTo>
                    <a:pt x="40" y="0"/>
                    <a:pt x="40" y="0"/>
                    <a:pt x="40" y="0"/>
                  </a:cubicBezTo>
                  <a:cubicBezTo>
                    <a:pt x="61" y="0"/>
                    <a:pt x="78" y="17"/>
                    <a:pt x="78" y="38"/>
                  </a:cubicBezTo>
                  <a:cubicBezTo>
                    <a:pt x="78" y="60"/>
                    <a:pt x="61" y="77"/>
                    <a:pt x="40" y="77"/>
                  </a:cubicBezTo>
                  <a:cubicBezTo>
                    <a:pt x="18" y="77"/>
                    <a:pt x="0" y="60"/>
                    <a:pt x="0" y="38"/>
                  </a:cubicBezTo>
                  <a:cubicBezTo>
                    <a:pt x="0" y="17"/>
                    <a:pt x="16" y="0"/>
                    <a:pt x="37"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Freeform 47"/>
            <p:cNvSpPr>
              <a:spLocks/>
            </p:cNvSpPr>
            <p:nvPr/>
          </p:nvSpPr>
          <p:spPr bwMode="auto">
            <a:xfrm>
              <a:off x="2524126" y="5351469"/>
              <a:ext cx="39688" cy="39688"/>
            </a:xfrm>
            <a:custGeom>
              <a:avLst/>
              <a:gdLst>
                <a:gd name="T0" fmla="*/ 37 w 78"/>
                <a:gd name="T1" fmla="*/ 0 h 77"/>
                <a:gd name="T2" fmla="*/ 40 w 78"/>
                <a:gd name="T3" fmla="*/ 0 h 77"/>
                <a:gd name="T4" fmla="*/ 78 w 78"/>
                <a:gd name="T5" fmla="*/ 38 h 77"/>
                <a:gd name="T6" fmla="*/ 40 w 78"/>
                <a:gd name="T7" fmla="*/ 77 h 77"/>
                <a:gd name="T8" fmla="*/ 0 w 78"/>
                <a:gd name="T9" fmla="*/ 38 h 77"/>
                <a:gd name="T10" fmla="*/ 37 w 78"/>
                <a:gd name="T11" fmla="*/ 0 h 77"/>
              </a:gdLst>
              <a:ahLst/>
              <a:cxnLst>
                <a:cxn ang="0">
                  <a:pos x="T0" y="T1"/>
                </a:cxn>
                <a:cxn ang="0">
                  <a:pos x="T2" y="T3"/>
                </a:cxn>
                <a:cxn ang="0">
                  <a:pos x="T4" y="T5"/>
                </a:cxn>
                <a:cxn ang="0">
                  <a:pos x="T6" y="T7"/>
                </a:cxn>
                <a:cxn ang="0">
                  <a:pos x="T8" y="T9"/>
                </a:cxn>
                <a:cxn ang="0">
                  <a:pos x="T10" y="T11"/>
                </a:cxn>
              </a:cxnLst>
              <a:rect l="0" t="0" r="r" b="b"/>
              <a:pathLst>
                <a:path w="78" h="77">
                  <a:moveTo>
                    <a:pt x="37" y="0"/>
                  </a:moveTo>
                  <a:cubicBezTo>
                    <a:pt x="40" y="0"/>
                    <a:pt x="40" y="0"/>
                    <a:pt x="40" y="0"/>
                  </a:cubicBezTo>
                  <a:cubicBezTo>
                    <a:pt x="61" y="0"/>
                    <a:pt x="78" y="17"/>
                    <a:pt x="78" y="38"/>
                  </a:cubicBezTo>
                  <a:cubicBezTo>
                    <a:pt x="78" y="60"/>
                    <a:pt x="61" y="77"/>
                    <a:pt x="40" y="77"/>
                  </a:cubicBezTo>
                  <a:cubicBezTo>
                    <a:pt x="18" y="77"/>
                    <a:pt x="0" y="60"/>
                    <a:pt x="0" y="38"/>
                  </a:cubicBezTo>
                  <a:cubicBezTo>
                    <a:pt x="0" y="17"/>
                    <a:pt x="16" y="0"/>
                    <a:pt x="37"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48"/>
            <p:cNvSpPr>
              <a:spLocks/>
            </p:cNvSpPr>
            <p:nvPr/>
          </p:nvSpPr>
          <p:spPr bwMode="auto">
            <a:xfrm>
              <a:off x="2430463" y="5351469"/>
              <a:ext cx="39688" cy="39688"/>
            </a:xfrm>
            <a:custGeom>
              <a:avLst/>
              <a:gdLst>
                <a:gd name="T0" fmla="*/ 39 w 80"/>
                <a:gd name="T1" fmla="*/ 0 h 77"/>
                <a:gd name="T2" fmla="*/ 41 w 80"/>
                <a:gd name="T3" fmla="*/ 0 h 77"/>
                <a:gd name="T4" fmla="*/ 80 w 80"/>
                <a:gd name="T5" fmla="*/ 38 h 77"/>
                <a:gd name="T6" fmla="*/ 41 w 80"/>
                <a:gd name="T7" fmla="*/ 77 h 77"/>
                <a:gd name="T8" fmla="*/ 39 w 80"/>
                <a:gd name="T9" fmla="*/ 77 h 77"/>
                <a:gd name="T10" fmla="*/ 0 w 80"/>
                <a:gd name="T11" fmla="*/ 38 h 77"/>
                <a:gd name="T12" fmla="*/ 39 w 80"/>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80" h="77">
                  <a:moveTo>
                    <a:pt x="39" y="0"/>
                  </a:moveTo>
                  <a:cubicBezTo>
                    <a:pt x="41" y="0"/>
                    <a:pt x="41" y="0"/>
                    <a:pt x="41" y="0"/>
                  </a:cubicBezTo>
                  <a:cubicBezTo>
                    <a:pt x="63" y="0"/>
                    <a:pt x="80" y="17"/>
                    <a:pt x="80" y="38"/>
                  </a:cubicBezTo>
                  <a:cubicBezTo>
                    <a:pt x="80" y="60"/>
                    <a:pt x="63" y="77"/>
                    <a:pt x="41" y="77"/>
                  </a:cubicBezTo>
                  <a:cubicBezTo>
                    <a:pt x="39" y="77"/>
                    <a:pt x="39" y="77"/>
                    <a:pt x="39" y="77"/>
                  </a:cubicBezTo>
                  <a:cubicBezTo>
                    <a:pt x="18" y="77"/>
                    <a:pt x="0" y="60"/>
                    <a:pt x="0" y="38"/>
                  </a:cubicBezTo>
                  <a:cubicBezTo>
                    <a:pt x="0" y="17"/>
                    <a:pt x="18" y="0"/>
                    <a:pt x="39"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Freeform 49"/>
            <p:cNvSpPr>
              <a:spLocks/>
            </p:cNvSpPr>
            <p:nvPr/>
          </p:nvSpPr>
          <p:spPr bwMode="auto">
            <a:xfrm>
              <a:off x="2336801" y="5351469"/>
              <a:ext cx="39688" cy="39688"/>
            </a:xfrm>
            <a:custGeom>
              <a:avLst/>
              <a:gdLst>
                <a:gd name="T0" fmla="*/ 39 w 80"/>
                <a:gd name="T1" fmla="*/ 0 h 77"/>
                <a:gd name="T2" fmla="*/ 41 w 80"/>
                <a:gd name="T3" fmla="*/ 0 h 77"/>
                <a:gd name="T4" fmla="*/ 80 w 80"/>
                <a:gd name="T5" fmla="*/ 38 h 77"/>
                <a:gd name="T6" fmla="*/ 41 w 80"/>
                <a:gd name="T7" fmla="*/ 77 h 77"/>
                <a:gd name="T8" fmla="*/ 39 w 80"/>
                <a:gd name="T9" fmla="*/ 77 h 77"/>
                <a:gd name="T10" fmla="*/ 0 w 80"/>
                <a:gd name="T11" fmla="*/ 38 h 77"/>
                <a:gd name="T12" fmla="*/ 39 w 80"/>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80" h="77">
                  <a:moveTo>
                    <a:pt x="39" y="0"/>
                  </a:moveTo>
                  <a:cubicBezTo>
                    <a:pt x="41" y="0"/>
                    <a:pt x="41" y="0"/>
                    <a:pt x="41" y="0"/>
                  </a:cubicBezTo>
                  <a:cubicBezTo>
                    <a:pt x="63" y="0"/>
                    <a:pt x="80" y="17"/>
                    <a:pt x="80" y="38"/>
                  </a:cubicBezTo>
                  <a:cubicBezTo>
                    <a:pt x="80" y="60"/>
                    <a:pt x="63" y="77"/>
                    <a:pt x="41" y="77"/>
                  </a:cubicBezTo>
                  <a:cubicBezTo>
                    <a:pt x="39" y="77"/>
                    <a:pt x="39" y="77"/>
                    <a:pt x="39" y="77"/>
                  </a:cubicBezTo>
                  <a:cubicBezTo>
                    <a:pt x="17" y="77"/>
                    <a:pt x="0" y="60"/>
                    <a:pt x="0" y="38"/>
                  </a:cubicBezTo>
                  <a:cubicBezTo>
                    <a:pt x="0" y="17"/>
                    <a:pt x="17" y="0"/>
                    <a:pt x="39"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50"/>
            <p:cNvSpPr>
              <a:spLocks/>
            </p:cNvSpPr>
            <p:nvPr/>
          </p:nvSpPr>
          <p:spPr bwMode="auto">
            <a:xfrm>
              <a:off x="2243138" y="5351469"/>
              <a:ext cx="39688" cy="39688"/>
            </a:xfrm>
            <a:custGeom>
              <a:avLst/>
              <a:gdLst>
                <a:gd name="T0" fmla="*/ 38 w 79"/>
                <a:gd name="T1" fmla="*/ 0 h 77"/>
                <a:gd name="T2" fmla="*/ 40 w 79"/>
                <a:gd name="T3" fmla="*/ 0 h 77"/>
                <a:gd name="T4" fmla="*/ 79 w 79"/>
                <a:gd name="T5" fmla="*/ 38 h 77"/>
                <a:gd name="T6" fmla="*/ 40 w 79"/>
                <a:gd name="T7" fmla="*/ 77 h 77"/>
                <a:gd name="T8" fmla="*/ 0 w 79"/>
                <a:gd name="T9" fmla="*/ 38 h 77"/>
                <a:gd name="T10" fmla="*/ 38 w 79"/>
                <a:gd name="T11" fmla="*/ 0 h 77"/>
              </a:gdLst>
              <a:ahLst/>
              <a:cxnLst>
                <a:cxn ang="0">
                  <a:pos x="T0" y="T1"/>
                </a:cxn>
                <a:cxn ang="0">
                  <a:pos x="T2" y="T3"/>
                </a:cxn>
                <a:cxn ang="0">
                  <a:pos x="T4" y="T5"/>
                </a:cxn>
                <a:cxn ang="0">
                  <a:pos x="T6" y="T7"/>
                </a:cxn>
                <a:cxn ang="0">
                  <a:pos x="T8" y="T9"/>
                </a:cxn>
                <a:cxn ang="0">
                  <a:pos x="T10" y="T11"/>
                </a:cxn>
              </a:cxnLst>
              <a:rect l="0" t="0" r="r" b="b"/>
              <a:pathLst>
                <a:path w="79" h="77">
                  <a:moveTo>
                    <a:pt x="38" y="0"/>
                  </a:moveTo>
                  <a:cubicBezTo>
                    <a:pt x="40" y="0"/>
                    <a:pt x="40" y="0"/>
                    <a:pt x="40" y="0"/>
                  </a:cubicBezTo>
                  <a:cubicBezTo>
                    <a:pt x="62" y="0"/>
                    <a:pt x="79" y="17"/>
                    <a:pt x="79" y="38"/>
                  </a:cubicBezTo>
                  <a:cubicBezTo>
                    <a:pt x="79" y="60"/>
                    <a:pt x="62" y="77"/>
                    <a:pt x="40" y="77"/>
                  </a:cubicBezTo>
                  <a:cubicBezTo>
                    <a:pt x="19" y="77"/>
                    <a:pt x="0" y="60"/>
                    <a:pt x="0" y="38"/>
                  </a:cubicBezTo>
                  <a:cubicBezTo>
                    <a:pt x="0" y="17"/>
                    <a:pt x="16" y="0"/>
                    <a:pt x="38"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Freeform 51"/>
            <p:cNvSpPr>
              <a:spLocks/>
            </p:cNvSpPr>
            <p:nvPr/>
          </p:nvSpPr>
          <p:spPr bwMode="auto">
            <a:xfrm>
              <a:off x="2149476" y="5351469"/>
              <a:ext cx="39688" cy="39688"/>
            </a:xfrm>
            <a:custGeom>
              <a:avLst/>
              <a:gdLst>
                <a:gd name="T0" fmla="*/ 37 w 79"/>
                <a:gd name="T1" fmla="*/ 0 h 77"/>
                <a:gd name="T2" fmla="*/ 40 w 79"/>
                <a:gd name="T3" fmla="*/ 0 h 77"/>
                <a:gd name="T4" fmla="*/ 79 w 79"/>
                <a:gd name="T5" fmla="*/ 38 h 77"/>
                <a:gd name="T6" fmla="*/ 40 w 79"/>
                <a:gd name="T7" fmla="*/ 77 h 77"/>
                <a:gd name="T8" fmla="*/ 0 w 79"/>
                <a:gd name="T9" fmla="*/ 38 h 77"/>
                <a:gd name="T10" fmla="*/ 37 w 79"/>
                <a:gd name="T11" fmla="*/ 0 h 77"/>
              </a:gdLst>
              <a:ahLst/>
              <a:cxnLst>
                <a:cxn ang="0">
                  <a:pos x="T0" y="T1"/>
                </a:cxn>
                <a:cxn ang="0">
                  <a:pos x="T2" y="T3"/>
                </a:cxn>
                <a:cxn ang="0">
                  <a:pos x="T4" y="T5"/>
                </a:cxn>
                <a:cxn ang="0">
                  <a:pos x="T6" y="T7"/>
                </a:cxn>
                <a:cxn ang="0">
                  <a:pos x="T8" y="T9"/>
                </a:cxn>
                <a:cxn ang="0">
                  <a:pos x="T10" y="T11"/>
                </a:cxn>
              </a:cxnLst>
              <a:rect l="0" t="0" r="r" b="b"/>
              <a:pathLst>
                <a:path w="79" h="77">
                  <a:moveTo>
                    <a:pt x="37" y="0"/>
                  </a:moveTo>
                  <a:cubicBezTo>
                    <a:pt x="40" y="0"/>
                    <a:pt x="40" y="0"/>
                    <a:pt x="40" y="0"/>
                  </a:cubicBezTo>
                  <a:cubicBezTo>
                    <a:pt x="61" y="0"/>
                    <a:pt x="79" y="17"/>
                    <a:pt x="79" y="38"/>
                  </a:cubicBezTo>
                  <a:cubicBezTo>
                    <a:pt x="79" y="60"/>
                    <a:pt x="61" y="77"/>
                    <a:pt x="40" y="77"/>
                  </a:cubicBezTo>
                  <a:cubicBezTo>
                    <a:pt x="19" y="77"/>
                    <a:pt x="0" y="60"/>
                    <a:pt x="0" y="38"/>
                  </a:cubicBezTo>
                  <a:cubicBezTo>
                    <a:pt x="0" y="17"/>
                    <a:pt x="16" y="0"/>
                    <a:pt x="37"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52"/>
            <p:cNvSpPr>
              <a:spLocks/>
            </p:cNvSpPr>
            <p:nvPr/>
          </p:nvSpPr>
          <p:spPr bwMode="auto">
            <a:xfrm>
              <a:off x="2055813" y="5351469"/>
              <a:ext cx="41275" cy="39688"/>
            </a:xfrm>
            <a:custGeom>
              <a:avLst/>
              <a:gdLst>
                <a:gd name="T0" fmla="*/ 38 w 80"/>
                <a:gd name="T1" fmla="*/ 0 h 77"/>
                <a:gd name="T2" fmla="*/ 41 w 80"/>
                <a:gd name="T3" fmla="*/ 0 h 77"/>
                <a:gd name="T4" fmla="*/ 80 w 80"/>
                <a:gd name="T5" fmla="*/ 38 h 77"/>
                <a:gd name="T6" fmla="*/ 41 w 80"/>
                <a:gd name="T7" fmla="*/ 77 h 77"/>
                <a:gd name="T8" fmla="*/ 38 w 80"/>
                <a:gd name="T9" fmla="*/ 77 h 77"/>
                <a:gd name="T10" fmla="*/ 0 w 80"/>
                <a:gd name="T11" fmla="*/ 38 h 77"/>
                <a:gd name="T12" fmla="*/ 38 w 80"/>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80" h="77">
                  <a:moveTo>
                    <a:pt x="38" y="0"/>
                  </a:moveTo>
                  <a:cubicBezTo>
                    <a:pt x="41" y="0"/>
                    <a:pt x="41" y="0"/>
                    <a:pt x="41" y="0"/>
                  </a:cubicBezTo>
                  <a:cubicBezTo>
                    <a:pt x="62" y="0"/>
                    <a:pt x="80" y="17"/>
                    <a:pt x="80" y="38"/>
                  </a:cubicBezTo>
                  <a:cubicBezTo>
                    <a:pt x="80" y="60"/>
                    <a:pt x="62" y="77"/>
                    <a:pt x="41" y="77"/>
                  </a:cubicBezTo>
                  <a:cubicBezTo>
                    <a:pt x="38" y="77"/>
                    <a:pt x="38" y="77"/>
                    <a:pt x="38" y="77"/>
                  </a:cubicBezTo>
                  <a:cubicBezTo>
                    <a:pt x="17" y="77"/>
                    <a:pt x="0" y="60"/>
                    <a:pt x="0" y="38"/>
                  </a:cubicBezTo>
                  <a:cubicBezTo>
                    <a:pt x="0" y="17"/>
                    <a:pt x="17" y="0"/>
                    <a:pt x="38"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53"/>
            <p:cNvSpPr>
              <a:spLocks/>
            </p:cNvSpPr>
            <p:nvPr/>
          </p:nvSpPr>
          <p:spPr bwMode="auto">
            <a:xfrm>
              <a:off x="1962151" y="5351469"/>
              <a:ext cx="39688" cy="39688"/>
            </a:xfrm>
            <a:custGeom>
              <a:avLst/>
              <a:gdLst>
                <a:gd name="T0" fmla="*/ 39 w 80"/>
                <a:gd name="T1" fmla="*/ 0 h 77"/>
                <a:gd name="T2" fmla="*/ 42 w 80"/>
                <a:gd name="T3" fmla="*/ 0 h 77"/>
                <a:gd name="T4" fmla="*/ 80 w 80"/>
                <a:gd name="T5" fmla="*/ 38 h 77"/>
                <a:gd name="T6" fmla="*/ 42 w 80"/>
                <a:gd name="T7" fmla="*/ 77 h 77"/>
                <a:gd name="T8" fmla="*/ 39 w 80"/>
                <a:gd name="T9" fmla="*/ 77 h 77"/>
                <a:gd name="T10" fmla="*/ 0 w 80"/>
                <a:gd name="T11" fmla="*/ 38 h 77"/>
                <a:gd name="T12" fmla="*/ 39 w 80"/>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80" h="77">
                  <a:moveTo>
                    <a:pt x="39" y="0"/>
                  </a:moveTo>
                  <a:cubicBezTo>
                    <a:pt x="42" y="0"/>
                    <a:pt x="42" y="0"/>
                    <a:pt x="42" y="0"/>
                  </a:cubicBezTo>
                  <a:cubicBezTo>
                    <a:pt x="63" y="0"/>
                    <a:pt x="80" y="17"/>
                    <a:pt x="80" y="38"/>
                  </a:cubicBezTo>
                  <a:cubicBezTo>
                    <a:pt x="80" y="60"/>
                    <a:pt x="63" y="77"/>
                    <a:pt x="42" y="77"/>
                  </a:cubicBezTo>
                  <a:cubicBezTo>
                    <a:pt x="39" y="77"/>
                    <a:pt x="39" y="77"/>
                    <a:pt x="39" y="77"/>
                  </a:cubicBezTo>
                  <a:cubicBezTo>
                    <a:pt x="18" y="77"/>
                    <a:pt x="0" y="60"/>
                    <a:pt x="0" y="38"/>
                  </a:cubicBezTo>
                  <a:cubicBezTo>
                    <a:pt x="0" y="17"/>
                    <a:pt x="18" y="0"/>
                    <a:pt x="39"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54"/>
            <p:cNvSpPr>
              <a:spLocks/>
            </p:cNvSpPr>
            <p:nvPr/>
          </p:nvSpPr>
          <p:spPr bwMode="auto">
            <a:xfrm>
              <a:off x="1868488" y="5351469"/>
              <a:ext cx="39688" cy="39688"/>
            </a:xfrm>
            <a:custGeom>
              <a:avLst/>
              <a:gdLst>
                <a:gd name="T0" fmla="*/ 37 w 78"/>
                <a:gd name="T1" fmla="*/ 0 h 77"/>
                <a:gd name="T2" fmla="*/ 40 w 78"/>
                <a:gd name="T3" fmla="*/ 0 h 77"/>
                <a:gd name="T4" fmla="*/ 78 w 78"/>
                <a:gd name="T5" fmla="*/ 38 h 77"/>
                <a:gd name="T6" fmla="*/ 40 w 78"/>
                <a:gd name="T7" fmla="*/ 77 h 77"/>
                <a:gd name="T8" fmla="*/ 0 w 78"/>
                <a:gd name="T9" fmla="*/ 38 h 77"/>
                <a:gd name="T10" fmla="*/ 37 w 78"/>
                <a:gd name="T11" fmla="*/ 0 h 77"/>
              </a:gdLst>
              <a:ahLst/>
              <a:cxnLst>
                <a:cxn ang="0">
                  <a:pos x="T0" y="T1"/>
                </a:cxn>
                <a:cxn ang="0">
                  <a:pos x="T2" y="T3"/>
                </a:cxn>
                <a:cxn ang="0">
                  <a:pos x="T4" y="T5"/>
                </a:cxn>
                <a:cxn ang="0">
                  <a:pos x="T6" y="T7"/>
                </a:cxn>
                <a:cxn ang="0">
                  <a:pos x="T8" y="T9"/>
                </a:cxn>
                <a:cxn ang="0">
                  <a:pos x="T10" y="T11"/>
                </a:cxn>
              </a:cxnLst>
              <a:rect l="0" t="0" r="r" b="b"/>
              <a:pathLst>
                <a:path w="78" h="77">
                  <a:moveTo>
                    <a:pt x="37" y="0"/>
                  </a:moveTo>
                  <a:cubicBezTo>
                    <a:pt x="40" y="0"/>
                    <a:pt x="40" y="0"/>
                    <a:pt x="40" y="0"/>
                  </a:cubicBezTo>
                  <a:cubicBezTo>
                    <a:pt x="61" y="0"/>
                    <a:pt x="78" y="17"/>
                    <a:pt x="78" y="38"/>
                  </a:cubicBezTo>
                  <a:cubicBezTo>
                    <a:pt x="78" y="60"/>
                    <a:pt x="61" y="77"/>
                    <a:pt x="40" y="77"/>
                  </a:cubicBezTo>
                  <a:cubicBezTo>
                    <a:pt x="18" y="77"/>
                    <a:pt x="0" y="60"/>
                    <a:pt x="0" y="38"/>
                  </a:cubicBezTo>
                  <a:cubicBezTo>
                    <a:pt x="0" y="17"/>
                    <a:pt x="16" y="0"/>
                    <a:pt x="37"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55"/>
            <p:cNvSpPr>
              <a:spLocks/>
            </p:cNvSpPr>
            <p:nvPr/>
          </p:nvSpPr>
          <p:spPr bwMode="auto">
            <a:xfrm>
              <a:off x="1774826" y="5351469"/>
              <a:ext cx="39688" cy="39688"/>
            </a:xfrm>
            <a:custGeom>
              <a:avLst/>
              <a:gdLst>
                <a:gd name="T0" fmla="*/ 38 w 79"/>
                <a:gd name="T1" fmla="*/ 0 h 77"/>
                <a:gd name="T2" fmla="*/ 40 w 79"/>
                <a:gd name="T3" fmla="*/ 0 h 77"/>
                <a:gd name="T4" fmla="*/ 79 w 79"/>
                <a:gd name="T5" fmla="*/ 38 h 77"/>
                <a:gd name="T6" fmla="*/ 40 w 79"/>
                <a:gd name="T7" fmla="*/ 77 h 77"/>
                <a:gd name="T8" fmla="*/ 0 w 79"/>
                <a:gd name="T9" fmla="*/ 38 h 77"/>
                <a:gd name="T10" fmla="*/ 38 w 79"/>
                <a:gd name="T11" fmla="*/ 0 h 77"/>
              </a:gdLst>
              <a:ahLst/>
              <a:cxnLst>
                <a:cxn ang="0">
                  <a:pos x="T0" y="T1"/>
                </a:cxn>
                <a:cxn ang="0">
                  <a:pos x="T2" y="T3"/>
                </a:cxn>
                <a:cxn ang="0">
                  <a:pos x="T4" y="T5"/>
                </a:cxn>
                <a:cxn ang="0">
                  <a:pos x="T6" y="T7"/>
                </a:cxn>
                <a:cxn ang="0">
                  <a:pos x="T8" y="T9"/>
                </a:cxn>
                <a:cxn ang="0">
                  <a:pos x="T10" y="T11"/>
                </a:cxn>
              </a:cxnLst>
              <a:rect l="0" t="0" r="r" b="b"/>
              <a:pathLst>
                <a:path w="79" h="77">
                  <a:moveTo>
                    <a:pt x="38" y="0"/>
                  </a:moveTo>
                  <a:cubicBezTo>
                    <a:pt x="40" y="0"/>
                    <a:pt x="40" y="0"/>
                    <a:pt x="40" y="0"/>
                  </a:cubicBezTo>
                  <a:cubicBezTo>
                    <a:pt x="62" y="0"/>
                    <a:pt x="79" y="17"/>
                    <a:pt x="79" y="38"/>
                  </a:cubicBezTo>
                  <a:cubicBezTo>
                    <a:pt x="79" y="60"/>
                    <a:pt x="62" y="77"/>
                    <a:pt x="40" y="77"/>
                  </a:cubicBezTo>
                  <a:cubicBezTo>
                    <a:pt x="19" y="77"/>
                    <a:pt x="0" y="60"/>
                    <a:pt x="0" y="38"/>
                  </a:cubicBezTo>
                  <a:cubicBezTo>
                    <a:pt x="0" y="17"/>
                    <a:pt x="17" y="0"/>
                    <a:pt x="38"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56"/>
            <p:cNvSpPr>
              <a:spLocks/>
            </p:cNvSpPr>
            <p:nvPr/>
          </p:nvSpPr>
          <p:spPr bwMode="auto">
            <a:xfrm>
              <a:off x="1681163" y="5351469"/>
              <a:ext cx="41275" cy="39688"/>
            </a:xfrm>
            <a:custGeom>
              <a:avLst/>
              <a:gdLst>
                <a:gd name="T0" fmla="*/ 39 w 80"/>
                <a:gd name="T1" fmla="*/ 0 h 77"/>
                <a:gd name="T2" fmla="*/ 41 w 80"/>
                <a:gd name="T3" fmla="*/ 0 h 77"/>
                <a:gd name="T4" fmla="*/ 80 w 80"/>
                <a:gd name="T5" fmla="*/ 38 h 77"/>
                <a:gd name="T6" fmla="*/ 41 w 80"/>
                <a:gd name="T7" fmla="*/ 77 h 77"/>
                <a:gd name="T8" fmla="*/ 39 w 80"/>
                <a:gd name="T9" fmla="*/ 77 h 77"/>
                <a:gd name="T10" fmla="*/ 0 w 80"/>
                <a:gd name="T11" fmla="*/ 38 h 77"/>
                <a:gd name="T12" fmla="*/ 39 w 80"/>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80" h="77">
                  <a:moveTo>
                    <a:pt x="39" y="0"/>
                  </a:moveTo>
                  <a:cubicBezTo>
                    <a:pt x="41" y="0"/>
                    <a:pt x="41" y="0"/>
                    <a:pt x="41" y="0"/>
                  </a:cubicBezTo>
                  <a:cubicBezTo>
                    <a:pt x="63" y="0"/>
                    <a:pt x="80" y="17"/>
                    <a:pt x="80" y="38"/>
                  </a:cubicBezTo>
                  <a:cubicBezTo>
                    <a:pt x="80" y="60"/>
                    <a:pt x="63" y="77"/>
                    <a:pt x="41" y="77"/>
                  </a:cubicBezTo>
                  <a:cubicBezTo>
                    <a:pt x="39" y="77"/>
                    <a:pt x="39" y="77"/>
                    <a:pt x="39" y="77"/>
                  </a:cubicBezTo>
                  <a:cubicBezTo>
                    <a:pt x="17" y="77"/>
                    <a:pt x="0" y="60"/>
                    <a:pt x="0" y="38"/>
                  </a:cubicBezTo>
                  <a:cubicBezTo>
                    <a:pt x="0" y="17"/>
                    <a:pt x="17" y="0"/>
                    <a:pt x="39"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57"/>
            <p:cNvSpPr>
              <a:spLocks/>
            </p:cNvSpPr>
            <p:nvPr/>
          </p:nvSpPr>
          <p:spPr bwMode="auto">
            <a:xfrm>
              <a:off x="1587501" y="5351469"/>
              <a:ext cx="41275" cy="39688"/>
            </a:xfrm>
            <a:custGeom>
              <a:avLst/>
              <a:gdLst>
                <a:gd name="T0" fmla="*/ 39 w 80"/>
                <a:gd name="T1" fmla="*/ 0 h 77"/>
                <a:gd name="T2" fmla="*/ 41 w 80"/>
                <a:gd name="T3" fmla="*/ 0 h 77"/>
                <a:gd name="T4" fmla="*/ 80 w 80"/>
                <a:gd name="T5" fmla="*/ 38 h 77"/>
                <a:gd name="T6" fmla="*/ 41 w 80"/>
                <a:gd name="T7" fmla="*/ 77 h 77"/>
                <a:gd name="T8" fmla="*/ 39 w 80"/>
                <a:gd name="T9" fmla="*/ 77 h 77"/>
                <a:gd name="T10" fmla="*/ 0 w 80"/>
                <a:gd name="T11" fmla="*/ 38 h 77"/>
                <a:gd name="T12" fmla="*/ 39 w 80"/>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80" h="77">
                  <a:moveTo>
                    <a:pt x="39" y="0"/>
                  </a:moveTo>
                  <a:cubicBezTo>
                    <a:pt x="41" y="0"/>
                    <a:pt x="41" y="0"/>
                    <a:pt x="41" y="0"/>
                  </a:cubicBezTo>
                  <a:cubicBezTo>
                    <a:pt x="63" y="0"/>
                    <a:pt x="80" y="17"/>
                    <a:pt x="80" y="38"/>
                  </a:cubicBezTo>
                  <a:cubicBezTo>
                    <a:pt x="80" y="60"/>
                    <a:pt x="63" y="77"/>
                    <a:pt x="41" y="77"/>
                  </a:cubicBezTo>
                  <a:cubicBezTo>
                    <a:pt x="39" y="77"/>
                    <a:pt x="39" y="77"/>
                    <a:pt x="39" y="77"/>
                  </a:cubicBezTo>
                  <a:cubicBezTo>
                    <a:pt x="17" y="77"/>
                    <a:pt x="0" y="60"/>
                    <a:pt x="0" y="38"/>
                  </a:cubicBezTo>
                  <a:cubicBezTo>
                    <a:pt x="0" y="17"/>
                    <a:pt x="17" y="0"/>
                    <a:pt x="39"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58"/>
            <p:cNvSpPr>
              <a:spLocks/>
            </p:cNvSpPr>
            <p:nvPr/>
          </p:nvSpPr>
          <p:spPr bwMode="auto">
            <a:xfrm>
              <a:off x="1493838" y="5351469"/>
              <a:ext cx="41275" cy="39688"/>
            </a:xfrm>
            <a:custGeom>
              <a:avLst/>
              <a:gdLst>
                <a:gd name="T0" fmla="*/ 37 w 79"/>
                <a:gd name="T1" fmla="*/ 0 h 77"/>
                <a:gd name="T2" fmla="*/ 40 w 79"/>
                <a:gd name="T3" fmla="*/ 0 h 77"/>
                <a:gd name="T4" fmla="*/ 79 w 79"/>
                <a:gd name="T5" fmla="*/ 38 h 77"/>
                <a:gd name="T6" fmla="*/ 40 w 79"/>
                <a:gd name="T7" fmla="*/ 77 h 77"/>
                <a:gd name="T8" fmla="*/ 0 w 79"/>
                <a:gd name="T9" fmla="*/ 38 h 77"/>
                <a:gd name="T10" fmla="*/ 37 w 79"/>
                <a:gd name="T11" fmla="*/ 0 h 77"/>
              </a:gdLst>
              <a:ahLst/>
              <a:cxnLst>
                <a:cxn ang="0">
                  <a:pos x="T0" y="T1"/>
                </a:cxn>
                <a:cxn ang="0">
                  <a:pos x="T2" y="T3"/>
                </a:cxn>
                <a:cxn ang="0">
                  <a:pos x="T4" y="T5"/>
                </a:cxn>
                <a:cxn ang="0">
                  <a:pos x="T6" y="T7"/>
                </a:cxn>
                <a:cxn ang="0">
                  <a:pos x="T8" y="T9"/>
                </a:cxn>
                <a:cxn ang="0">
                  <a:pos x="T10" y="T11"/>
                </a:cxn>
              </a:cxnLst>
              <a:rect l="0" t="0" r="r" b="b"/>
              <a:pathLst>
                <a:path w="79" h="77">
                  <a:moveTo>
                    <a:pt x="37" y="0"/>
                  </a:moveTo>
                  <a:cubicBezTo>
                    <a:pt x="40" y="0"/>
                    <a:pt x="40" y="0"/>
                    <a:pt x="40" y="0"/>
                  </a:cubicBezTo>
                  <a:cubicBezTo>
                    <a:pt x="61" y="0"/>
                    <a:pt x="79" y="17"/>
                    <a:pt x="79" y="38"/>
                  </a:cubicBezTo>
                  <a:cubicBezTo>
                    <a:pt x="79" y="60"/>
                    <a:pt x="61" y="77"/>
                    <a:pt x="40" y="77"/>
                  </a:cubicBezTo>
                  <a:cubicBezTo>
                    <a:pt x="19" y="77"/>
                    <a:pt x="0" y="60"/>
                    <a:pt x="0" y="38"/>
                  </a:cubicBezTo>
                  <a:cubicBezTo>
                    <a:pt x="0" y="17"/>
                    <a:pt x="16" y="0"/>
                    <a:pt x="37"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59"/>
            <p:cNvSpPr>
              <a:spLocks/>
            </p:cNvSpPr>
            <p:nvPr/>
          </p:nvSpPr>
          <p:spPr bwMode="auto">
            <a:xfrm>
              <a:off x="1400176" y="5351469"/>
              <a:ext cx="41275" cy="39688"/>
            </a:xfrm>
            <a:custGeom>
              <a:avLst/>
              <a:gdLst>
                <a:gd name="T0" fmla="*/ 37 w 79"/>
                <a:gd name="T1" fmla="*/ 0 h 77"/>
                <a:gd name="T2" fmla="*/ 40 w 79"/>
                <a:gd name="T3" fmla="*/ 0 h 77"/>
                <a:gd name="T4" fmla="*/ 79 w 79"/>
                <a:gd name="T5" fmla="*/ 38 h 77"/>
                <a:gd name="T6" fmla="*/ 40 w 79"/>
                <a:gd name="T7" fmla="*/ 77 h 77"/>
                <a:gd name="T8" fmla="*/ 0 w 79"/>
                <a:gd name="T9" fmla="*/ 38 h 77"/>
                <a:gd name="T10" fmla="*/ 37 w 79"/>
                <a:gd name="T11" fmla="*/ 0 h 77"/>
              </a:gdLst>
              <a:ahLst/>
              <a:cxnLst>
                <a:cxn ang="0">
                  <a:pos x="T0" y="T1"/>
                </a:cxn>
                <a:cxn ang="0">
                  <a:pos x="T2" y="T3"/>
                </a:cxn>
                <a:cxn ang="0">
                  <a:pos x="T4" y="T5"/>
                </a:cxn>
                <a:cxn ang="0">
                  <a:pos x="T6" y="T7"/>
                </a:cxn>
                <a:cxn ang="0">
                  <a:pos x="T8" y="T9"/>
                </a:cxn>
                <a:cxn ang="0">
                  <a:pos x="T10" y="T11"/>
                </a:cxn>
              </a:cxnLst>
              <a:rect l="0" t="0" r="r" b="b"/>
              <a:pathLst>
                <a:path w="79" h="77">
                  <a:moveTo>
                    <a:pt x="37" y="0"/>
                  </a:moveTo>
                  <a:cubicBezTo>
                    <a:pt x="40" y="0"/>
                    <a:pt x="40" y="0"/>
                    <a:pt x="40" y="0"/>
                  </a:cubicBezTo>
                  <a:cubicBezTo>
                    <a:pt x="61" y="0"/>
                    <a:pt x="79" y="17"/>
                    <a:pt x="79" y="38"/>
                  </a:cubicBezTo>
                  <a:cubicBezTo>
                    <a:pt x="79" y="60"/>
                    <a:pt x="61" y="77"/>
                    <a:pt x="40" y="77"/>
                  </a:cubicBezTo>
                  <a:cubicBezTo>
                    <a:pt x="19" y="77"/>
                    <a:pt x="0" y="60"/>
                    <a:pt x="0" y="38"/>
                  </a:cubicBezTo>
                  <a:cubicBezTo>
                    <a:pt x="0" y="17"/>
                    <a:pt x="16" y="0"/>
                    <a:pt x="37"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4" name="Freeform 60"/>
            <p:cNvSpPr>
              <a:spLocks/>
            </p:cNvSpPr>
            <p:nvPr/>
          </p:nvSpPr>
          <p:spPr bwMode="auto">
            <a:xfrm>
              <a:off x="1306513" y="5351469"/>
              <a:ext cx="41275" cy="39688"/>
            </a:xfrm>
            <a:custGeom>
              <a:avLst/>
              <a:gdLst>
                <a:gd name="T0" fmla="*/ 37 w 78"/>
                <a:gd name="T1" fmla="*/ 0 h 77"/>
                <a:gd name="T2" fmla="*/ 40 w 78"/>
                <a:gd name="T3" fmla="*/ 0 h 77"/>
                <a:gd name="T4" fmla="*/ 78 w 78"/>
                <a:gd name="T5" fmla="*/ 38 h 77"/>
                <a:gd name="T6" fmla="*/ 40 w 78"/>
                <a:gd name="T7" fmla="*/ 77 h 77"/>
                <a:gd name="T8" fmla="*/ 0 w 78"/>
                <a:gd name="T9" fmla="*/ 38 h 77"/>
                <a:gd name="T10" fmla="*/ 37 w 78"/>
                <a:gd name="T11" fmla="*/ 0 h 77"/>
              </a:gdLst>
              <a:ahLst/>
              <a:cxnLst>
                <a:cxn ang="0">
                  <a:pos x="T0" y="T1"/>
                </a:cxn>
                <a:cxn ang="0">
                  <a:pos x="T2" y="T3"/>
                </a:cxn>
                <a:cxn ang="0">
                  <a:pos x="T4" y="T5"/>
                </a:cxn>
                <a:cxn ang="0">
                  <a:pos x="T6" y="T7"/>
                </a:cxn>
                <a:cxn ang="0">
                  <a:pos x="T8" y="T9"/>
                </a:cxn>
                <a:cxn ang="0">
                  <a:pos x="T10" y="T11"/>
                </a:cxn>
              </a:cxnLst>
              <a:rect l="0" t="0" r="r" b="b"/>
              <a:pathLst>
                <a:path w="78" h="77">
                  <a:moveTo>
                    <a:pt x="37" y="0"/>
                  </a:moveTo>
                  <a:cubicBezTo>
                    <a:pt x="40" y="0"/>
                    <a:pt x="40" y="0"/>
                    <a:pt x="40" y="0"/>
                  </a:cubicBezTo>
                  <a:cubicBezTo>
                    <a:pt x="61" y="0"/>
                    <a:pt x="78" y="17"/>
                    <a:pt x="78" y="38"/>
                  </a:cubicBezTo>
                  <a:cubicBezTo>
                    <a:pt x="78" y="60"/>
                    <a:pt x="61" y="77"/>
                    <a:pt x="40" y="77"/>
                  </a:cubicBezTo>
                  <a:cubicBezTo>
                    <a:pt x="18" y="77"/>
                    <a:pt x="0" y="60"/>
                    <a:pt x="0" y="38"/>
                  </a:cubicBezTo>
                  <a:cubicBezTo>
                    <a:pt x="0" y="17"/>
                    <a:pt x="16" y="0"/>
                    <a:pt x="37"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5" name="Freeform 61"/>
            <p:cNvSpPr>
              <a:spLocks/>
            </p:cNvSpPr>
            <p:nvPr/>
          </p:nvSpPr>
          <p:spPr bwMode="auto">
            <a:xfrm>
              <a:off x="8531227" y="5283207"/>
              <a:ext cx="87313" cy="177800"/>
            </a:xfrm>
            <a:custGeom>
              <a:avLst/>
              <a:gdLst>
                <a:gd name="T0" fmla="*/ 55 w 55"/>
                <a:gd name="T1" fmla="*/ 0 h 112"/>
                <a:gd name="T2" fmla="*/ 0 w 55"/>
                <a:gd name="T3" fmla="*/ 56 h 112"/>
                <a:gd name="T4" fmla="*/ 55 w 55"/>
                <a:gd name="T5" fmla="*/ 112 h 112"/>
                <a:gd name="T6" fmla="*/ 55 w 55"/>
                <a:gd name="T7" fmla="*/ 0 h 112"/>
                <a:gd name="T8" fmla="*/ 55 w 55"/>
                <a:gd name="T9" fmla="*/ 0 h 112"/>
              </a:gdLst>
              <a:ahLst/>
              <a:cxnLst>
                <a:cxn ang="0">
                  <a:pos x="T0" y="T1"/>
                </a:cxn>
                <a:cxn ang="0">
                  <a:pos x="T2" y="T3"/>
                </a:cxn>
                <a:cxn ang="0">
                  <a:pos x="T4" y="T5"/>
                </a:cxn>
                <a:cxn ang="0">
                  <a:pos x="T6" y="T7"/>
                </a:cxn>
                <a:cxn ang="0">
                  <a:pos x="T8" y="T9"/>
                </a:cxn>
              </a:cxnLst>
              <a:rect l="0" t="0" r="r" b="b"/>
              <a:pathLst>
                <a:path w="55" h="112">
                  <a:moveTo>
                    <a:pt x="55" y="0"/>
                  </a:moveTo>
                  <a:lnTo>
                    <a:pt x="0" y="56"/>
                  </a:lnTo>
                  <a:lnTo>
                    <a:pt x="55" y="112"/>
                  </a:lnTo>
                  <a:lnTo>
                    <a:pt x="55" y="0"/>
                  </a:lnTo>
                  <a:lnTo>
                    <a:pt x="55" y="0"/>
                  </a:ln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6" name="Freeform 62"/>
            <p:cNvSpPr>
              <a:spLocks/>
            </p:cNvSpPr>
            <p:nvPr/>
          </p:nvSpPr>
          <p:spPr bwMode="auto">
            <a:xfrm>
              <a:off x="11017252" y="5351469"/>
              <a:ext cx="41275" cy="39688"/>
            </a:xfrm>
            <a:custGeom>
              <a:avLst/>
              <a:gdLst>
                <a:gd name="T0" fmla="*/ 39 w 80"/>
                <a:gd name="T1" fmla="*/ 0 h 77"/>
                <a:gd name="T2" fmla="*/ 41 w 80"/>
                <a:gd name="T3" fmla="*/ 0 h 77"/>
                <a:gd name="T4" fmla="*/ 80 w 80"/>
                <a:gd name="T5" fmla="*/ 39 h 77"/>
                <a:gd name="T6" fmla="*/ 41 w 80"/>
                <a:gd name="T7" fmla="*/ 77 h 77"/>
                <a:gd name="T8" fmla="*/ 39 w 80"/>
                <a:gd name="T9" fmla="*/ 77 h 77"/>
                <a:gd name="T10" fmla="*/ 0 w 80"/>
                <a:gd name="T11" fmla="*/ 39 h 77"/>
                <a:gd name="T12" fmla="*/ 39 w 80"/>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80" h="77">
                  <a:moveTo>
                    <a:pt x="39" y="0"/>
                  </a:moveTo>
                  <a:cubicBezTo>
                    <a:pt x="41" y="0"/>
                    <a:pt x="41" y="0"/>
                    <a:pt x="41" y="0"/>
                  </a:cubicBezTo>
                  <a:cubicBezTo>
                    <a:pt x="63" y="0"/>
                    <a:pt x="80" y="17"/>
                    <a:pt x="80" y="39"/>
                  </a:cubicBezTo>
                  <a:cubicBezTo>
                    <a:pt x="80" y="60"/>
                    <a:pt x="63" y="77"/>
                    <a:pt x="41" y="77"/>
                  </a:cubicBezTo>
                  <a:cubicBezTo>
                    <a:pt x="39" y="77"/>
                    <a:pt x="39" y="77"/>
                    <a:pt x="39" y="77"/>
                  </a:cubicBezTo>
                  <a:cubicBezTo>
                    <a:pt x="17" y="77"/>
                    <a:pt x="0" y="60"/>
                    <a:pt x="0" y="39"/>
                  </a:cubicBezTo>
                  <a:cubicBezTo>
                    <a:pt x="0" y="17"/>
                    <a:pt x="17" y="0"/>
                    <a:pt x="39"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7" name="Freeform 63"/>
            <p:cNvSpPr>
              <a:spLocks/>
            </p:cNvSpPr>
            <p:nvPr/>
          </p:nvSpPr>
          <p:spPr bwMode="auto">
            <a:xfrm>
              <a:off x="11109327" y="5343532"/>
              <a:ext cx="42863" cy="41275"/>
            </a:xfrm>
            <a:custGeom>
              <a:avLst/>
              <a:gdLst>
                <a:gd name="T0" fmla="*/ 43 w 85"/>
                <a:gd name="T1" fmla="*/ 0 h 81"/>
                <a:gd name="T2" fmla="*/ 81 w 85"/>
                <a:gd name="T3" fmla="*/ 31 h 81"/>
                <a:gd name="T4" fmla="*/ 51 w 85"/>
                <a:gd name="T5" fmla="*/ 77 h 81"/>
                <a:gd name="T6" fmla="*/ 4 w 85"/>
                <a:gd name="T7" fmla="*/ 47 h 81"/>
                <a:gd name="T8" fmla="*/ 32 w 85"/>
                <a:gd name="T9" fmla="*/ 2 h 81"/>
                <a:gd name="T10" fmla="*/ 35 w 85"/>
                <a:gd name="T11" fmla="*/ 1 h 81"/>
                <a:gd name="T12" fmla="*/ 43 w 85"/>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85" h="81">
                  <a:moveTo>
                    <a:pt x="43" y="0"/>
                  </a:moveTo>
                  <a:cubicBezTo>
                    <a:pt x="61" y="0"/>
                    <a:pt x="77" y="13"/>
                    <a:pt x="81" y="31"/>
                  </a:cubicBezTo>
                  <a:cubicBezTo>
                    <a:pt x="85" y="52"/>
                    <a:pt x="72" y="72"/>
                    <a:pt x="51" y="77"/>
                  </a:cubicBezTo>
                  <a:cubicBezTo>
                    <a:pt x="30" y="81"/>
                    <a:pt x="8" y="68"/>
                    <a:pt x="4" y="47"/>
                  </a:cubicBezTo>
                  <a:cubicBezTo>
                    <a:pt x="0" y="27"/>
                    <a:pt x="11" y="6"/>
                    <a:pt x="32" y="2"/>
                  </a:cubicBezTo>
                  <a:cubicBezTo>
                    <a:pt x="32" y="2"/>
                    <a:pt x="35" y="1"/>
                    <a:pt x="35" y="1"/>
                  </a:cubicBezTo>
                  <a:cubicBezTo>
                    <a:pt x="38" y="0"/>
                    <a:pt x="41" y="0"/>
                    <a:pt x="43"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8" name="Freeform 64"/>
            <p:cNvSpPr>
              <a:spLocks/>
            </p:cNvSpPr>
            <p:nvPr/>
          </p:nvSpPr>
          <p:spPr bwMode="auto">
            <a:xfrm>
              <a:off x="11195052" y="5310194"/>
              <a:ext cx="46038" cy="42863"/>
            </a:xfrm>
            <a:custGeom>
              <a:avLst/>
              <a:gdLst>
                <a:gd name="T0" fmla="*/ 46 w 90"/>
                <a:gd name="T1" fmla="*/ 0 h 83"/>
                <a:gd name="T2" fmla="*/ 80 w 90"/>
                <a:gd name="T3" fmla="*/ 20 h 83"/>
                <a:gd name="T4" fmla="*/ 64 w 90"/>
                <a:gd name="T5" fmla="*/ 73 h 83"/>
                <a:gd name="T6" fmla="*/ 11 w 90"/>
                <a:gd name="T7" fmla="*/ 58 h 83"/>
                <a:gd name="T8" fmla="*/ 25 w 90"/>
                <a:gd name="T9" fmla="*/ 6 h 83"/>
                <a:gd name="T10" fmla="*/ 28 w 90"/>
                <a:gd name="T11" fmla="*/ 4 h 83"/>
                <a:gd name="T12" fmla="*/ 46 w 90"/>
                <a:gd name="T13" fmla="*/ 0 h 83"/>
              </a:gdLst>
              <a:ahLst/>
              <a:cxnLst>
                <a:cxn ang="0">
                  <a:pos x="T0" y="T1"/>
                </a:cxn>
                <a:cxn ang="0">
                  <a:pos x="T2" y="T3"/>
                </a:cxn>
                <a:cxn ang="0">
                  <a:pos x="T4" y="T5"/>
                </a:cxn>
                <a:cxn ang="0">
                  <a:pos x="T6" y="T7"/>
                </a:cxn>
                <a:cxn ang="0">
                  <a:pos x="T8" y="T9"/>
                </a:cxn>
                <a:cxn ang="0">
                  <a:pos x="T10" y="T11"/>
                </a:cxn>
                <a:cxn ang="0">
                  <a:pos x="T12" y="T13"/>
                </a:cxn>
              </a:cxnLst>
              <a:rect l="0" t="0" r="r" b="b"/>
              <a:pathLst>
                <a:path w="90" h="83">
                  <a:moveTo>
                    <a:pt x="46" y="0"/>
                  </a:moveTo>
                  <a:cubicBezTo>
                    <a:pt x="60" y="0"/>
                    <a:pt x="73" y="7"/>
                    <a:pt x="80" y="20"/>
                  </a:cubicBezTo>
                  <a:cubicBezTo>
                    <a:pt x="90" y="39"/>
                    <a:pt x="83" y="63"/>
                    <a:pt x="64" y="73"/>
                  </a:cubicBezTo>
                  <a:cubicBezTo>
                    <a:pt x="45" y="83"/>
                    <a:pt x="21" y="77"/>
                    <a:pt x="11" y="58"/>
                  </a:cubicBezTo>
                  <a:cubicBezTo>
                    <a:pt x="0" y="39"/>
                    <a:pt x="6" y="16"/>
                    <a:pt x="25" y="6"/>
                  </a:cubicBezTo>
                  <a:cubicBezTo>
                    <a:pt x="28" y="4"/>
                    <a:pt x="28" y="4"/>
                    <a:pt x="28" y="4"/>
                  </a:cubicBezTo>
                  <a:cubicBezTo>
                    <a:pt x="34" y="1"/>
                    <a:pt x="40" y="0"/>
                    <a:pt x="46"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9" name="Freeform 65"/>
            <p:cNvSpPr>
              <a:spLocks/>
            </p:cNvSpPr>
            <p:nvPr/>
          </p:nvSpPr>
          <p:spPr bwMode="auto">
            <a:xfrm>
              <a:off x="11271252" y="5254632"/>
              <a:ext cx="44450" cy="41275"/>
            </a:xfrm>
            <a:custGeom>
              <a:avLst/>
              <a:gdLst>
                <a:gd name="T0" fmla="*/ 45 w 87"/>
                <a:gd name="T1" fmla="*/ 0 h 82"/>
                <a:gd name="T2" fmla="*/ 73 w 87"/>
                <a:gd name="T3" fmla="*/ 12 h 82"/>
                <a:gd name="T4" fmla="*/ 71 w 87"/>
                <a:gd name="T5" fmla="*/ 67 h 82"/>
                <a:gd name="T6" fmla="*/ 16 w 87"/>
                <a:gd name="T7" fmla="*/ 67 h 82"/>
                <a:gd name="T8" fmla="*/ 15 w 87"/>
                <a:gd name="T9" fmla="*/ 13 h 82"/>
                <a:gd name="T10" fmla="*/ 18 w 87"/>
                <a:gd name="T11" fmla="*/ 11 h 82"/>
                <a:gd name="T12" fmla="*/ 45 w 87"/>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87" h="82">
                  <a:moveTo>
                    <a:pt x="45" y="0"/>
                  </a:moveTo>
                  <a:cubicBezTo>
                    <a:pt x="55" y="0"/>
                    <a:pt x="65" y="4"/>
                    <a:pt x="73" y="12"/>
                  </a:cubicBezTo>
                  <a:cubicBezTo>
                    <a:pt x="87" y="28"/>
                    <a:pt x="87" y="52"/>
                    <a:pt x="71" y="67"/>
                  </a:cubicBezTo>
                  <a:cubicBezTo>
                    <a:pt x="56" y="81"/>
                    <a:pt x="31" y="82"/>
                    <a:pt x="16" y="67"/>
                  </a:cubicBezTo>
                  <a:cubicBezTo>
                    <a:pt x="1" y="51"/>
                    <a:pt x="0" y="28"/>
                    <a:pt x="15" y="13"/>
                  </a:cubicBezTo>
                  <a:cubicBezTo>
                    <a:pt x="16" y="13"/>
                    <a:pt x="18" y="11"/>
                    <a:pt x="18" y="11"/>
                  </a:cubicBezTo>
                  <a:cubicBezTo>
                    <a:pt x="25" y="4"/>
                    <a:pt x="35" y="0"/>
                    <a:pt x="45"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0" name="Freeform 66"/>
            <p:cNvSpPr>
              <a:spLocks/>
            </p:cNvSpPr>
            <p:nvPr/>
          </p:nvSpPr>
          <p:spPr bwMode="auto">
            <a:xfrm>
              <a:off x="11326814" y="5180019"/>
              <a:ext cx="46038" cy="42863"/>
            </a:xfrm>
            <a:custGeom>
              <a:avLst/>
              <a:gdLst>
                <a:gd name="T0" fmla="*/ 46 w 90"/>
                <a:gd name="T1" fmla="*/ 0 h 84"/>
                <a:gd name="T2" fmla="*/ 65 w 90"/>
                <a:gd name="T3" fmla="*/ 6 h 84"/>
                <a:gd name="T4" fmla="*/ 79 w 90"/>
                <a:gd name="T5" fmla="*/ 58 h 84"/>
                <a:gd name="T6" fmla="*/ 26 w 90"/>
                <a:gd name="T7" fmla="*/ 74 h 84"/>
                <a:gd name="T8" fmla="*/ 11 w 90"/>
                <a:gd name="T9" fmla="*/ 22 h 84"/>
                <a:gd name="T10" fmla="*/ 12 w 90"/>
                <a:gd name="T11" fmla="*/ 20 h 84"/>
                <a:gd name="T12" fmla="*/ 46 w 90"/>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90" h="84">
                  <a:moveTo>
                    <a:pt x="46" y="0"/>
                  </a:moveTo>
                  <a:cubicBezTo>
                    <a:pt x="52" y="0"/>
                    <a:pt x="59" y="2"/>
                    <a:pt x="65" y="6"/>
                  </a:cubicBezTo>
                  <a:cubicBezTo>
                    <a:pt x="84" y="16"/>
                    <a:pt x="90" y="40"/>
                    <a:pt x="79" y="58"/>
                  </a:cubicBezTo>
                  <a:cubicBezTo>
                    <a:pt x="69" y="77"/>
                    <a:pt x="44" y="84"/>
                    <a:pt x="26" y="74"/>
                  </a:cubicBezTo>
                  <a:cubicBezTo>
                    <a:pt x="7" y="63"/>
                    <a:pt x="0" y="41"/>
                    <a:pt x="11" y="22"/>
                  </a:cubicBezTo>
                  <a:cubicBezTo>
                    <a:pt x="12" y="20"/>
                    <a:pt x="12" y="20"/>
                    <a:pt x="12" y="20"/>
                  </a:cubicBezTo>
                  <a:cubicBezTo>
                    <a:pt x="19" y="7"/>
                    <a:pt x="32" y="0"/>
                    <a:pt x="46"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1" name="Freeform 67"/>
            <p:cNvSpPr>
              <a:spLocks/>
            </p:cNvSpPr>
            <p:nvPr/>
          </p:nvSpPr>
          <p:spPr bwMode="auto">
            <a:xfrm>
              <a:off x="11363327" y="5094294"/>
              <a:ext cx="44450" cy="42863"/>
            </a:xfrm>
            <a:custGeom>
              <a:avLst/>
              <a:gdLst>
                <a:gd name="T0" fmla="*/ 43 w 86"/>
                <a:gd name="T1" fmla="*/ 0 h 84"/>
                <a:gd name="T2" fmla="*/ 52 w 86"/>
                <a:gd name="T3" fmla="*/ 1 h 84"/>
                <a:gd name="T4" fmla="*/ 81 w 86"/>
                <a:gd name="T5" fmla="*/ 47 h 84"/>
                <a:gd name="T6" fmla="*/ 80 w 86"/>
                <a:gd name="T7" fmla="*/ 50 h 84"/>
                <a:gd name="T8" fmla="*/ 33 w 86"/>
                <a:gd name="T9" fmla="*/ 79 h 84"/>
                <a:gd name="T10" fmla="*/ 5 w 86"/>
                <a:gd name="T11" fmla="*/ 32 h 84"/>
                <a:gd name="T12" fmla="*/ 42 w 86"/>
                <a:gd name="T13" fmla="*/ 41 h 84"/>
                <a:gd name="T14" fmla="*/ 5 w 86"/>
                <a:gd name="T15" fmla="*/ 29 h 84"/>
                <a:gd name="T16" fmla="*/ 43 w 86"/>
                <a:gd name="T1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84">
                  <a:moveTo>
                    <a:pt x="43" y="0"/>
                  </a:moveTo>
                  <a:cubicBezTo>
                    <a:pt x="46" y="0"/>
                    <a:pt x="49" y="0"/>
                    <a:pt x="52" y="1"/>
                  </a:cubicBezTo>
                  <a:cubicBezTo>
                    <a:pt x="73" y="6"/>
                    <a:pt x="86" y="27"/>
                    <a:pt x="81" y="47"/>
                  </a:cubicBezTo>
                  <a:cubicBezTo>
                    <a:pt x="81" y="47"/>
                    <a:pt x="80" y="50"/>
                    <a:pt x="80" y="50"/>
                  </a:cubicBezTo>
                  <a:cubicBezTo>
                    <a:pt x="75" y="71"/>
                    <a:pt x="54" y="84"/>
                    <a:pt x="33" y="79"/>
                  </a:cubicBezTo>
                  <a:cubicBezTo>
                    <a:pt x="13" y="74"/>
                    <a:pt x="0" y="53"/>
                    <a:pt x="5" y="32"/>
                  </a:cubicBezTo>
                  <a:cubicBezTo>
                    <a:pt x="42" y="41"/>
                    <a:pt x="42" y="41"/>
                    <a:pt x="42" y="41"/>
                  </a:cubicBezTo>
                  <a:cubicBezTo>
                    <a:pt x="5" y="29"/>
                    <a:pt x="5" y="29"/>
                    <a:pt x="5" y="29"/>
                  </a:cubicBezTo>
                  <a:cubicBezTo>
                    <a:pt x="10" y="12"/>
                    <a:pt x="26" y="0"/>
                    <a:pt x="43"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2" name="Freeform 68"/>
            <p:cNvSpPr>
              <a:spLocks/>
            </p:cNvSpPr>
            <p:nvPr/>
          </p:nvSpPr>
          <p:spPr bwMode="auto">
            <a:xfrm>
              <a:off x="11374439" y="5000632"/>
              <a:ext cx="39688" cy="41275"/>
            </a:xfrm>
            <a:custGeom>
              <a:avLst/>
              <a:gdLst>
                <a:gd name="T0" fmla="*/ 38 w 77"/>
                <a:gd name="T1" fmla="*/ 0 h 80"/>
                <a:gd name="T2" fmla="*/ 77 w 77"/>
                <a:gd name="T3" fmla="*/ 39 h 80"/>
                <a:gd name="T4" fmla="*/ 77 w 77"/>
                <a:gd name="T5" fmla="*/ 41 h 80"/>
                <a:gd name="T6" fmla="*/ 38 w 77"/>
                <a:gd name="T7" fmla="*/ 80 h 80"/>
                <a:gd name="T8" fmla="*/ 0 w 77"/>
                <a:gd name="T9" fmla="*/ 41 h 80"/>
                <a:gd name="T10" fmla="*/ 0 w 77"/>
                <a:gd name="T11" fmla="*/ 39 h 80"/>
                <a:gd name="T12" fmla="*/ 38 w 77"/>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77" h="80">
                  <a:moveTo>
                    <a:pt x="38" y="0"/>
                  </a:moveTo>
                  <a:cubicBezTo>
                    <a:pt x="60" y="0"/>
                    <a:pt x="77" y="17"/>
                    <a:pt x="77" y="39"/>
                  </a:cubicBezTo>
                  <a:cubicBezTo>
                    <a:pt x="77" y="41"/>
                    <a:pt x="77" y="41"/>
                    <a:pt x="77" y="41"/>
                  </a:cubicBezTo>
                  <a:cubicBezTo>
                    <a:pt x="77" y="63"/>
                    <a:pt x="60" y="80"/>
                    <a:pt x="38" y="80"/>
                  </a:cubicBezTo>
                  <a:cubicBezTo>
                    <a:pt x="17" y="80"/>
                    <a:pt x="0" y="63"/>
                    <a:pt x="0" y="41"/>
                  </a:cubicBezTo>
                  <a:cubicBezTo>
                    <a:pt x="0" y="39"/>
                    <a:pt x="0" y="39"/>
                    <a:pt x="0" y="39"/>
                  </a:cubicBezTo>
                  <a:cubicBezTo>
                    <a:pt x="0" y="17"/>
                    <a:pt x="17" y="0"/>
                    <a:pt x="38"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3" name="Freeform 69"/>
            <p:cNvSpPr>
              <a:spLocks/>
            </p:cNvSpPr>
            <p:nvPr/>
          </p:nvSpPr>
          <p:spPr bwMode="auto">
            <a:xfrm>
              <a:off x="11374439" y="4906969"/>
              <a:ext cx="39688" cy="41275"/>
            </a:xfrm>
            <a:custGeom>
              <a:avLst/>
              <a:gdLst>
                <a:gd name="T0" fmla="*/ 38 w 77"/>
                <a:gd name="T1" fmla="*/ 0 h 80"/>
                <a:gd name="T2" fmla="*/ 77 w 77"/>
                <a:gd name="T3" fmla="*/ 39 h 80"/>
                <a:gd name="T4" fmla="*/ 77 w 77"/>
                <a:gd name="T5" fmla="*/ 41 h 80"/>
                <a:gd name="T6" fmla="*/ 38 w 77"/>
                <a:gd name="T7" fmla="*/ 80 h 80"/>
                <a:gd name="T8" fmla="*/ 0 w 77"/>
                <a:gd name="T9" fmla="*/ 41 h 80"/>
                <a:gd name="T10" fmla="*/ 0 w 77"/>
                <a:gd name="T11" fmla="*/ 39 h 80"/>
                <a:gd name="T12" fmla="*/ 38 w 77"/>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77" h="80">
                  <a:moveTo>
                    <a:pt x="38" y="0"/>
                  </a:moveTo>
                  <a:cubicBezTo>
                    <a:pt x="60" y="0"/>
                    <a:pt x="77" y="17"/>
                    <a:pt x="77" y="39"/>
                  </a:cubicBezTo>
                  <a:cubicBezTo>
                    <a:pt x="77" y="41"/>
                    <a:pt x="77" y="41"/>
                    <a:pt x="77" y="41"/>
                  </a:cubicBezTo>
                  <a:cubicBezTo>
                    <a:pt x="77" y="63"/>
                    <a:pt x="60" y="80"/>
                    <a:pt x="38" y="80"/>
                  </a:cubicBezTo>
                  <a:cubicBezTo>
                    <a:pt x="17" y="80"/>
                    <a:pt x="0" y="63"/>
                    <a:pt x="0" y="41"/>
                  </a:cubicBezTo>
                  <a:cubicBezTo>
                    <a:pt x="0" y="39"/>
                    <a:pt x="0" y="39"/>
                    <a:pt x="0" y="39"/>
                  </a:cubicBezTo>
                  <a:cubicBezTo>
                    <a:pt x="0" y="17"/>
                    <a:pt x="17" y="0"/>
                    <a:pt x="38"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4" name="Freeform 70"/>
            <p:cNvSpPr>
              <a:spLocks/>
            </p:cNvSpPr>
            <p:nvPr/>
          </p:nvSpPr>
          <p:spPr bwMode="auto">
            <a:xfrm>
              <a:off x="11374439" y="4813306"/>
              <a:ext cx="39688" cy="41275"/>
            </a:xfrm>
            <a:custGeom>
              <a:avLst/>
              <a:gdLst>
                <a:gd name="T0" fmla="*/ 38 w 77"/>
                <a:gd name="T1" fmla="*/ 0 h 80"/>
                <a:gd name="T2" fmla="*/ 77 w 77"/>
                <a:gd name="T3" fmla="*/ 39 h 80"/>
                <a:gd name="T4" fmla="*/ 77 w 77"/>
                <a:gd name="T5" fmla="*/ 41 h 80"/>
                <a:gd name="T6" fmla="*/ 38 w 77"/>
                <a:gd name="T7" fmla="*/ 80 h 80"/>
                <a:gd name="T8" fmla="*/ 0 w 77"/>
                <a:gd name="T9" fmla="*/ 41 h 80"/>
                <a:gd name="T10" fmla="*/ 0 w 77"/>
                <a:gd name="T11" fmla="*/ 39 h 80"/>
                <a:gd name="T12" fmla="*/ 38 w 77"/>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77" h="80">
                  <a:moveTo>
                    <a:pt x="38" y="0"/>
                  </a:moveTo>
                  <a:cubicBezTo>
                    <a:pt x="60" y="0"/>
                    <a:pt x="77" y="17"/>
                    <a:pt x="77" y="39"/>
                  </a:cubicBezTo>
                  <a:cubicBezTo>
                    <a:pt x="77" y="41"/>
                    <a:pt x="77" y="41"/>
                    <a:pt x="77" y="41"/>
                  </a:cubicBezTo>
                  <a:cubicBezTo>
                    <a:pt x="77" y="62"/>
                    <a:pt x="60" y="80"/>
                    <a:pt x="38" y="80"/>
                  </a:cubicBezTo>
                  <a:cubicBezTo>
                    <a:pt x="17" y="80"/>
                    <a:pt x="0" y="62"/>
                    <a:pt x="0" y="41"/>
                  </a:cubicBezTo>
                  <a:cubicBezTo>
                    <a:pt x="0" y="39"/>
                    <a:pt x="0" y="39"/>
                    <a:pt x="0" y="39"/>
                  </a:cubicBezTo>
                  <a:cubicBezTo>
                    <a:pt x="0" y="17"/>
                    <a:pt x="17" y="0"/>
                    <a:pt x="38"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5" name="Freeform 71"/>
            <p:cNvSpPr>
              <a:spLocks/>
            </p:cNvSpPr>
            <p:nvPr/>
          </p:nvSpPr>
          <p:spPr bwMode="auto">
            <a:xfrm>
              <a:off x="11374439" y="4719644"/>
              <a:ext cx="39688" cy="41275"/>
            </a:xfrm>
            <a:custGeom>
              <a:avLst/>
              <a:gdLst>
                <a:gd name="T0" fmla="*/ 38 w 77"/>
                <a:gd name="T1" fmla="*/ 0 h 80"/>
                <a:gd name="T2" fmla="*/ 77 w 77"/>
                <a:gd name="T3" fmla="*/ 38 h 80"/>
                <a:gd name="T4" fmla="*/ 77 w 77"/>
                <a:gd name="T5" fmla="*/ 41 h 80"/>
                <a:gd name="T6" fmla="*/ 38 w 77"/>
                <a:gd name="T7" fmla="*/ 80 h 80"/>
                <a:gd name="T8" fmla="*/ 0 w 77"/>
                <a:gd name="T9" fmla="*/ 41 h 80"/>
                <a:gd name="T10" fmla="*/ 0 w 77"/>
                <a:gd name="T11" fmla="*/ 38 h 80"/>
                <a:gd name="T12" fmla="*/ 38 w 77"/>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77" h="80">
                  <a:moveTo>
                    <a:pt x="38" y="0"/>
                  </a:moveTo>
                  <a:cubicBezTo>
                    <a:pt x="60" y="0"/>
                    <a:pt x="77" y="17"/>
                    <a:pt x="77" y="38"/>
                  </a:cubicBezTo>
                  <a:cubicBezTo>
                    <a:pt x="77" y="41"/>
                    <a:pt x="77" y="41"/>
                    <a:pt x="77" y="41"/>
                  </a:cubicBezTo>
                  <a:cubicBezTo>
                    <a:pt x="77" y="62"/>
                    <a:pt x="60" y="80"/>
                    <a:pt x="38" y="80"/>
                  </a:cubicBezTo>
                  <a:cubicBezTo>
                    <a:pt x="17" y="80"/>
                    <a:pt x="0" y="62"/>
                    <a:pt x="0" y="41"/>
                  </a:cubicBezTo>
                  <a:cubicBezTo>
                    <a:pt x="0" y="38"/>
                    <a:pt x="0" y="38"/>
                    <a:pt x="0" y="38"/>
                  </a:cubicBezTo>
                  <a:cubicBezTo>
                    <a:pt x="0" y="17"/>
                    <a:pt x="17" y="0"/>
                    <a:pt x="38"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6" name="Freeform 72"/>
            <p:cNvSpPr>
              <a:spLocks/>
            </p:cNvSpPr>
            <p:nvPr/>
          </p:nvSpPr>
          <p:spPr bwMode="auto">
            <a:xfrm>
              <a:off x="11374439" y="4625981"/>
              <a:ext cx="39688" cy="39688"/>
            </a:xfrm>
            <a:custGeom>
              <a:avLst/>
              <a:gdLst>
                <a:gd name="T0" fmla="*/ 38 w 77"/>
                <a:gd name="T1" fmla="*/ 0 h 78"/>
                <a:gd name="T2" fmla="*/ 77 w 77"/>
                <a:gd name="T3" fmla="*/ 38 h 78"/>
                <a:gd name="T4" fmla="*/ 38 w 77"/>
                <a:gd name="T5" fmla="*/ 78 h 78"/>
                <a:gd name="T6" fmla="*/ 0 w 77"/>
                <a:gd name="T7" fmla="*/ 41 h 78"/>
                <a:gd name="T8" fmla="*/ 0 w 77"/>
                <a:gd name="T9" fmla="*/ 38 h 78"/>
                <a:gd name="T10" fmla="*/ 38 w 77"/>
                <a:gd name="T11" fmla="*/ 0 h 78"/>
              </a:gdLst>
              <a:ahLst/>
              <a:cxnLst>
                <a:cxn ang="0">
                  <a:pos x="T0" y="T1"/>
                </a:cxn>
                <a:cxn ang="0">
                  <a:pos x="T2" y="T3"/>
                </a:cxn>
                <a:cxn ang="0">
                  <a:pos x="T4" y="T5"/>
                </a:cxn>
                <a:cxn ang="0">
                  <a:pos x="T6" y="T7"/>
                </a:cxn>
                <a:cxn ang="0">
                  <a:pos x="T8" y="T9"/>
                </a:cxn>
                <a:cxn ang="0">
                  <a:pos x="T10" y="T11"/>
                </a:cxn>
              </a:cxnLst>
              <a:rect l="0" t="0" r="r" b="b"/>
              <a:pathLst>
                <a:path w="77" h="78">
                  <a:moveTo>
                    <a:pt x="38" y="0"/>
                  </a:moveTo>
                  <a:cubicBezTo>
                    <a:pt x="60" y="0"/>
                    <a:pt x="77" y="17"/>
                    <a:pt x="77" y="38"/>
                  </a:cubicBezTo>
                  <a:cubicBezTo>
                    <a:pt x="77" y="60"/>
                    <a:pt x="60" y="78"/>
                    <a:pt x="38" y="78"/>
                  </a:cubicBezTo>
                  <a:cubicBezTo>
                    <a:pt x="17" y="78"/>
                    <a:pt x="0" y="62"/>
                    <a:pt x="0" y="41"/>
                  </a:cubicBezTo>
                  <a:cubicBezTo>
                    <a:pt x="0" y="38"/>
                    <a:pt x="0" y="38"/>
                    <a:pt x="0" y="38"/>
                  </a:cubicBezTo>
                  <a:cubicBezTo>
                    <a:pt x="0" y="17"/>
                    <a:pt x="17" y="0"/>
                    <a:pt x="38"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7" name="Freeform 73"/>
            <p:cNvSpPr>
              <a:spLocks/>
            </p:cNvSpPr>
            <p:nvPr/>
          </p:nvSpPr>
          <p:spPr bwMode="auto">
            <a:xfrm>
              <a:off x="11374439" y="4530731"/>
              <a:ext cx="39688" cy="41275"/>
            </a:xfrm>
            <a:custGeom>
              <a:avLst/>
              <a:gdLst>
                <a:gd name="T0" fmla="*/ 38 w 77"/>
                <a:gd name="T1" fmla="*/ 0 h 79"/>
                <a:gd name="T2" fmla="*/ 77 w 77"/>
                <a:gd name="T3" fmla="*/ 39 h 79"/>
                <a:gd name="T4" fmla="*/ 38 w 77"/>
                <a:gd name="T5" fmla="*/ 79 h 79"/>
                <a:gd name="T6" fmla="*/ 0 w 77"/>
                <a:gd name="T7" fmla="*/ 42 h 79"/>
                <a:gd name="T8" fmla="*/ 0 w 77"/>
                <a:gd name="T9" fmla="*/ 39 h 79"/>
                <a:gd name="T10" fmla="*/ 38 w 77"/>
                <a:gd name="T11" fmla="*/ 0 h 79"/>
              </a:gdLst>
              <a:ahLst/>
              <a:cxnLst>
                <a:cxn ang="0">
                  <a:pos x="T0" y="T1"/>
                </a:cxn>
                <a:cxn ang="0">
                  <a:pos x="T2" y="T3"/>
                </a:cxn>
                <a:cxn ang="0">
                  <a:pos x="T4" y="T5"/>
                </a:cxn>
                <a:cxn ang="0">
                  <a:pos x="T6" y="T7"/>
                </a:cxn>
                <a:cxn ang="0">
                  <a:pos x="T8" y="T9"/>
                </a:cxn>
                <a:cxn ang="0">
                  <a:pos x="T10" y="T11"/>
                </a:cxn>
              </a:cxnLst>
              <a:rect l="0" t="0" r="r" b="b"/>
              <a:pathLst>
                <a:path w="77" h="79">
                  <a:moveTo>
                    <a:pt x="38" y="0"/>
                  </a:moveTo>
                  <a:cubicBezTo>
                    <a:pt x="60" y="0"/>
                    <a:pt x="77" y="18"/>
                    <a:pt x="77" y="39"/>
                  </a:cubicBezTo>
                  <a:cubicBezTo>
                    <a:pt x="77" y="60"/>
                    <a:pt x="60" y="79"/>
                    <a:pt x="38" y="79"/>
                  </a:cubicBezTo>
                  <a:cubicBezTo>
                    <a:pt x="17" y="79"/>
                    <a:pt x="0" y="63"/>
                    <a:pt x="0" y="42"/>
                  </a:cubicBezTo>
                  <a:cubicBezTo>
                    <a:pt x="0" y="39"/>
                    <a:pt x="0" y="39"/>
                    <a:pt x="0" y="39"/>
                  </a:cubicBezTo>
                  <a:cubicBezTo>
                    <a:pt x="0" y="18"/>
                    <a:pt x="17" y="0"/>
                    <a:pt x="38"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8" name="Freeform 74"/>
            <p:cNvSpPr>
              <a:spLocks/>
            </p:cNvSpPr>
            <p:nvPr/>
          </p:nvSpPr>
          <p:spPr bwMode="auto">
            <a:xfrm>
              <a:off x="11374439" y="4437069"/>
              <a:ext cx="39688" cy="41275"/>
            </a:xfrm>
            <a:custGeom>
              <a:avLst/>
              <a:gdLst>
                <a:gd name="T0" fmla="*/ 38 w 77"/>
                <a:gd name="T1" fmla="*/ 0 h 79"/>
                <a:gd name="T2" fmla="*/ 77 w 77"/>
                <a:gd name="T3" fmla="*/ 39 h 79"/>
                <a:gd name="T4" fmla="*/ 38 w 77"/>
                <a:gd name="T5" fmla="*/ 79 h 79"/>
                <a:gd name="T6" fmla="*/ 0 w 77"/>
                <a:gd name="T7" fmla="*/ 42 h 79"/>
                <a:gd name="T8" fmla="*/ 0 w 77"/>
                <a:gd name="T9" fmla="*/ 39 h 79"/>
                <a:gd name="T10" fmla="*/ 38 w 77"/>
                <a:gd name="T11" fmla="*/ 0 h 79"/>
              </a:gdLst>
              <a:ahLst/>
              <a:cxnLst>
                <a:cxn ang="0">
                  <a:pos x="T0" y="T1"/>
                </a:cxn>
                <a:cxn ang="0">
                  <a:pos x="T2" y="T3"/>
                </a:cxn>
                <a:cxn ang="0">
                  <a:pos x="T4" y="T5"/>
                </a:cxn>
                <a:cxn ang="0">
                  <a:pos x="T6" y="T7"/>
                </a:cxn>
                <a:cxn ang="0">
                  <a:pos x="T8" y="T9"/>
                </a:cxn>
                <a:cxn ang="0">
                  <a:pos x="T10" y="T11"/>
                </a:cxn>
              </a:cxnLst>
              <a:rect l="0" t="0" r="r" b="b"/>
              <a:pathLst>
                <a:path w="77" h="79">
                  <a:moveTo>
                    <a:pt x="38" y="0"/>
                  </a:moveTo>
                  <a:cubicBezTo>
                    <a:pt x="60" y="0"/>
                    <a:pt x="77" y="18"/>
                    <a:pt x="77" y="39"/>
                  </a:cubicBezTo>
                  <a:cubicBezTo>
                    <a:pt x="77" y="60"/>
                    <a:pt x="60" y="79"/>
                    <a:pt x="38" y="79"/>
                  </a:cubicBezTo>
                  <a:cubicBezTo>
                    <a:pt x="17" y="79"/>
                    <a:pt x="0" y="63"/>
                    <a:pt x="0" y="42"/>
                  </a:cubicBezTo>
                  <a:cubicBezTo>
                    <a:pt x="0" y="39"/>
                    <a:pt x="0" y="39"/>
                    <a:pt x="0" y="39"/>
                  </a:cubicBezTo>
                  <a:cubicBezTo>
                    <a:pt x="0" y="18"/>
                    <a:pt x="17" y="0"/>
                    <a:pt x="38"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9" name="Freeform 75"/>
            <p:cNvSpPr>
              <a:spLocks/>
            </p:cNvSpPr>
            <p:nvPr/>
          </p:nvSpPr>
          <p:spPr bwMode="auto">
            <a:xfrm>
              <a:off x="11374439" y="4343406"/>
              <a:ext cx="39688" cy="41275"/>
            </a:xfrm>
            <a:custGeom>
              <a:avLst/>
              <a:gdLst>
                <a:gd name="T0" fmla="*/ 38 w 77"/>
                <a:gd name="T1" fmla="*/ 0 h 80"/>
                <a:gd name="T2" fmla="*/ 77 w 77"/>
                <a:gd name="T3" fmla="*/ 39 h 80"/>
                <a:gd name="T4" fmla="*/ 77 w 77"/>
                <a:gd name="T5" fmla="*/ 41 h 80"/>
                <a:gd name="T6" fmla="*/ 38 w 77"/>
                <a:gd name="T7" fmla="*/ 80 h 80"/>
                <a:gd name="T8" fmla="*/ 0 w 77"/>
                <a:gd name="T9" fmla="*/ 41 h 80"/>
                <a:gd name="T10" fmla="*/ 0 w 77"/>
                <a:gd name="T11" fmla="*/ 39 h 80"/>
                <a:gd name="T12" fmla="*/ 38 w 77"/>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77" h="80">
                  <a:moveTo>
                    <a:pt x="38" y="0"/>
                  </a:moveTo>
                  <a:cubicBezTo>
                    <a:pt x="60" y="0"/>
                    <a:pt x="77" y="17"/>
                    <a:pt x="77" y="39"/>
                  </a:cubicBezTo>
                  <a:cubicBezTo>
                    <a:pt x="77" y="41"/>
                    <a:pt x="77" y="41"/>
                    <a:pt x="77" y="41"/>
                  </a:cubicBezTo>
                  <a:cubicBezTo>
                    <a:pt x="77" y="63"/>
                    <a:pt x="60" y="80"/>
                    <a:pt x="38" y="80"/>
                  </a:cubicBezTo>
                  <a:cubicBezTo>
                    <a:pt x="17" y="80"/>
                    <a:pt x="0" y="63"/>
                    <a:pt x="0" y="41"/>
                  </a:cubicBezTo>
                  <a:cubicBezTo>
                    <a:pt x="0" y="39"/>
                    <a:pt x="0" y="39"/>
                    <a:pt x="0" y="39"/>
                  </a:cubicBezTo>
                  <a:cubicBezTo>
                    <a:pt x="0" y="17"/>
                    <a:pt x="17" y="0"/>
                    <a:pt x="38"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0" name="Freeform 76"/>
            <p:cNvSpPr>
              <a:spLocks/>
            </p:cNvSpPr>
            <p:nvPr/>
          </p:nvSpPr>
          <p:spPr bwMode="auto">
            <a:xfrm>
              <a:off x="8669339" y="5351469"/>
              <a:ext cx="47625" cy="39688"/>
            </a:xfrm>
            <a:custGeom>
              <a:avLst/>
              <a:gdLst>
                <a:gd name="T0" fmla="*/ 53 w 92"/>
                <a:gd name="T1" fmla="*/ 0 h 77"/>
                <a:gd name="T2" fmla="*/ 51 w 92"/>
                <a:gd name="T3" fmla="*/ 0 h 77"/>
                <a:gd name="T4" fmla="*/ 51 w 92"/>
                <a:gd name="T5" fmla="*/ 77 h 77"/>
                <a:gd name="T6" fmla="*/ 53 w 92"/>
                <a:gd name="T7" fmla="*/ 77 h 77"/>
                <a:gd name="T8" fmla="*/ 92 w 92"/>
                <a:gd name="T9" fmla="*/ 38 h 77"/>
                <a:gd name="T10" fmla="*/ 53 w 92"/>
                <a:gd name="T11" fmla="*/ 0 h 77"/>
              </a:gdLst>
              <a:ahLst/>
              <a:cxnLst>
                <a:cxn ang="0">
                  <a:pos x="T0" y="T1"/>
                </a:cxn>
                <a:cxn ang="0">
                  <a:pos x="T2" y="T3"/>
                </a:cxn>
                <a:cxn ang="0">
                  <a:pos x="T4" y="T5"/>
                </a:cxn>
                <a:cxn ang="0">
                  <a:pos x="T6" y="T7"/>
                </a:cxn>
                <a:cxn ang="0">
                  <a:pos x="T8" y="T9"/>
                </a:cxn>
                <a:cxn ang="0">
                  <a:pos x="T10" y="T11"/>
                </a:cxn>
              </a:cxnLst>
              <a:rect l="0" t="0" r="r" b="b"/>
              <a:pathLst>
                <a:path w="92" h="77">
                  <a:moveTo>
                    <a:pt x="53" y="0"/>
                  </a:moveTo>
                  <a:cubicBezTo>
                    <a:pt x="51" y="0"/>
                    <a:pt x="51" y="0"/>
                    <a:pt x="51" y="0"/>
                  </a:cubicBezTo>
                  <a:cubicBezTo>
                    <a:pt x="0" y="0"/>
                    <a:pt x="0" y="77"/>
                    <a:pt x="51" y="77"/>
                  </a:cubicBezTo>
                  <a:cubicBezTo>
                    <a:pt x="53" y="77"/>
                    <a:pt x="53" y="77"/>
                    <a:pt x="53" y="77"/>
                  </a:cubicBezTo>
                  <a:cubicBezTo>
                    <a:pt x="75" y="77"/>
                    <a:pt x="92" y="60"/>
                    <a:pt x="92" y="38"/>
                  </a:cubicBezTo>
                  <a:cubicBezTo>
                    <a:pt x="92" y="17"/>
                    <a:pt x="75" y="0"/>
                    <a:pt x="53"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1" name="Freeform 77"/>
            <p:cNvSpPr>
              <a:spLocks/>
            </p:cNvSpPr>
            <p:nvPr/>
          </p:nvSpPr>
          <p:spPr bwMode="auto">
            <a:xfrm>
              <a:off x="8769352" y="5351469"/>
              <a:ext cx="39688" cy="39688"/>
            </a:xfrm>
            <a:custGeom>
              <a:avLst/>
              <a:gdLst>
                <a:gd name="T0" fmla="*/ 41 w 79"/>
                <a:gd name="T1" fmla="*/ 0 h 77"/>
                <a:gd name="T2" fmla="*/ 39 w 79"/>
                <a:gd name="T3" fmla="*/ 0 h 77"/>
                <a:gd name="T4" fmla="*/ 0 w 79"/>
                <a:gd name="T5" fmla="*/ 38 h 77"/>
                <a:gd name="T6" fmla="*/ 39 w 79"/>
                <a:gd name="T7" fmla="*/ 77 h 77"/>
                <a:gd name="T8" fmla="*/ 79 w 79"/>
                <a:gd name="T9" fmla="*/ 38 h 77"/>
                <a:gd name="T10" fmla="*/ 41 w 79"/>
                <a:gd name="T11" fmla="*/ 0 h 77"/>
              </a:gdLst>
              <a:ahLst/>
              <a:cxnLst>
                <a:cxn ang="0">
                  <a:pos x="T0" y="T1"/>
                </a:cxn>
                <a:cxn ang="0">
                  <a:pos x="T2" y="T3"/>
                </a:cxn>
                <a:cxn ang="0">
                  <a:pos x="T4" y="T5"/>
                </a:cxn>
                <a:cxn ang="0">
                  <a:pos x="T6" y="T7"/>
                </a:cxn>
                <a:cxn ang="0">
                  <a:pos x="T8" y="T9"/>
                </a:cxn>
                <a:cxn ang="0">
                  <a:pos x="T10" y="T11"/>
                </a:cxn>
              </a:cxnLst>
              <a:rect l="0" t="0" r="r" b="b"/>
              <a:pathLst>
                <a:path w="79" h="77">
                  <a:moveTo>
                    <a:pt x="41" y="0"/>
                  </a:moveTo>
                  <a:cubicBezTo>
                    <a:pt x="39" y="0"/>
                    <a:pt x="39" y="0"/>
                    <a:pt x="39" y="0"/>
                  </a:cubicBezTo>
                  <a:cubicBezTo>
                    <a:pt x="18" y="0"/>
                    <a:pt x="0" y="17"/>
                    <a:pt x="0" y="38"/>
                  </a:cubicBezTo>
                  <a:cubicBezTo>
                    <a:pt x="0" y="60"/>
                    <a:pt x="18" y="77"/>
                    <a:pt x="39" y="77"/>
                  </a:cubicBezTo>
                  <a:cubicBezTo>
                    <a:pt x="60" y="77"/>
                    <a:pt x="79" y="60"/>
                    <a:pt x="79" y="38"/>
                  </a:cubicBezTo>
                  <a:cubicBezTo>
                    <a:pt x="79" y="17"/>
                    <a:pt x="63" y="0"/>
                    <a:pt x="41"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2" name="Freeform 78"/>
            <p:cNvSpPr>
              <a:spLocks/>
            </p:cNvSpPr>
            <p:nvPr/>
          </p:nvSpPr>
          <p:spPr bwMode="auto">
            <a:xfrm>
              <a:off x="8863014" y="5351469"/>
              <a:ext cx="39688" cy="39688"/>
            </a:xfrm>
            <a:custGeom>
              <a:avLst/>
              <a:gdLst>
                <a:gd name="T0" fmla="*/ 42 w 79"/>
                <a:gd name="T1" fmla="*/ 0 h 77"/>
                <a:gd name="T2" fmla="*/ 39 w 79"/>
                <a:gd name="T3" fmla="*/ 0 h 77"/>
                <a:gd name="T4" fmla="*/ 0 w 79"/>
                <a:gd name="T5" fmla="*/ 38 h 77"/>
                <a:gd name="T6" fmla="*/ 39 w 79"/>
                <a:gd name="T7" fmla="*/ 77 h 77"/>
                <a:gd name="T8" fmla="*/ 79 w 79"/>
                <a:gd name="T9" fmla="*/ 38 h 77"/>
                <a:gd name="T10" fmla="*/ 42 w 79"/>
                <a:gd name="T11" fmla="*/ 0 h 77"/>
              </a:gdLst>
              <a:ahLst/>
              <a:cxnLst>
                <a:cxn ang="0">
                  <a:pos x="T0" y="T1"/>
                </a:cxn>
                <a:cxn ang="0">
                  <a:pos x="T2" y="T3"/>
                </a:cxn>
                <a:cxn ang="0">
                  <a:pos x="T4" y="T5"/>
                </a:cxn>
                <a:cxn ang="0">
                  <a:pos x="T6" y="T7"/>
                </a:cxn>
                <a:cxn ang="0">
                  <a:pos x="T8" y="T9"/>
                </a:cxn>
                <a:cxn ang="0">
                  <a:pos x="T10" y="T11"/>
                </a:cxn>
              </a:cxnLst>
              <a:rect l="0" t="0" r="r" b="b"/>
              <a:pathLst>
                <a:path w="79" h="77">
                  <a:moveTo>
                    <a:pt x="42" y="0"/>
                  </a:moveTo>
                  <a:cubicBezTo>
                    <a:pt x="39" y="0"/>
                    <a:pt x="39" y="0"/>
                    <a:pt x="39" y="0"/>
                  </a:cubicBezTo>
                  <a:cubicBezTo>
                    <a:pt x="18" y="0"/>
                    <a:pt x="0" y="17"/>
                    <a:pt x="0" y="38"/>
                  </a:cubicBezTo>
                  <a:cubicBezTo>
                    <a:pt x="0" y="60"/>
                    <a:pt x="18" y="77"/>
                    <a:pt x="39" y="77"/>
                  </a:cubicBezTo>
                  <a:cubicBezTo>
                    <a:pt x="60" y="77"/>
                    <a:pt x="79" y="60"/>
                    <a:pt x="79" y="38"/>
                  </a:cubicBezTo>
                  <a:cubicBezTo>
                    <a:pt x="79" y="17"/>
                    <a:pt x="63" y="0"/>
                    <a:pt x="42"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3" name="Freeform 79"/>
            <p:cNvSpPr>
              <a:spLocks/>
            </p:cNvSpPr>
            <p:nvPr/>
          </p:nvSpPr>
          <p:spPr bwMode="auto">
            <a:xfrm>
              <a:off x="8956677" y="5351469"/>
              <a:ext cx="39688" cy="39688"/>
            </a:xfrm>
            <a:custGeom>
              <a:avLst/>
              <a:gdLst>
                <a:gd name="T0" fmla="*/ 41 w 78"/>
                <a:gd name="T1" fmla="*/ 0 h 77"/>
                <a:gd name="T2" fmla="*/ 38 w 78"/>
                <a:gd name="T3" fmla="*/ 0 h 77"/>
                <a:gd name="T4" fmla="*/ 0 w 78"/>
                <a:gd name="T5" fmla="*/ 38 h 77"/>
                <a:gd name="T6" fmla="*/ 38 w 78"/>
                <a:gd name="T7" fmla="*/ 77 h 77"/>
                <a:gd name="T8" fmla="*/ 78 w 78"/>
                <a:gd name="T9" fmla="*/ 38 h 77"/>
                <a:gd name="T10" fmla="*/ 41 w 78"/>
                <a:gd name="T11" fmla="*/ 0 h 77"/>
              </a:gdLst>
              <a:ahLst/>
              <a:cxnLst>
                <a:cxn ang="0">
                  <a:pos x="T0" y="T1"/>
                </a:cxn>
                <a:cxn ang="0">
                  <a:pos x="T2" y="T3"/>
                </a:cxn>
                <a:cxn ang="0">
                  <a:pos x="T4" y="T5"/>
                </a:cxn>
                <a:cxn ang="0">
                  <a:pos x="T6" y="T7"/>
                </a:cxn>
                <a:cxn ang="0">
                  <a:pos x="T8" y="T9"/>
                </a:cxn>
                <a:cxn ang="0">
                  <a:pos x="T10" y="T11"/>
                </a:cxn>
              </a:cxnLst>
              <a:rect l="0" t="0" r="r" b="b"/>
              <a:pathLst>
                <a:path w="78" h="77">
                  <a:moveTo>
                    <a:pt x="41" y="0"/>
                  </a:moveTo>
                  <a:cubicBezTo>
                    <a:pt x="38" y="0"/>
                    <a:pt x="38" y="0"/>
                    <a:pt x="38" y="0"/>
                  </a:cubicBezTo>
                  <a:cubicBezTo>
                    <a:pt x="17" y="0"/>
                    <a:pt x="0" y="17"/>
                    <a:pt x="0" y="38"/>
                  </a:cubicBezTo>
                  <a:cubicBezTo>
                    <a:pt x="0" y="60"/>
                    <a:pt x="17" y="77"/>
                    <a:pt x="38" y="77"/>
                  </a:cubicBezTo>
                  <a:cubicBezTo>
                    <a:pt x="60" y="77"/>
                    <a:pt x="78" y="60"/>
                    <a:pt x="78" y="38"/>
                  </a:cubicBezTo>
                  <a:cubicBezTo>
                    <a:pt x="78" y="17"/>
                    <a:pt x="62" y="0"/>
                    <a:pt x="41"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4" name="Freeform 80"/>
            <p:cNvSpPr>
              <a:spLocks/>
            </p:cNvSpPr>
            <p:nvPr/>
          </p:nvSpPr>
          <p:spPr bwMode="auto">
            <a:xfrm>
              <a:off x="9050339" y="5351469"/>
              <a:ext cx="41275" cy="39688"/>
            </a:xfrm>
            <a:custGeom>
              <a:avLst/>
              <a:gdLst>
                <a:gd name="T0" fmla="*/ 41 w 80"/>
                <a:gd name="T1" fmla="*/ 0 h 77"/>
                <a:gd name="T2" fmla="*/ 38 w 80"/>
                <a:gd name="T3" fmla="*/ 0 h 77"/>
                <a:gd name="T4" fmla="*/ 0 w 80"/>
                <a:gd name="T5" fmla="*/ 38 h 77"/>
                <a:gd name="T6" fmla="*/ 38 w 80"/>
                <a:gd name="T7" fmla="*/ 77 h 77"/>
                <a:gd name="T8" fmla="*/ 41 w 80"/>
                <a:gd name="T9" fmla="*/ 77 h 77"/>
                <a:gd name="T10" fmla="*/ 80 w 80"/>
                <a:gd name="T11" fmla="*/ 38 h 77"/>
                <a:gd name="T12" fmla="*/ 41 w 80"/>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80" h="77">
                  <a:moveTo>
                    <a:pt x="41" y="0"/>
                  </a:moveTo>
                  <a:cubicBezTo>
                    <a:pt x="38" y="0"/>
                    <a:pt x="38" y="0"/>
                    <a:pt x="38" y="0"/>
                  </a:cubicBezTo>
                  <a:cubicBezTo>
                    <a:pt x="17" y="0"/>
                    <a:pt x="0" y="17"/>
                    <a:pt x="0" y="38"/>
                  </a:cubicBezTo>
                  <a:cubicBezTo>
                    <a:pt x="0" y="60"/>
                    <a:pt x="17" y="77"/>
                    <a:pt x="38" y="77"/>
                  </a:cubicBezTo>
                  <a:cubicBezTo>
                    <a:pt x="41" y="77"/>
                    <a:pt x="41" y="77"/>
                    <a:pt x="41" y="77"/>
                  </a:cubicBezTo>
                  <a:cubicBezTo>
                    <a:pt x="62" y="77"/>
                    <a:pt x="80" y="60"/>
                    <a:pt x="80" y="38"/>
                  </a:cubicBezTo>
                  <a:cubicBezTo>
                    <a:pt x="80" y="17"/>
                    <a:pt x="62" y="0"/>
                    <a:pt x="41"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 name="Freeform 81"/>
            <p:cNvSpPr>
              <a:spLocks/>
            </p:cNvSpPr>
            <p:nvPr/>
          </p:nvSpPr>
          <p:spPr bwMode="auto">
            <a:xfrm>
              <a:off x="9144002" y="5351469"/>
              <a:ext cx="39688" cy="39688"/>
            </a:xfrm>
            <a:custGeom>
              <a:avLst/>
              <a:gdLst>
                <a:gd name="T0" fmla="*/ 41 w 78"/>
                <a:gd name="T1" fmla="*/ 0 h 77"/>
                <a:gd name="T2" fmla="*/ 39 w 78"/>
                <a:gd name="T3" fmla="*/ 0 h 77"/>
                <a:gd name="T4" fmla="*/ 0 w 78"/>
                <a:gd name="T5" fmla="*/ 38 h 77"/>
                <a:gd name="T6" fmla="*/ 39 w 78"/>
                <a:gd name="T7" fmla="*/ 77 h 77"/>
                <a:gd name="T8" fmla="*/ 78 w 78"/>
                <a:gd name="T9" fmla="*/ 38 h 77"/>
                <a:gd name="T10" fmla="*/ 41 w 78"/>
                <a:gd name="T11" fmla="*/ 0 h 77"/>
              </a:gdLst>
              <a:ahLst/>
              <a:cxnLst>
                <a:cxn ang="0">
                  <a:pos x="T0" y="T1"/>
                </a:cxn>
                <a:cxn ang="0">
                  <a:pos x="T2" y="T3"/>
                </a:cxn>
                <a:cxn ang="0">
                  <a:pos x="T4" y="T5"/>
                </a:cxn>
                <a:cxn ang="0">
                  <a:pos x="T6" y="T7"/>
                </a:cxn>
                <a:cxn ang="0">
                  <a:pos x="T8" y="T9"/>
                </a:cxn>
                <a:cxn ang="0">
                  <a:pos x="T10" y="T11"/>
                </a:cxn>
              </a:cxnLst>
              <a:rect l="0" t="0" r="r" b="b"/>
              <a:pathLst>
                <a:path w="78" h="77">
                  <a:moveTo>
                    <a:pt x="41" y="0"/>
                  </a:moveTo>
                  <a:cubicBezTo>
                    <a:pt x="39" y="0"/>
                    <a:pt x="39" y="0"/>
                    <a:pt x="39" y="0"/>
                  </a:cubicBezTo>
                  <a:cubicBezTo>
                    <a:pt x="17" y="0"/>
                    <a:pt x="0" y="17"/>
                    <a:pt x="0" y="38"/>
                  </a:cubicBezTo>
                  <a:cubicBezTo>
                    <a:pt x="0" y="60"/>
                    <a:pt x="17" y="77"/>
                    <a:pt x="39" y="77"/>
                  </a:cubicBezTo>
                  <a:cubicBezTo>
                    <a:pt x="60" y="77"/>
                    <a:pt x="78" y="60"/>
                    <a:pt x="78" y="38"/>
                  </a:cubicBezTo>
                  <a:cubicBezTo>
                    <a:pt x="78" y="17"/>
                    <a:pt x="62" y="0"/>
                    <a:pt x="41"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 name="Freeform 82"/>
            <p:cNvSpPr>
              <a:spLocks/>
            </p:cNvSpPr>
            <p:nvPr/>
          </p:nvSpPr>
          <p:spPr bwMode="auto">
            <a:xfrm>
              <a:off x="9237664" y="5351469"/>
              <a:ext cx="39688" cy="39688"/>
            </a:xfrm>
            <a:custGeom>
              <a:avLst/>
              <a:gdLst>
                <a:gd name="T0" fmla="*/ 41 w 79"/>
                <a:gd name="T1" fmla="*/ 0 h 77"/>
                <a:gd name="T2" fmla="*/ 39 w 79"/>
                <a:gd name="T3" fmla="*/ 0 h 77"/>
                <a:gd name="T4" fmla="*/ 0 w 79"/>
                <a:gd name="T5" fmla="*/ 38 h 77"/>
                <a:gd name="T6" fmla="*/ 39 w 79"/>
                <a:gd name="T7" fmla="*/ 77 h 77"/>
                <a:gd name="T8" fmla="*/ 79 w 79"/>
                <a:gd name="T9" fmla="*/ 38 h 77"/>
                <a:gd name="T10" fmla="*/ 41 w 79"/>
                <a:gd name="T11" fmla="*/ 0 h 77"/>
              </a:gdLst>
              <a:ahLst/>
              <a:cxnLst>
                <a:cxn ang="0">
                  <a:pos x="T0" y="T1"/>
                </a:cxn>
                <a:cxn ang="0">
                  <a:pos x="T2" y="T3"/>
                </a:cxn>
                <a:cxn ang="0">
                  <a:pos x="T4" y="T5"/>
                </a:cxn>
                <a:cxn ang="0">
                  <a:pos x="T6" y="T7"/>
                </a:cxn>
                <a:cxn ang="0">
                  <a:pos x="T8" y="T9"/>
                </a:cxn>
                <a:cxn ang="0">
                  <a:pos x="T10" y="T11"/>
                </a:cxn>
              </a:cxnLst>
              <a:rect l="0" t="0" r="r" b="b"/>
              <a:pathLst>
                <a:path w="79" h="77">
                  <a:moveTo>
                    <a:pt x="41" y="0"/>
                  </a:moveTo>
                  <a:cubicBezTo>
                    <a:pt x="39" y="0"/>
                    <a:pt x="39" y="0"/>
                    <a:pt x="39" y="0"/>
                  </a:cubicBezTo>
                  <a:cubicBezTo>
                    <a:pt x="17" y="0"/>
                    <a:pt x="0" y="17"/>
                    <a:pt x="0" y="38"/>
                  </a:cubicBezTo>
                  <a:cubicBezTo>
                    <a:pt x="0" y="60"/>
                    <a:pt x="17" y="77"/>
                    <a:pt x="39" y="77"/>
                  </a:cubicBezTo>
                  <a:cubicBezTo>
                    <a:pt x="60" y="77"/>
                    <a:pt x="79" y="60"/>
                    <a:pt x="79" y="38"/>
                  </a:cubicBezTo>
                  <a:cubicBezTo>
                    <a:pt x="79" y="17"/>
                    <a:pt x="63" y="0"/>
                    <a:pt x="41"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7" name="Freeform 83"/>
            <p:cNvSpPr>
              <a:spLocks/>
            </p:cNvSpPr>
            <p:nvPr/>
          </p:nvSpPr>
          <p:spPr bwMode="auto">
            <a:xfrm>
              <a:off x="9331327" y="5351469"/>
              <a:ext cx="39688" cy="39688"/>
            </a:xfrm>
            <a:custGeom>
              <a:avLst/>
              <a:gdLst>
                <a:gd name="T0" fmla="*/ 41 w 79"/>
                <a:gd name="T1" fmla="*/ 0 h 77"/>
                <a:gd name="T2" fmla="*/ 39 w 79"/>
                <a:gd name="T3" fmla="*/ 0 h 77"/>
                <a:gd name="T4" fmla="*/ 0 w 79"/>
                <a:gd name="T5" fmla="*/ 38 h 77"/>
                <a:gd name="T6" fmla="*/ 39 w 79"/>
                <a:gd name="T7" fmla="*/ 77 h 77"/>
                <a:gd name="T8" fmla="*/ 79 w 79"/>
                <a:gd name="T9" fmla="*/ 38 h 77"/>
                <a:gd name="T10" fmla="*/ 41 w 79"/>
                <a:gd name="T11" fmla="*/ 0 h 77"/>
              </a:gdLst>
              <a:ahLst/>
              <a:cxnLst>
                <a:cxn ang="0">
                  <a:pos x="T0" y="T1"/>
                </a:cxn>
                <a:cxn ang="0">
                  <a:pos x="T2" y="T3"/>
                </a:cxn>
                <a:cxn ang="0">
                  <a:pos x="T4" y="T5"/>
                </a:cxn>
                <a:cxn ang="0">
                  <a:pos x="T6" y="T7"/>
                </a:cxn>
                <a:cxn ang="0">
                  <a:pos x="T8" y="T9"/>
                </a:cxn>
                <a:cxn ang="0">
                  <a:pos x="T10" y="T11"/>
                </a:cxn>
              </a:cxnLst>
              <a:rect l="0" t="0" r="r" b="b"/>
              <a:pathLst>
                <a:path w="79" h="77">
                  <a:moveTo>
                    <a:pt x="41" y="0"/>
                  </a:moveTo>
                  <a:cubicBezTo>
                    <a:pt x="39" y="0"/>
                    <a:pt x="39" y="0"/>
                    <a:pt x="39" y="0"/>
                  </a:cubicBezTo>
                  <a:cubicBezTo>
                    <a:pt x="17" y="0"/>
                    <a:pt x="0" y="17"/>
                    <a:pt x="0" y="38"/>
                  </a:cubicBezTo>
                  <a:cubicBezTo>
                    <a:pt x="0" y="60"/>
                    <a:pt x="17" y="77"/>
                    <a:pt x="39" y="77"/>
                  </a:cubicBezTo>
                  <a:cubicBezTo>
                    <a:pt x="60" y="77"/>
                    <a:pt x="79" y="60"/>
                    <a:pt x="79" y="38"/>
                  </a:cubicBezTo>
                  <a:cubicBezTo>
                    <a:pt x="79" y="17"/>
                    <a:pt x="63" y="0"/>
                    <a:pt x="41"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8" name="Freeform 84"/>
            <p:cNvSpPr>
              <a:spLocks/>
            </p:cNvSpPr>
            <p:nvPr/>
          </p:nvSpPr>
          <p:spPr bwMode="auto">
            <a:xfrm>
              <a:off x="9423402" y="5351469"/>
              <a:ext cx="41275" cy="39688"/>
            </a:xfrm>
            <a:custGeom>
              <a:avLst/>
              <a:gdLst>
                <a:gd name="T0" fmla="*/ 42 w 80"/>
                <a:gd name="T1" fmla="*/ 0 h 77"/>
                <a:gd name="T2" fmla="*/ 39 w 80"/>
                <a:gd name="T3" fmla="*/ 0 h 77"/>
                <a:gd name="T4" fmla="*/ 0 w 80"/>
                <a:gd name="T5" fmla="*/ 38 h 77"/>
                <a:gd name="T6" fmla="*/ 39 w 80"/>
                <a:gd name="T7" fmla="*/ 77 h 77"/>
                <a:gd name="T8" fmla="*/ 42 w 80"/>
                <a:gd name="T9" fmla="*/ 77 h 77"/>
                <a:gd name="T10" fmla="*/ 80 w 80"/>
                <a:gd name="T11" fmla="*/ 38 h 77"/>
                <a:gd name="T12" fmla="*/ 42 w 80"/>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80" h="77">
                  <a:moveTo>
                    <a:pt x="42" y="0"/>
                  </a:moveTo>
                  <a:cubicBezTo>
                    <a:pt x="39" y="0"/>
                    <a:pt x="39" y="0"/>
                    <a:pt x="39" y="0"/>
                  </a:cubicBezTo>
                  <a:cubicBezTo>
                    <a:pt x="18" y="0"/>
                    <a:pt x="0" y="17"/>
                    <a:pt x="0" y="38"/>
                  </a:cubicBezTo>
                  <a:cubicBezTo>
                    <a:pt x="0" y="60"/>
                    <a:pt x="18" y="77"/>
                    <a:pt x="39" y="77"/>
                  </a:cubicBezTo>
                  <a:cubicBezTo>
                    <a:pt x="42" y="77"/>
                    <a:pt x="42" y="77"/>
                    <a:pt x="42" y="77"/>
                  </a:cubicBezTo>
                  <a:cubicBezTo>
                    <a:pt x="63" y="77"/>
                    <a:pt x="80" y="60"/>
                    <a:pt x="80" y="38"/>
                  </a:cubicBezTo>
                  <a:cubicBezTo>
                    <a:pt x="80" y="17"/>
                    <a:pt x="63" y="0"/>
                    <a:pt x="42"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9" name="Freeform 85"/>
            <p:cNvSpPr>
              <a:spLocks/>
            </p:cNvSpPr>
            <p:nvPr/>
          </p:nvSpPr>
          <p:spPr bwMode="auto">
            <a:xfrm>
              <a:off x="9517064" y="5351469"/>
              <a:ext cx="41275" cy="39688"/>
            </a:xfrm>
            <a:custGeom>
              <a:avLst/>
              <a:gdLst>
                <a:gd name="T0" fmla="*/ 42 w 80"/>
                <a:gd name="T1" fmla="*/ 0 h 77"/>
                <a:gd name="T2" fmla="*/ 39 w 80"/>
                <a:gd name="T3" fmla="*/ 0 h 77"/>
                <a:gd name="T4" fmla="*/ 0 w 80"/>
                <a:gd name="T5" fmla="*/ 38 h 77"/>
                <a:gd name="T6" fmla="*/ 39 w 80"/>
                <a:gd name="T7" fmla="*/ 77 h 77"/>
                <a:gd name="T8" fmla="*/ 42 w 80"/>
                <a:gd name="T9" fmla="*/ 77 h 77"/>
                <a:gd name="T10" fmla="*/ 80 w 80"/>
                <a:gd name="T11" fmla="*/ 38 h 77"/>
                <a:gd name="T12" fmla="*/ 42 w 80"/>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80" h="77">
                  <a:moveTo>
                    <a:pt x="42" y="0"/>
                  </a:moveTo>
                  <a:cubicBezTo>
                    <a:pt x="39" y="0"/>
                    <a:pt x="39" y="0"/>
                    <a:pt x="39" y="0"/>
                  </a:cubicBezTo>
                  <a:cubicBezTo>
                    <a:pt x="18" y="0"/>
                    <a:pt x="0" y="17"/>
                    <a:pt x="0" y="38"/>
                  </a:cubicBezTo>
                  <a:cubicBezTo>
                    <a:pt x="0" y="60"/>
                    <a:pt x="18" y="77"/>
                    <a:pt x="39" y="77"/>
                  </a:cubicBezTo>
                  <a:cubicBezTo>
                    <a:pt x="42" y="77"/>
                    <a:pt x="42" y="77"/>
                    <a:pt x="42" y="77"/>
                  </a:cubicBezTo>
                  <a:cubicBezTo>
                    <a:pt x="63" y="77"/>
                    <a:pt x="80" y="60"/>
                    <a:pt x="80" y="38"/>
                  </a:cubicBezTo>
                  <a:cubicBezTo>
                    <a:pt x="80" y="17"/>
                    <a:pt x="63" y="0"/>
                    <a:pt x="42"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0" name="Freeform 86"/>
            <p:cNvSpPr>
              <a:spLocks/>
            </p:cNvSpPr>
            <p:nvPr/>
          </p:nvSpPr>
          <p:spPr bwMode="auto">
            <a:xfrm>
              <a:off x="9612314" y="5351469"/>
              <a:ext cx="39688" cy="39688"/>
            </a:xfrm>
            <a:custGeom>
              <a:avLst/>
              <a:gdLst>
                <a:gd name="T0" fmla="*/ 41 w 78"/>
                <a:gd name="T1" fmla="*/ 0 h 77"/>
                <a:gd name="T2" fmla="*/ 38 w 78"/>
                <a:gd name="T3" fmla="*/ 0 h 77"/>
                <a:gd name="T4" fmla="*/ 0 w 78"/>
                <a:gd name="T5" fmla="*/ 38 h 77"/>
                <a:gd name="T6" fmla="*/ 38 w 78"/>
                <a:gd name="T7" fmla="*/ 77 h 77"/>
                <a:gd name="T8" fmla="*/ 78 w 78"/>
                <a:gd name="T9" fmla="*/ 38 h 77"/>
                <a:gd name="T10" fmla="*/ 41 w 78"/>
                <a:gd name="T11" fmla="*/ 0 h 77"/>
              </a:gdLst>
              <a:ahLst/>
              <a:cxnLst>
                <a:cxn ang="0">
                  <a:pos x="T0" y="T1"/>
                </a:cxn>
                <a:cxn ang="0">
                  <a:pos x="T2" y="T3"/>
                </a:cxn>
                <a:cxn ang="0">
                  <a:pos x="T4" y="T5"/>
                </a:cxn>
                <a:cxn ang="0">
                  <a:pos x="T6" y="T7"/>
                </a:cxn>
                <a:cxn ang="0">
                  <a:pos x="T8" y="T9"/>
                </a:cxn>
                <a:cxn ang="0">
                  <a:pos x="T10" y="T11"/>
                </a:cxn>
              </a:cxnLst>
              <a:rect l="0" t="0" r="r" b="b"/>
              <a:pathLst>
                <a:path w="78" h="77">
                  <a:moveTo>
                    <a:pt x="41" y="0"/>
                  </a:moveTo>
                  <a:cubicBezTo>
                    <a:pt x="38" y="0"/>
                    <a:pt x="38" y="0"/>
                    <a:pt x="38" y="0"/>
                  </a:cubicBezTo>
                  <a:cubicBezTo>
                    <a:pt x="17" y="0"/>
                    <a:pt x="0" y="17"/>
                    <a:pt x="0" y="38"/>
                  </a:cubicBezTo>
                  <a:cubicBezTo>
                    <a:pt x="0" y="60"/>
                    <a:pt x="17" y="77"/>
                    <a:pt x="38" y="77"/>
                  </a:cubicBezTo>
                  <a:cubicBezTo>
                    <a:pt x="60" y="77"/>
                    <a:pt x="78" y="60"/>
                    <a:pt x="78" y="38"/>
                  </a:cubicBezTo>
                  <a:cubicBezTo>
                    <a:pt x="78" y="17"/>
                    <a:pt x="62" y="0"/>
                    <a:pt x="41"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1" name="Freeform 87"/>
            <p:cNvSpPr>
              <a:spLocks/>
            </p:cNvSpPr>
            <p:nvPr/>
          </p:nvSpPr>
          <p:spPr bwMode="auto">
            <a:xfrm>
              <a:off x="9705977" y="5351469"/>
              <a:ext cx="39688" cy="39688"/>
            </a:xfrm>
            <a:custGeom>
              <a:avLst/>
              <a:gdLst>
                <a:gd name="T0" fmla="*/ 41 w 78"/>
                <a:gd name="T1" fmla="*/ 0 h 77"/>
                <a:gd name="T2" fmla="*/ 38 w 78"/>
                <a:gd name="T3" fmla="*/ 0 h 77"/>
                <a:gd name="T4" fmla="*/ 0 w 78"/>
                <a:gd name="T5" fmla="*/ 38 h 77"/>
                <a:gd name="T6" fmla="*/ 38 w 78"/>
                <a:gd name="T7" fmla="*/ 77 h 77"/>
                <a:gd name="T8" fmla="*/ 78 w 78"/>
                <a:gd name="T9" fmla="*/ 38 h 77"/>
                <a:gd name="T10" fmla="*/ 41 w 78"/>
                <a:gd name="T11" fmla="*/ 0 h 77"/>
              </a:gdLst>
              <a:ahLst/>
              <a:cxnLst>
                <a:cxn ang="0">
                  <a:pos x="T0" y="T1"/>
                </a:cxn>
                <a:cxn ang="0">
                  <a:pos x="T2" y="T3"/>
                </a:cxn>
                <a:cxn ang="0">
                  <a:pos x="T4" y="T5"/>
                </a:cxn>
                <a:cxn ang="0">
                  <a:pos x="T6" y="T7"/>
                </a:cxn>
                <a:cxn ang="0">
                  <a:pos x="T8" y="T9"/>
                </a:cxn>
                <a:cxn ang="0">
                  <a:pos x="T10" y="T11"/>
                </a:cxn>
              </a:cxnLst>
              <a:rect l="0" t="0" r="r" b="b"/>
              <a:pathLst>
                <a:path w="78" h="77">
                  <a:moveTo>
                    <a:pt x="41" y="0"/>
                  </a:moveTo>
                  <a:cubicBezTo>
                    <a:pt x="38" y="0"/>
                    <a:pt x="38" y="0"/>
                    <a:pt x="38" y="0"/>
                  </a:cubicBezTo>
                  <a:cubicBezTo>
                    <a:pt x="17" y="0"/>
                    <a:pt x="0" y="17"/>
                    <a:pt x="0" y="38"/>
                  </a:cubicBezTo>
                  <a:cubicBezTo>
                    <a:pt x="0" y="60"/>
                    <a:pt x="17" y="77"/>
                    <a:pt x="38" y="77"/>
                  </a:cubicBezTo>
                  <a:cubicBezTo>
                    <a:pt x="60" y="77"/>
                    <a:pt x="78" y="60"/>
                    <a:pt x="78" y="38"/>
                  </a:cubicBezTo>
                  <a:cubicBezTo>
                    <a:pt x="78" y="17"/>
                    <a:pt x="62" y="0"/>
                    <a:pt x="41"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2" name="Freeform 88"/>
            <p:cNvSpPr>
              <a:spLocks/>
            </p:cNvSpPr>
            <p:nvPr/>
          </p:nvSpPr>
          <p:spPr bwMode="auto">
            <a:xfrm>
              <a:off x="9799639" y="5351469"/>
              <a:ext cx="39688" cy="39688"/>
            </a:xfrm>
            <a:custGeom>
              <a:avLst/>
              <a:gdLst>
                <a:gd name="T0" fmla="*/ 41 w 80"/>
                <a:gd name="T1" fmla="*/ 0 h 77"/>
                <a:gd name="T2" fmla="*/ 39 w 80"/>
                <a:gd name="T3" fmla="*/ 0 h 77"/>
                <a:gd name="T4" fmla="*/ 0 w 80"/>
                <a:gd name="T5" fmla="*/ 38 h 77"/>
                <a:gd name="T6" fmla="*/ 39 w 80"/>
                <a:gd name="T7" fmla="*/ 77 h 77"/>
                <a:gd name="T8" fmla="*/ 41 w 80"/>
                <a:gd name="T9" fmla="*/ 77 h 77"/>
                <a:gd name="T10" fmla="*/ 80 w 80"/>
                <a:gd name="T11" fmla="*/ 38 h 77"/>
                <a:gd name="T12" fmla="*/ 41 w 80"/>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80" h="77">
                  <a:moveTo>
                    <a:pt x="41" y="0"/>
                  </a:moveTo>
                  <a:cubicBezTo>
                    <a:pt x="39" y="0"/>
                    <a:pt x="39" y="0"/>
                    <a:pt x="39" y="0"/>
                  </a:cubicBezTo>
                  <a:cubicBezTo>
                    <a:pt x="17" y="0"/>
                    <a:pt x="0" y="17"/>
                    <a:pt x="0" y="38"/>
                  </a:cubicBezTo>
                  <a:cubicBezTo>
                    <a:pt x="0" y="60"/>
                    <a:pt x="17" y="77"/>
                    <a:pt x="39" y="77"/>
                  </a:cubicBezTo>
                  <a:cubicBezTo>
                    <a:pt x="41" y="77"/>
                    <a:pt x="41" y="77"/>
                    <a:pt x="41" y="77"/>
                  </a:cubicBezTo>
                  <a:cubicBezTo>
                    <a:pt x="62" y="77"/>
                    <a:pt x="80" y="60"/>
                    <a:pt x="80" y="38"/>
                  </a:cubicBezTo>
                  <a:cubicBezTo>
                    <a:pt x="80" y="17"/>
                    <a:pt x="62" y="0"/>
                    <a:pt x="41"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3" name="Freeform 89"/>
            <p:cNvSpPr>
              <a:spLocks/>
            </p:cNvSpPr>
            <p:nvPr/>
          </p:nvSpPr>
          <p:spPr bwMode="auto">
            <a:xfrm>
              <a:off x="9891714" y="5351469"/>
              <a:ext cx="41275" cy="39688"/>
            </a:xfrm>
            <a:custGeom>
              <a:avLst/>
              <a:gdLst>
                <a:gd name="T0" fmla="*/ 41 w 80"/>
                <a:gd name="T1" fmla="*/ 0 h 77"/>
                <a:gd name="T2" fmla="*/ 39 w 80"/>
                <a:gd name="T3" fmla="*/ 0 h 77"/>
                <a:gd name="T4" fmla="*/ 0 w 80"/>
                <a:gd name="T5" fmla="*/ 38 h 77"/>
                <a:gd name="T6" fmla="*/ 39 w 80"/>
                <a:gd name="T7" fmla="*/ 77 h 77"/>
                <a:gd name="T8" fmla="*/ 41 w 80"/>
                <a:gd name="T9" fmla="*/ 77 h 77"/>
                <a:gd name="T10" fmla="*/ 80 w 80"/>
                <a:gd name="T11" fmla="*/ 38 h 77"/>
                <a:gd name="T12" fmla="*/ 41 w 80"/>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80" h="77">
                  <a:moveTo>
                    <a:pt x="41" y="0"/>
                  </a:moveTo>
                  <a:cubicBezTo>
                    <a:pt x="39" y="0"/>
                    <a:pt x="39" y="0"/>
                    <a:pt x="39" y="0"/>
                  </a:cubicBezTo>
                  <a:cubicBezTo>
                    <a:pt x="17" y="0"/>
                    <a:pt x="0" y="17"/>
                    <a:pt x="0" y="38"/>
                  </a:cubicBezTo>
                  <a:cubicBezTo>
                    <a:pt x="0" y="60"/>
                    <a:pt x="17" y="77"/>
                    <a:pt x="39" y="77"/>
                  </a:cubicBezTo>
                  <a:cubicBezTo>
                    <a:pt x="41" y="77"/>
                    <a:pt x="41" y="77"/>
                    <a:pt x="41" y="77"/>
                  </a:cubicBezTo>
                  <a:cubicBezTo>
                    <a:pt x="63" y="77"/>
                    <a:pt x="80" y="60"/>
                    <a:pt x="80" y="38"/>
                  </a:cubicBezTo>
                  <a:cubicBezTo>
                    <a:pt x="80" y="17"/>
                    <a:pt x="63" y="0"/>
                    <a:pt x="41"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4" name="Freeform 90"/>
            <p:cNvSpPr>
              <a:spLocks/>
            </p:cNvSpPr>
            <p:nvPr/>
          </p:nvSpPr>
          <p:spPr bwMode="auto">
            <a:xfrm>
              <a:off x="9985377" y="5351469"/>
              <a:ext cx="41275" cy="39688"/>
            </a:xfrm>
            <a:custGeom>
              <a:avLst/>
              <a:gdLst>
                <a:gd name="T0" fmla="*/ 41 w 79"/>
                <a:gd name="T1" fmla="*/ 0 h 77"/>
                <a:gd name="T2" fmla="*/ 39 w 79"/>
                <a:gd name="T3" fmla="*/ 0 h 77"/>
                <a:gd name="T4" fmla="*/ 0 w 79"/>
                <a:gd name="T5" fmla="*/ 38 h 77"/>
                <a:gd name="T6" fmla="*/ 39 w 79"/>
                <a:gd name="T7" fmla="*/ 77 h 77"/>
                <a:gd name="T8" fmla="*/ 79 w 79"/>
                <a:gd name="T9" fmla="*/ 38 h 77"/>
                <a:gd name="T10" fmla="*/ 41 w 79"/>
                <a:gd name="T11" fmla="*/ 0 h 77"/>
              </a:gdLst>
              <a:ahLst/>
              <a:cxnLst>
                <a:cxn ang="0">
                  <a:pos x="T0" y="T1"/>
                </a:cxn>
                <a:cxn ang="0">
                  <a:pos x="T2" y="T3"/>
                </a:cxn>
                <a:cxn ang="0">
                  <a:pos x="T4" y="T5"/>
                </a:cxn>
                <a:cxn ang="0">
                  <a:pos x="T6" y="T7"/>
                </a:cxn>
                <a:cxn ang="0">
                  <a:pos x="T8" y="T9"/>
                </a:cxn>
                <a:cxn ang="0">
                  <a:pos x="T10" y="T11"/>
                </a:cxn>
              </a:cxnLst>
              <a:rect l="0" t="0" r="r" b="b"/>
              <a:pathLst>
                <a:path w="79" h="77">
                  <a:moveTo>
                    <a:pt x="41" y="0"/>
                  </a:moveTo>
                  <a:cubicBezTo>
                    <a:pt x="39" y="0"/>
                    <a:pt x="39" y="0"/>
                    <a:pt x="39" y="0"/>
                  </a:cubicBezTo>
                  <a:cubicBezTo>
                    <a:pt x="17" y="0"/>
                    <a:pt x="0" y="17"/>
                    <a:pt x="0" y="38"/>
                  </a:cubicBezTo>
                  <a:cubicBezTo>
                    <a:pt x="0" y="60"/>
                    <a:pt x="17" y="77"/>
                    <a:pt x="39" y="77"/>
                  </a:cubicBezTo>
                  <a:cubicBezTo>
                    <a:pt x="60" y="77"/>
                    <a:pt x="79" y="60"/>
                    <a:pt x="79" y="38"/>
                  </a:cubicBezTo>
                  <a:cubicBezTo>
                    <a:pt x="79" y="17"/>
                    <a:pt x="63" y="0"/>
                    <a:pt x="41"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5" name="Freeform 91"/>
            <p:cNvSpPr>
              <a:spLocks/>
            </p:cNvSpPr>
            <p:nvPr/>
          </p:nvSpPr>
          <p:spPr bwMode="auto">
            <a:xfrm>
              <a:off x="10079039" y="5351469"/>
              <a:ext cx="41275" cy="39688"/>
            </a:xfrm>
            <a:custGeom>
              <a:avLst/>
              <a:gdLst>
                <a:gd name="T0" fmla="*/ 42 w 79"/>
                <a:gd name="T1" fmla="*/ 0 h 77"/>
                <a:gd name="T2" fmla="*/ 39 w 79"/>
                <a:gd name="T3" fmla="*/ 0 h 77"/>
                <a:gd name="T4" fmla="*/ 0 w 79"/>
                <a:gd name="T5" fmla="*/ 38 h 77"/>
                <a:gd name="T6" fmla="*/ 39 w 79"/>
                <a:gd name="T7" fmla="*/ 77 h 77"/>
                <a:gd name="T8" fmla="*/ 79 w 79"/>
                <a:gd name="T9" fmla="*/ 38 h 77"/>
                <a:gd name="T10" fmla="*/ 42 w 79"/>
                <a:gd name="T11" fmla="*/ 0 h 77"/>
              </a:gdLst>
              <a:ahLst/>
              <a:cxnLst>
                <a:cxn ang="0">
                  <a:pos x="T0" y="T1"/>
                </a:cxn>
                <a:cxn ang="0">
                  <a:pos x="T2" y="T3"/>
                </a:cxn>
                <a:cxn ang="0">
                  <a:pos x="T4" y="T5"/>
                </a:cxn>
                <a:cxn ang="0">
                  <a:pos x="T6" y="T7"/>
                </a:cxn>
                <a:cxn ang="0">
                  <a:pos x="T8" y="T9"/>
                </a:cxn>
                <a:cxn ang="0">
                  <a:pos x="T10" y="T11"/>
                </a:cxn>
              </a:cxnLst>
              <a:rect l="0" t="0" r="r" b="b"/>
              <a:pathLst>
                <a:path w="79" h="77">
                  <a:moveTo>
                    <a:pt x="42" y="0"/>
                  </a:moveTo>
                  <a:cubicBezTo>
                    <a:pt x="39" y="0"/>
                    <a:pt x="39" y="0"/>
                    <a:pt x="39" y="0"/>
                  </a:cubicBezTo>
                  <a:cubicBezTo>
                    <a:pt x="18" y="0"/>
                    <a:pt x="0" y="17"/>
                    <a:pt x="0" y="38"/>
                  </a:cubicBezTo>
                  <a:cubicBezTo>
                    <a:pt x="0" y="60"/>
                    <a:pt x="18" y="77"/>
                    <a:pt x="39" y="77"/>
                  </a:cubicBezTo>
                  <a:cubicBezTo>
                    <a:pt x="60" y="77"/>
                    <a:pt x="79" y="60"/>
                    <a:pt x="79" y="38"/>
                  </a:cubicBezTo>
                  <a:cubicBezTo>
                    <a:pt x="79" y="17"/>
                    <a:pt x="63" y="0"/>
                    <a:pt x="42"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6" name="Freeform 92"/>
            <p:cNvSpPr>
              <a:spLocks/>
            </p:cNvSpPr>
            <p:nvPr/>
          </p:nvSpPr>
          <p:spPr bwMode="auto">
            <a:xfrm>
              <a:off x="10172702" y="5351469"/>
              <a:ext cx="41275" cy="39688"/>
            </a:xfrm>
            <a:custGeom>
              <a:avLst/>
              <a:gdLst>
                <a:gd name="T0" fmla="*/ 42 w 80"/>
                <a:gd name="T1" fmla="*/ 0 h 77"/>
                <a:gd name="T2" fmla="*/ 39 w 80"/>
                <a:gd name="T3" fmla="*/ 0 h 77"/>
                <a:gd name="T4" fmla="*/ 0 w 80"/>
                <a:gd name="T5" fmla="*/ 38 h 77"/>
                <a:gd name="T6" fmla="*/ 39 w 80"/>
                <a:gd name="T7" fmla="*/ 77 h 77"/>
                <a:gd name="T8" fmla="*/ 42 w 80"/>
                <a:gd name="T9" fmla="*/ 77 h 77"/>
                <a:gd name="T10" fmla="*/ 80 w 80"/>
                <a:gd name="T11" fmla="*/ 38 h 77"/>
                <a:gd name="T12" fmla="*/ 42 w 80"/>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80" h="77">
                  <a:moveTo>
                    <a:pt x="42" y="0"/>
                  </a:moveTo>
                  <a:cubicBezTo>
                    <a:pt x="39" y="0"/>
                    <a:pt x="39" y="0"/>
                    <a:pt x="39" y="0"/>
                  </a:cubicBezTo>
                  <a:cubicBezTo>
                    <a:pt x="18" y="0"/>
                    <a:pt x="0" y="17"/>
                    <a:pt x="0" y="38"/>
                  </a:cubicBezTo>
                  <a:cubicBezTo>
                    <a:pt x="0" y="60"/>
                    <a:pt x="18" y="77"/>
                    <a:pt x="39" y="77"/>
                  </a:cubicBezTo>
                  <a:cubicBezTo>
                    <a:pt x="42" y="77"/>
                    <a:pt x="42" y="77"/>
                    <a:pt x="42" y="77"/>
                  </a:cubicBezTo>
                  <a:cubicBezTo>
                    <a:pt x="63" y="77"/>
                    <a:pt x="80" y="60"/>
                    <a:pt x="80" y="38"/>
                  </a:cubicBezTo>
                  <a:cubicBezTo>
                    <a:pt x="80" y="17"/>
                    <a:pt x="63" y="0"/>
                    <a:pt x="42"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7" name="Freeform 93"/>
            <p:cNvSpPr>
              <a:spLocks/>
            </p:cNvSpPr>
            <p:nvPr/>
          </p:nvSpPr>
          <p:spPr bwMode="auto">
            <a:xfrm>
              <a:off x="10266364" y="5351469"/>
              <a:ext cx="41275" cy="39688"/>
            </a:xfrm>
            <a:custGeom>
              <a:avLst/>
              <a:gdLst>
                <a:gd name="T0" fmla="*/ 41 w 80"/>
                <a:gd name="T1" fmla="*/ 0 h 77"/>
                <a:gd name="T2" fmla="*/ 38 w 80"/>
                <a:gd name="T3" fmla="*/ 0 h 77"/>
                <a:gd name="T4" fmla="*/ 0 w 80"/>
                <a:gd name="T5" fmla="*/ 38 h 77"/>
                <a:gd name="T6" fmla="*/ 38 w 80"/>
                <a:gd name="T7" fmla="*/ 77 h 77"/>
                <a:gd name="T8" fmla="*/ 41 w 80"/>
                <a:gd name="T9" fmla="*/ 77 h 77"/>
                <a:gd name="T10" fmla="*/ 80 w 80"/>
                <a:gd name="T11" fmla="*/ 38 h 77"/>
                <a:gd name="T12" fmla="*/ 41 w 80"/>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80" h="77">
                  <a:moveTo>
                    <a:pt x="41" y="0"/>
                  </a:moveTo>
                  <a:cubicBezTo>
                    <a:pt x="38" y="0"/>
                    <a:pt x="38" y="0"/>
                    <a:pt x="38" y="0"/>
                  </a:cubicBezTo>
                  <a:cubicBezTo>
                    <a:pt x="17" y="0"/>
                    <a:pt x="0" y="17"/>
                    <a:pt x="0" y="38"/>
                  </a:cubicBezTo>
                  <a:cubicBezTo>
                    <a:pt x="0" y="60"/>
                    <a:pt x="17" y="77"/>
                    <a:pt x="38" y="77"/>
                  </a:cubicBezTo>
                  <a:cubicBezTo>
                    <a:pt x="41" y="77"/>
                    <a:pt x="41" y="77"/>
                    <a:pt x="41" y="77"/>
                  </a:cubicBezTo>
                  <a:cubicBezTo>
                    <a:pt x="62" y="77"/>
                    <a:pt x="80" y="60"/>
                    <a:pt x="80" y="38"/>
                  </a:cubicBezTo>
                  <a:cubicBezTo>
                    <a:pt x="80" y="17"/>
                    <a:pt x="62" y="0"/>
                    <a:pt x="41"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8" name="Freeform 94"/>
            <p:cNvSpPr>
              <a:spLocks/>
            </p:cNvSpPr>
            <p:nvPr/>
          </p:nvSpPr>
          <p:spPr bwMode="auto">
            <a:xfrm>
              <a:off x="10360027" y="5351469"/>
              <a:ext cx="41275" cy="39688"/>
            </a:xfrm>
            <a:custGeom>
              <a:avLst/>
              <a:gdLst>
                <a:gd name="T0" fmla="*/ 41 w 78"/>
                <a:gd name="T1" fmla="*/ 0 h 77"/>
                <a:gd name="T2" fmla="*/ 38 w 78"/>
                <a:gd name="T3" fmla="*/ 0 h 77"/>
                <a:gd name="T4" fmla="*/ 0 w 78"/>
                <a:gd name="T5" fmla="*/ 38 h 77"/>
                <a:gd name="T6" fmla="*/ 38 w 78"/>
                <a:gd name="T7" fmla="*/ 77 h 77"/>
                <a:gd name="T8" fmla="*/ 78 w 78"/>
                <a:gd name="T9" fmla="*/ 38 h 77"/>
                <a:gd name="T10" fmla="*/ 41 w 78"/>
                <a:gd name="T11" fmla="*/ 0 h 77"/>
              </a:gdLst>
              <a:ahLst/>
              <a:cxnLst>
                <a:cxn ang="0">
                  <a:pos x="T0" y="T1"/>
                </a:cxn>
                <a:cxn ang="0">
                  <a:pos x="T2" y="T3"/>
                </a:cxn>
                <a:cxn ang="0">
                  <a:pos x="T4" y="T5"/>
                </a:cxn>
                <a:cxn ang="0">
                  <a:pos x="T6" y="T7"/>
                </a:cxn>
                <a:cxn ang="0">
                  <a:pos x="T8" y="T9"/>
                </a:cxn>
                <a:cxn ang="0">
                  <a:pos x="T10" y="T11"/>
                </a:cxn>
              </a:cxnLst>
              <a:rect l="0" t="0" r="r" b="b"/>
              <a:pathLst>
                <a:path w="78" h="77">
                  <a:moveTo>
                    <a:pt x="41" y="0"/>
                  </a:moveTo>
                  <a:cubicBezTo>
                    <a:pt x="38" y="0"/>
                    <a:pt x="38" y="0"/>
                    <a:pt x="38" y="0"/>
                  </a:cubicBezTo>
                  <a:cubicBezTo>
                    <a:pt x="17" y="0"/>
                    <a:pt x="0" y="17"/>
                    <a:pt x="0" y="38"/>
                  </a:cubicBezTo>
                  <a:cubicBezTo>
                    <a:pt x="0" y="60"/>
                    <a:pt x="17" y="77"/>
                    <a:pt x="38" y="77"/>
                  </a:cubicBezTo>
                  <a:cubicBezTo>
                    <a:pt x="60" y="77"/>
                    <a:pt x="78" y="60"/>
                    <a:pt x="78" y="38"/>
                  </a:cubicBezTo>
                  <a:cubicBezTo>
                    <a:pt x="78" y="17"/>
                    <a:pt x="62" y="0"/>
                    <a:pt x="41"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9" name="Freeform 95"/>
            <p:cNvSpPr>
              <a:spLocks/>
            </p:cNvSpPr>
            <p:nvPr/>
          </p:nvSpPr>
          <p:spPr bwMode="auto">
            <a:xfrm>
              <a:off x="10453689" y="5351469"/>
              <a:ext cx="41275" cy="39688"/>
            </a:xfrm>
            <a:custGeom>
              <a:avLst/>
              <a:gdLst>
                <a:gd name="T0" fmla="*/ 41 w 79"/>
                <a:gd name="T1" fmla="*/ 0 h 77"/>
                <a:gd name="T2" fmla="*/ 39 w 79"/>
                <a:gd name="T3" fmla="*/ 0 h 77"/>
                <a:gd name="T4" fmla="*/ 0 w 79"/>
                <a:gd name="T5" fmla="*/ 38 h 77"/>
                <a:gd name="T6" fmla="*/ 39 w 79"/>
                <a:gd name="T7" fmla="*/ 77 h 77"/>
                <a:gd name="T8" fmla="*/ 79 w 79"/>
                <a:gd name="T9" fmla="*/ 38 h 77"/>
                <a:gd name="T10" fmla="*/ 41 w 79"/>
                <a:gd name="T11" fmla="*/ 0 h 77"/>
              </a:gdLst>
              <a:ahLst/>
              <a:cxnLst>
                <a:cxn ang="0">
                  <a:pos x="T0" y="T1"/>
                </a:cxn>
                <a:cxn ang="0">
                  <a:pos x="T2" y="T3"/>
                </a:cxn>
                <a:cxn ang="0">
                  <a:pos x="T4" y="T5"/>
                </a:cxn>
                <a:cxn ang="0">
                  <a:pos x="T6" y="T7"/>
                </a:cxn>
                <a:cxn ang="0">
                  <a:pos x="T8" y="T9"/>
                </a:cxn>
                <a:cxn ang="0">
                  <a:pos x="T10" y="T11"/>
                </a:cxn>
              </a:cxnLst>
              <a:rect l="0" t="0" r="r" b="b"/>
              <a:pathLst>
                <a:path w="79" h="77">
                  <a:moveTo>
                    <a:pt x="41" y="0"/>
                  </a:moveTo>
                  <a:cubicBezTo>
                    <a:pt x="39" y="0"/>
                    <a:pt x="39" y="0"/>
                    <a:pt x="39" y="0"/>
                  </a:cubicBezTo>
                  <a:cubicBezTo>
                    <a:pt x="17" y="0"/>
                    <a:pt x="0" y="17"/>
                    <a:pt x="0" y="38"/>
                  </a:cubicBezTo>
                  <a:cubicBezTo>
                    <a:pt x="0" y="60"/>
                    <a:pt x="17" y="77"/>
                    <a:pt x="39" y="77"/>
                  </a:cubicBezTo>
                  <a:cubicBezTo>
                    <a:pt x="60" y="77"/>
                    <a:pt x="79" y="60"/>
                    <a:pt x="79" y="38"/>
                  </a:cubicBezTo>
                  <a:cubicBezTo>
                    <a:pt x="79" y="17"/>
                    <a:pt x="62" y="0"/>
                    <a:pt x="41"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0" name="Freeform 96"/>
            <p:cNvSpPr>
              <a:spLocks/>
            </p:cNvSpPr>
            <p:nvPr/>
          </p:nvSpPr>
          <p:spPr bwMode="auto">
            <a:xfrm>
              <a:off x="10547352" y="5351469"/>
              <a:ext cx="41275" cy="39688"/>
            </a:xfrm>
            <a:custGeom>
              <a:avLst/>
              <a:gdLst>
                <a:gd name="T0" fmla="*/ 41 w 80"/>
                <a:gd name="T1" fmla="*/ 0 h 77"/>
                <a:gd name="T2" fmla="*/ 39 w 80"/>
                <a:gd name="T3" fmla="*/ 0 h 77"/>
                <a:gd name="T4" fmla="*/ 0 w 80"/>
                <a:gd name="T5" fmla="*/ 38 h 77"/>
                <a:gd name="T6" fmla="*/ 39 w 80"/>
                <a:gd name="T7" fmla="*/ 77 h 77"/>
                <a:gd name="T8" fmla="*/ 41 w 80"/>
                <a:gd name="T9" fmla="*/ 77 h 77"/>
                <a:gd name="T10" fmla="*/ 80 w 80"/>
                <a:gd name="T11" fmla="*/ 38 h 77"/>
                <a:gd name="T12" fmla="*/ 41 w 80"/>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80" h="77">
                  <a:moveTo>
                    <a:pt x="41" y="0"/>
                  </a:moveTo>
                  <a:cubicBezTo>
                    <a:pt x="39" y="0"/>
                    <a:pt x="39" y="0"/>
                    <a:pt x="39" y="0"/>
                  </a:cubicBezTo>
                  <a:cubicBezTo>
                    <a:pt x="17" y="0"/>
                    <a:pt x="0" y="17"/>
                    <a:pt x="0" y="38"/>
                  </a:cubicBezTo>
                  <a:cubicBezTo>
                    <a:pt x="0" y="60"/>
                    <a:pt x="17" y="77"/>
                    <a:pt x="39" y="77"/>
                  </a:cubicBezTo>
                  <a:cubicBezTo>
                    <a:pt x="41" y="77"/>
                    <a:pt x="41" y="77"/>
                    <a:pt x="41" y="77"/>
                  </a:cubicBezTo>
                  <a:cubicBezTo>
                    <a:pt x="63" y="77"/>
                    <a:pt x="80" y="60"/>
                    <a:pt x="80" y="38"/>
                  </a:cubicBezTo>
                  <a:cubicBezTo>
                    <a:pt x="80" y="17"/>
                    <a:pt x="63" y="0"/>
                    <a:pt x="41"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1" name="Freeform 97"/>
            <p:cNvSpPr>
              <a:spLocks/>
            </p:cNvSpPr>
            <p:nvPr/>
          </p:nvSpPr>
          <p:spPr bwMode="auto">
            <a:xfrm>
              <a:off x="10641014" y="5351469"/>
              <a:ext cx="41275" cy="39688"/>
            </a:xfrm>
            <a:custGeom>
              <a:avLst/>
              <a:gdLst>
                <a:gd name="T0" fmla="*/ 41 w 80"/>
                <a:gd name="T1" fmla="*/ 0 h 77"/>
                <a:gd name="T2" fmla="*/ 39 w 80"/>
                <a:gd name="T3" fmla="*/ 0 h 77"/>
                <a:gd name="T4" fmla="*/ 0 w 80"/>
                <a:gd name="T5" fmla="*/ 38 h 77"/>
                <a:gd name="T6" fmla="*/ 39 w 80"/>
                <a:gd name="T7" fmla="*/ 77 h 77"/>
                <a:gd name="T8" fmla="*/ 41 w 80"/>
                <a:gd name="T9" fmla="*/ 77 h 77"/>
                <a:gd name="T10" fmla="*/ 80 w 80"/>
                <a:gd name="T11" fmla="*/ 38 h 77"/>
                <a:gd name="T12" fmla="*/ 41 w 80"/>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80" h="77">
                  <a:moveTo>
                    <a:pt x="41" y="0"/>
                  </a:moveTo>
                  <a:cubicBezTo>
                    <a:pt x="39" y="0"/>
                    <a:pt x="39" y="0"/>
                    <a:pt x="39" y="0"/>
                  </a:cubicBezTo>
                  <a:cubicBezTo>
                    <a:pt x="17" y="0"/>
                    <a:pt x="0" y="17"/>
                    <a:pt x="0" y="38"/>
                  </a:cubicBezTo>
                  <a:cubicBezTo>
                    <a:pt x="0" y="60"/>
                    <a:pt x="17" y="77"/>
                    <a:pt x="39" y="77"/>
                  </a:cubicBezTo>
                  <a:cubicBezTo>
                    <a:pt x="41" y="77"/>
                    <a:pt x="41" y="77"/>
                    <a:pt x="41" y="77"/>
                  </a:cubicBezTo>
                  <a:cubicBezTo>
                    <a:pt x="63" y="77"/>
                    <a:pt x="80" y="60"/>
                    <a:pt x="80" y="38"/>
                  </a:cubicBezTo>
                  <a:cubicBezTo>
                    <a:pt x="80" y="17"/>
                    <a:pt x="63" y="0"/>
                    <a:pt x="41"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2" name="Freeform 98"/>
            <p:cNvSpPr>
              <a:spLocks/>
            </p:cNvSpPr>
            <p:nvPr/>
          </p:nvSpPr>
          <p:spPr bwMode="auto">
            <a:xfrm>
              <a:off x="10734677" y="5351469"/>
              <a:ext cx="41275" cy="39688"/>
            </a:xfrm>
            <a:custGeom>
              <a:avLst/>
              <a:gdLst>
                <a:gd name="T0" fmla="*/ 42 w 79"/>
                <a:gd name="T1" fmla="*/ 0 h 77"/>
                <a:gd name="T2" fmla="*/ 39 w 79"/>
                <a:gd name="T3" fmla="*/ 0 h 77"/>
                <a:gd name="T4" fmla="*/ 0 w 79"/>
                <a:gd name="T5" fmla="*/ 38 h 77"/>
                <a:gd name="T6" fmla="*/ 39 w 79"/>
                <a:gd name="T7" fmla="*/ 77 h 77"/>
                <a:gd name="T8" fmla="*/ 79 w 79"/>
                <a:gd name="T9" fmla="*/ 38 h 77"/>
                <a:gd name="T10" fmla="*/ 42 w 79"/>
                <a:gd name="T11" fmla="*/ 0 h 77"/>
              </a:gdLst>
              <a:ahLst/>
              <a:cxnLst>
                <a:cxn ang="0">
                  <a:pos x="T0" y="T1"/>
                </a:cxn>
                <a:cxn ang="0">
                  <a:pos x="T2" y="T3"/>
                </a:cxn>
                <a:cxn ang="0">
                  <a:pos x="T4" y="T5"/>
                </a:cxn>
                <a:cxn ang="0">
                  <a:pos x="T6" y="T7"/>
                </a:cxn>
                <a:cxn ang="0">
                  <a:pos x="T8" y="T9"/>
                </a:cxn>
                <a:cxn ang="0">
                  <a:pos x="T10" y="T11"/>
                </a:cxn>
              </a:cxnLst>
              <a:rect l="0" t="0" r="r" b="b"/>
              <a:pathLst>
                <a:path w="79" h="77">
                  <a:moveTo>
                    <a:pt x="42" y="0"/>
                  </a:moveTo>
                  <a:cubicBezTo>
                    <a:pt x="39" y="0"/>
                    <a:pt x="39" y="0"/>
                    <a:pt x="39" y="0"/>
                  </a:cubicBezTo>
                  <a:cubicBezTo>
                    <a:pt x="18" y="0"/>
                    <a:pt x="0" y="17"/>
                    <a:pt x="0" y="38"/>
                  </a:cubicBezTo>
                  <a:cubicBezTo>
                    <a:pt x="0" y="60"/>
                    <a:pt x="18" y="77"/>
                    <a:pt x="39" y="77"/>
                  </a:cubicBezTo>
                  <a:cubicBezTo>
                    <a:pt x="60" y="77"/>
                    <a:pt x="79" y="60"/>
                    <a:pt x="79" y="38"/>
                  </a:cubicBezTo>
                  <a:cubicBezTo>
                    <a:pt x="79" y="17"/>
                    <a:pt x="63" y="0"/>
                    <a:pt x="42"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3" name="Freeform 99"/>
            <p:cNvSpPr>
              <a:spLocks/>
            </p:cNvSpPr>
            <p:nvPr/>
          </p:nvSpPr>
          <p:spPr bwMode="auto">
            <a:xfrm>
              <a:off x="10828339" y="5351469"/>
              <a:ext cx="39688" cy="39688"/>
            </a:xfrm>
            <a:custGeom>
              <a:avLst/>
              <a:gdLst>
                <a:gd name="T0" fmla="*/ 42 w 79"/>
                <a:gd name="T1" fmla="*/ 0 h 77"/>
                <a:gd name="T2" fmla="*/ 39 w 79"/>
                <a:gd name="T3" fmla="*/ 0 h 77"/>
                <a:gd name="T4" fmla="*/ 0 w 79"/>
                <a:gd name="T5" fmla="*/ 38 h 77"/>
                <a:gd name="T6" fmla="*/ 39 w 79"/>
                <a:gd name="T7" fmla="*/ 77 h 77"/>
                <a:gd name="T8" fmla="*/ 79 w 79"/>
                <a:gd name="T9" fmla="*/ 38 h 77"/>
                <a:gd name="T10" fmla="*/ 42 w 79"/>
                <a:gd name="T11" fmla="*/ 0 h 77"/>
              </a:gdLst>
              <a:ahLst/>
              <a:cxnLst>
                <a:cxn ang="0">
                  <a:pos x="T0" y="T1"/>
                </a:cxn>
                <a:cxn ang="0">
                  <a:pos x="T2" y="T3"/>
                </a:cxn>
                <a:cxn ang="0">
                  <a:pos x="T4" y="T5"/>
                </a:cxn>
                <a:cxn ang="0">
                  <a:pos x="T6" y="T7"/>
                </a:cxn>
                <a:cxn ang="0">
                  <a:pos x="T8" y="T9"/>
                </a:cxn>
                <a:cxn ang="0">
                  <a:pos x="T10" y="T11"/>
                </a:cxn>
              </a:cxnLst>
              <a:rect l="0" t="0" r="r" b="b"/>
              <a:pathLst>
                <a:path w="79" h="77">
                  <a:moveTo>
                    <a:pt x="42" y="0"/>
                  </a:moveTo>
                  <a:cubicBezTo>
                    <a:pt x="39" y="0"/>
                    <a:pt x="39" y="0"/>
                    <a:pt x="39" y="0"/>
                  </a:cubicBezTo>
                  <a:cubicBezTo>
                    <a:pt x="18" y="0"/>
                    <a:pt x="0" y="17"/>
                    <a:pt x="0" y="38"/>
                  </a:cubicBezTo>
                  <a:cubicBezTo>
                    <a:pt x="0" y="60"/>
                    <a:pt x="18" y="77"/>
                    <a:pt x="39" y="77"/>
                  </a:cubicBezTo>
                  <a:cubicBezTo>
                    <a:pt x="61" y="77"/>
                    <a:pt x="79" y="60"/>
                    <a:pt x="79" y="38"/>
                  </a:cubicBezTo>
                  <a:cubicBezTo>
                    <a:pt x="79" y="17"/>
                    <a:pt x="63" y="0"/>
                    <a:pt x="42"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4" name="Freeform 100"/>
            <p:cNvSpPr>
              <a:spLocks/>
            </p:cNvSpPr>
            <p:nvPr/>
          </p:nvSpPr>
          <p:spPr bwMode="auto">
            <a:xfrm>
              <a:off x="10922002" y="5351469"/>
              <a:ext cx="39688" cy="39688"/>
            </a:xfrm>
            <a:custGeom>
              <a:avLst/>
              <a:gdLst>
                <a:gd name="T0" fmla="*/ 41 w 78"/>
                <a:gd name="T1" fmla="*/ 0 h 77"/>
                <a:gd name="T2" fmla="*/ 38 w 78"/>
                <a:gd name="T3" fmla="*/ 0 h 77"/>
                <a:gd name="T4" fmla="*/ 0 w 78"/>
                <a:gd name="T5" fmla="*/ 38 h 77"/>
                <a:gd name="T6" fmla="*/ 38 w 78"/>
                <a:gd name="T7" fmla="*/ 77 h 77"/>
                <a:gd name="T8" fmla="*/ 78 w 78"/>
                <a:gd name="T9" fmla="*/ 38 h 77"/>
                <a:gd name="T10" fmla="*/ 41 w 78"/>
                <a:gd name="T11" fmla="*/ 0 h 77"/>
              </a:gdLst>
              <a:ahLst/>
              <a:cxnLst>
                <a:cxn ang="0">
                  <a:pos x="T0" y="T1"/>
                </a:cxn>
                <a:cxn ang="0">
                  <a:pos x="T2" y="T3"/>
                </a:cxn>
                <a:cxn ang="0">
                  <a:pos x="T4" y="T5"/>
                </a:cxn>
                <a:cxn ang="0">
                  <a:pos x="T6" y="T7"/>
                </a:cxn>
                <a:cxn ang="0">
                  <a:pos x="T8" y="T9"/>
                </a:cxn>
                <a:cxn ang="0">
                  <a:pos x="T10" y="T11"/>
                </a:cxn>
              </a:cxnLst>
              <a:rect l="0" t="0" r="r" b="b"/>
              <a:pathLst>
                <a:path w="78" h="77">
                  <a:moveTo>
                    <a:pt x="41" y="0"/>
                  </a:moveTo>
                  <a:cubicBezTo>
                    <a:pt x="38" y="0"/>
                    <a:pt x="38" y="0"/>
                    <a:pt x="38" y="0"/>
                  </a:cubicBezTo>
                  <a:cubicBezTo>
                    <a:pt x="17" y="0"/>
                    <a:pt x="0" y="17"/>
                    <a:pt x="0" y="38"/>
                  </a:cubicBezTo>
                  <a:cubicBezTo>
                    <a:pt x="0" y="60"/>
                    <a:pt x="17" y="77"/>
                    <a:pt x="38" y="77"/>
                  </a:cubicBezTo>
                  <a:cubicBezTo>
                    <a:pt x="60" y="77"/>
                    <a:pt x="78" y="60"/>
                    <a:pt x="78" y="38"/>
                  </a:cubicBezTo>
                  <a:cubicBezTo>
                    <a:pt x="78" y="17"/>
                    <a:pt x="62" y="0"/>
                    <a:pt x="41" y="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5" name="Freeform 101"/>
            <p:cNvSpPr>
              <a:spLocks/>
            </p:cNvSpPr>
            <p:nvPr/>
          </p:nvSpPr>
          <p:spPr bwMode="auto">
            <a:xfrm>
              <a:off x="855663" y="3783018"/>
              <a:ext cx="39688" cy="41275"/>
            </a:xfrm>
            <a:custGeom>
              <a:avLst/>
              <a:gdLst>
                <a:gd name="T0" fmla="*/ 39 w 77"/>
                <a:gd name="T1" fmla="*/ 79 h 79"/>
                <a:gd name="T2" fmla="*/ 0 w 77"/>
                <a:gd name="T3" fmla="*/ 40 h 79"/>
                <a:gd name="T4" fmla="*/ 39 w 77"/>
                <a:gd name="T5" fmla="*/ 0 h 79"/>
                <a:gd name="T6" fmla="*/ 77 w 77"/>
                <a:gd name="T7" fmla="*/ 38 h 79"/>
                <a:gd name="T8" fmla="*/ 77 w 77"/>
                <a:gd name="T9" fmla="*/ 40 h 79"/>
                <a:gd name="T10" fmla="*/ 39 w 77"/>
                <a:gd name="T11" fmla="*/ 79 h 79"/>
              </a:gdLst>
              <a:ahLst/>
              <a:cxnLst>
                <a:cxn ang="0">
                  <a:pos x="T0" y="T1"/>
                </a:cxn>
                <a:cxn ang="0">
                  <a:pos x="T2" y="T3"/>
                </a:cxn>
                <a:cxn ang="0">
                  <a:pos x="T4" y="T5"/>
                </a:cxn>
                <a:cxn ang="0">
                  <a:pos x="T6" y="T7"/>
                </a:cxn>
                <a:cxn ang="0">
                  <a:pos x="T8" y="T9"/>
                </a:cxn>
                <a:cxn ang="0">
                  <a:pos x="T10" y="T11"/>
                </a:cxn>
              </a:cxnLst>
              <a:rect l="0" t="0" r="r" b="b"/>
              <a:pathLst>
                <a:path w="77" h="79">
                  <a:moveTo>
                    <a:pt x="39" y="79"/>
                  </a:moveTo>
                  <a:cubicBezTo>
                    <a:pt x="17" y="79"/>
                    <a:pt x="0" y="62"/>
                    <a:pt x="0" y="40"/>
                  </a:cubicBezTo>
                  <a:cubicBezTo>
                    <a:pt x="0" y="19"/>
                    <a:pt x="17" y="0"/>
                    <a:pt x="39" y="0"/>
                  </a:cubicBezTo>
                  <a:cubicBezTo>
                    <a:pt x="60" y="0"/>
                    <a:pt x="77" y="16"/>
                    <a:pt x="77" y="38"/>
                  </a:cubicBezTo>
                  <a:cubicBezTo>
                    <a:pt x="77" y="40"/>
                    <a:pt x="77" y="40"/>
                    <a:pt x="77" y="40"/>
                  </a:cubicBezTo>
                  <a:cubicBezTo>
                    <a:pt x="77" y="62"/>
                    <a:pt x="60" y="79"/>
                    <a:pt x="39" y="79"/>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6" name="Freeform 102"/>
            <p:cNvSpPr>
              <a:spLocks/>
            </p:cNvSpPr>
            <p:nvPr/>
          </p:nvSpPr>
          <p:spPr bwMode="auto">
            <a:xfrm>
              <a:off x="855663" y="3876681"/>
              <a:ext cx="39688" cy="41275"/>
            </a:xfrm>
            <a:custGeom>
              <a:avLst/>
              <a:gdLst>
                <a:gd name="T0" fmla="*/ 39 w 77"/>
                <a:gd name="T1" fmla="*/ 80 h 80"/>
                <a:gd name="T2" fmla="*/ 0 w 77"/>
                <a:gd name="T3" fmla="*/ 41 h 80"/>
                <a:gd name="T4" fmla="*/ 0 w 77"/>
                <a:gd name="T5" fmla="*/ 39 h 80"/>
                <a:gd name="T6" fmla="*/ 39 w 77"/>
                <a:gd name="T7" fmla="*/ 0 h 80"/>
                <a:gd name="T8" fmla="*/ 77 w 77"/>
                <a:gd name="T9" fmla="*/ 39 h 80"/>
                <a:gd name="T10" fmla="*/ 77 w 77"/>
                <a:gd name="T11" fmla="*/ 41 h 80"/>
                <a:gd name="T12" fmla="*/ 39 w 77"/>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77" h="80">
                  <a:moveTo>
                    <a:pt x="39" y="80"/>
                  </a:moveTo>
                  <a:cubicBezTo>
                    <a:pt x="17" y="80"/>
                    <a:pt x="0" y="63"/>
                    <a:pt x="0" y="41"/>
                  </a:cubicBezTo>
                  <a:cubicBezTo>
                    <a:pt x="0" y="39"/>
                    <a:pt x="0" y="39"/>
                    <a:pt x="0" y="39"/>
                  </a:cubicBezTo>
                  <a:cubicBezTo>
                    <a:pt x="0" y="17"/>
                    <a:pt x="17" y="0"/>
                    <a:pt x="39" y="0"/>
                  </a:cubicBezTo>
                  <a:cubicBezTo>
                    <a:pt x="60" y="0"/>
                    <a:pt x="77" y="17"/>
                    <a:pt x="77" y="39"/>
                  </a:cubicBezTo>
                  <a:cubicBezTo>
                    <a:pt x="77" y="41"/>
                    <a:pt x="77" y="41"/>
                    <a:pt x="77" y="41"/>
                  </a:cubicBezTo>
                  <a:cubicBezTo>
                    <a:pt x="77" y="63"/>
                    <a:pt x="60" y="80"/>
                    <a:pt x="39" y="8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7" name="Freeform 103"/>
            <p:cNvSpPr>
              <a:spLocks/>
            </p:cNvSpPr>
            <p:nvPr/>
          </p:nvSpPr>
          <p:spPr bwMode="auto">
            <a:xfrm>
              <a:off x="855663" y="3963993"/>
              <a:ext cx="39688" cy="46038"/>
            </a:xfrm>
            <a:custGeom>
              <a:avLst/>
              <a:gdLst>
                <a:gd name="T0" fmla="*/ 39 w 77"/>
                <a:gd name="T1" fmla="*/ 92 h 92"/>
                <a:gd name="T2" fmla="*/ 0 w 77"/>
                <a:gd name="T3" fmla="*/ 53 h 92"/>
                <a:gd name="T4" fmla="*/ 0 w 77"/>
                <a:gd name="T5" fmla="*/ 51 h 92"/>
                <a:gd name="T6" fmla="*/ 77 w 77"/>
                <a:gd name="T7" fmla="*/ 51 h 92"/>
                <a:gd name="T8" fmla="*/ 77 w 77"/>
                <a:gd name="T9" fmla="*/ 53 h 92"/>
                <a:gd name="T10" fmla="*/ 39 w 77"/>
                <a:gd name="T11" fmla="*/ 92 h 92"/>
              </a:gdLst>
              <a:ahLst/>
              <a:cxnLst>
                <a:cxn ang="0">
                  <a:pos x="T0" y="T1"/>
                </a:cxn>
                <a:cxn ang="0">
                  <a:pos x="T2" y="T3"/>
                </a:cxn>
                <a:cxn ang="0">
                  <a:pos x="T4" y="T5"/>
                </a:cxn>
                <a:cxn ang="0">
                  <a:pos x="T6" y="T7"/>
                </a:cxn>
                <a:cxn ang="0">
                  <a:pos x="T8" y="T9"/>
                </a:cxn>
                <a:cxn ang="0">
                  <a:pos x="T10" y="T11"/>
                </a:cxn>
              </a:cxnLst>
              <a:rect l="0" t="0" r="r" b="b"/>
              <a:pathLst>
                <a:path w="77" h="92">
                  <a:moveTo>
                    <a:pt x="39" y="92"/>
                  </a:moveTo>
                  <a:cubicBezTo>
                    <a:pt x="17" y="92"/>
                    <a:pt x="0" y="75"/>
                    <a:pt x="0" y="53"/>
                  </a:cubicBezTo>
                  <a:cubicBezTo>
                    <a:pt x="0" y="51"/>
                    <a:pt x="0" y="51"/>
                    <a:pt x="0" y="51"/>
                  </a:cubicBezTo>
                  <a:cubicBezTo>
                    <a:pt x="0" y="0"/>
                    <a:pt x="77" y="0"/>
                    <a:pt x="77" y="51"/>
                  </a:cubicBezTo>
                  <a:cubicBezTo>
                    <a:pt x="77" y="53"/>
                    <a:pt x="77" y="53"/>
                    <a:pt x="77" y="53"/>
                  </a:cubicBezTo>
                  <a:cubicBezTo>
                    <a:pt x="77" y="75"/>
                    <a:pt x="60" y="92"/>
                    <a:pt x="39" y="92"/>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8" name="Freeform 104"/>
            <p:cNvSpPr>
              <a:spLocks/>
            </p:cNvSpPr>
            <p:nvPr/>
          </p:nvSpPr>
          <p:spPr bwMode="auto">
            <a:xfrm>
              <a:off x="855663" y="4064006"/>
              <a:ext cx="39688" cy="39688"/>
            </a:xfrm>
            <a:custGeom>
              <a:avLst/>
              <a:gdLst>
                <a:gd name="T0" fmla="*/ 39 w 77"/>
                <a:gd name="T1" fmla="*/ 80 h 80"/>
                <a:gd name="T2" fmla="*/ 0 w 77"/>
                <a:gd name="T3" fmla="*/ 41 h 80"/>
                <a:gd name="T4" fmla="*/ 0 w 77"/>
                <a:gd name="T5" fmla="*/ 39 h 80"/>
                <a:gd name="T6" fmla="*/ 39 w 77"/>
                <a:gd name="T7" fmla="*/ 0 h 80"/>
                <a:gd name="T8" fmla="*/ 77 w 77"/>
                <a:gd name="T9" fmla="*/ 39 h 80"/>
                <a:gd name="T10" fmla="*/ 77 w 77"/>
                <a:gd name="T11" fmla="*/ 41 h 80"/>
                <a:gd name="T12" fmla="*/ 39 w 77"/>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77" h="80">
                  <a:moveTo>
                    <a:pt x="39" y="80"/>
                  </a:moveTo>
                  <a:cubicBezTo>
                    <a:pt x="17" y="80"/>
                    <a:pt x="0" y="63"/>
                    <a:pt x="0" y="41"/>
                  </a:cubicBezTo>
                  <a:cubicBezTo>
                    <a:pt x="0" y="39"/>
                    <a:pt x="0" y="39"/>
                    <a:pt x="0" y="39"/>
                  </a:cubicBezTo>
                  <a:cubicBezTo>
                    <a:pt x="0" y="17"/>
                    <a:pt x="17" y="0"/>
                    <a:pt x="39" y="0"/>
                  </a:cubicBezTo>
                  <a:cubicBezTo>
                    <a:pt x="60" y="0"/>
                    <a:pt x="77" y="17"/>
                    <a:pt x="77" y="39"/>
                  </a:cubicBezTo>
                  <a:cubicBezTo>
                    <a:pt x="77" y="41"/>
                    <a:pt x="77" y="41"/>
                    <a:pt x="77" y="41"/>
                  </a:cubicBezTo>
                  <a:cubicBezTo>
                    <a:pt x="77" y="63"/>
                    <a:pt x="60" y="80"/>
                    <a:pt x="39" y="8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9" name="Freeform 105"/>
            <p:cNvSpPr>
              <a:spLocks/>
            </p:cNvSpPr>
            <p:nvPr/>
          </p:nvSpPr>
          <p:spPr bwMode="auto">
            <a:xfrm>
              <a:off x="855663" y="4157668"/>
              <a:ext cx="39688" cy="41275"/>
            </a:xfrm>
            <a:custGeom>
              <a:avLst/>
              <a:gdLst>
                <a:gd name="T0" fmla="*/ 39 w 77"/>
                <a:gd name="T1" fmla="*/ 80 h 80"/>
                <a:gd name="T2" fmla="*/ 0 w 77"/>
                <a:gd name="T3" fmla="*/ 42 h 80"/>
                <a:gd name="T4" fmla="*/ 0 w 77"/>
                <a:gd name="T5" fmla="*/ 39 h 80"/>
                <a:gd name="T6" fmla="*/ 39 w 77"/>
                <a:gd name="T7" fmla="*/ 0 h 80"/>
                <a:gd name="T8" fmla="*/ 77 w 77"/>
                <a:gd name="T9" fmla="*/ 39 h 80"/>
                <a:gd name="T10" fmla="*/ 77 w 77"/>
                <a:gd name="T11" fmla="*/ 42 h 80"/>
                <a:gd name="T12" fmla="*/ 39 w 77"/>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77" h="80">
                  <a:moveTo>
                    <a:pt x="39" y="80"/>
                  </a:moveTo>
                  <a:cubicBezTo>
                    <a:pt x="17" y="80"/>
                    <a:pt x="0" y="63"/>
                    <a:pt x="0" y="42"/>
                  </a:cubicBezTo>
                  <a:cubicBezTo>
                    <a:pt x="0" y="39"/>
                    <a:pt x="0" y="39"/>
                    <a:pt x="0" y="39"/>
                  </a:cubicBezTo>
                  <a:cubicBezTo>
                    <a:pt x="0" y="18"/>
                    <a:pt x="17" y="0"/>
                    <a:pt x="39" y="0"/>
                  </a:cubicBezTo>
                  <a:cubicBezTo>
                    <a:pt x="60" y="0"/>
                    <a:pt x="77" y="18"/>
                    <a:pt x="77" y="39"/>
                  </a:cubicBezTo>
                  <a:cubicBezTo>
                    <a:pt x="77" y="42"/>
                    <a:pt x="77" y="42"/>
                    <a:pt x="77" y="42"/>
                  </a:cubicBezTo>
                  <a:cubicBezTo>
                    <a:pt x="77" y="63"/>
                    <a:pt x="60" y="80"/>
                    <a:pt x="39" y="8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0" name="Freeform 106"/>
            <p:cNvSpPr>
              <a:spLocks/>
            </p:cNvSpPr>
            <p:nvPr/>
          </p:nvSpPr>
          <p:spPr bwMode="auto">
            <a:xfrm>
              <a:off x="855663" y="4251331"/>
              <a:ext cx="39688" cy="41275"/>
            </a:xfrm>
            <a:custGeom>
              <a:avLst/>
              <a:gdLst>
                <a:gd name="T0" fmla="*/ 39 w 77"/>
                <a:gd name="T1" fmla="*/ 80 h 80"/>
                <a:gd name="T2" fmla="*/ 0 w 77"/>
                <a:gd name="T3" fmla="*/ 42 h 80"/>
                <a:gd name="T4" fmla="*/ 0 w 77"/>
                <a:gd name="T5" fmla="*/ 39 h 80"/>
                <a:gd name="T6" fmla="*/ 39 w 77"/>
                <a:gd name="T7" fmla="*/ 0 h 80"/>
                <a:gd name="T8" fmla="*/ 77 w 77"/>
                <a:gd name="T9" fmla="*/ 39 h 80"/>
                <a:gd name="T10" fmla="*/ 77 w 77"/>
                <a:gd name="T11" fmla="*/ 42 h 80"/>
                <a:gd name="T12" fmla="*/ 39 w 77"/>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77" h="80">
                  <a:moveTo>
                    <a:pt x="39" y="80"/>
                  </a:moveTo>
                  <a:cubicBezTo>
                    <a:pt x="17" y="80"/>
                    <a:pt x="0" y="63"/>
                    <a:pt x="0" y="42"/>
                  </a:cubicBezTo>
                  <a:cubicBezTo>
                    <a:pt x="0" y="39"/>
                    <a:pt x="0" y="39"/>
                    <a:pt x="0" y="39"/>
                  </a:cubicBezTo>
                  <a:cubicBezTo>
                    <a:pt x="0" y="18"/>
                    <a:pt x="17" y="0"/>
                    <a:pt x="39" y="0"/>
                  </a:cubicBezTo>
                  <a:cubicBezTo>
                    <a:pt x="60" y="0"/>
                    <a:pt x="77" y="18"/>
                    <a:pt x="77" y="39"/>
                  </a:cubicBezTo>
                  <a:cubicBezTo>
                    <a:pt x="77" y="42"/>
                    <a:pt x="77" y="42"/>
                    <a:pt x="77" y="42"/>
                  </a:cubicBezTo>
                  <a:cubicBezTo>
                    <a:pt x="77" y="63"/>
                    <a:pt x="60" y="80"/>
                    <a:pt x="39" y="8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1" name="Freeform 107"/>
            <p:cNvSpPr>
              <a:spLocks/>
            </p:cNvSpPr>
            <p:nvPr/>
          </p:nvSpPr>
          <p:spPr bwMode="auto">
            <a:xfrm>
              <a:off x="11372852" y="3786193"/>
              <a:ext cx="39688" cy="41275"/>
            </a:xfrm>
            <a:custGeom>
              <a:avLst/>
              <a:gdLst>
                <a:gd name="T0" fmla="*/ 41 w 79"/>
                <a:gd name="T1" fmla="*/ 82 h 82"/>
                <a:gd name="T2" fmla="*/ 2 w 79"/>
                <a:gd name="T3" fmla="*/ 41 h 82"/>
                <a:gd name="T4" fmla="*/ 48 w 79"/>
                <a:gd name="T5" fmla="*/ 4 h 82"/>
                <a:gd name="T6" fmla="*/ 79 w 79"/>
                <a:gd name="T7" fmla="*/ 41 h 82"/>
                <a:gd name="T8" fmla="*/ 79 w 79"/>
                <a:gd name="T9" fmla="*/ 43 h 82"/>
                <a:gd name="T10" fmla="*/ 41 w 79"/>
                <a:gd name="T11" fmla="*/ 82 h 82"/>
              </a:gdLst>
              <a:ahLst/>
              <a:cxnLst>
                <a:cxn ang="0">
                  <a:pos x="T0" y="T1"/>
                </a:cxn>
                <a:cxn ang="0">
                  <a:pos x="T2" y="T3"/>
                </a:cxn>
                <a:cxn ang="0">
                  <a:pos x="T4" y="T5"/>
                </a:cxn>
                <a:cxn ang="0">
                  <a:pos x="T6" y="T7"/>
                </a:cxn>
                <a:cxn ang="0">
                  <a:pos x="T8" y="T9"/>
                </a:cxn>
                <a:cxn ang="0">
                  <a:pos x="T10" y="T11"/>
                </a:cxn>
              </a:cxnLst>
              <a:rect l="0" t="0" r="r" b="b"/>
              <a:pathLst>
                <a:path w="79" h="82">
                  <a:moveTo>
                    <a:pt x="41" y="82"/>
                  </a:moveTo>
                  <a:cubicBezTo>
                    <a:pt x="18" y="82"/>
                    <a:pt x="0" y="63"/>
                    <a:pt x="2" y="41"/>
                  </a:cubicBezTo>
                  <a:cubicBezTo>
                    <a:pt x="4" y="17"/>
                    <a:pt x="25" y="0"/>
                    <a:pt x="48" y="4"/>
                  </a:cubicBezTo>
                  <a:cubicBezTo>
                    <a:pt x="66" y="7"/>
                    <a:pt x="79" y="22"/>
                    <a:pt x="79" y="41"/>
                  </a:cubicBezTo>
                  <a:cubicBezTo>
                    <a:pt x="79" y="43"/>
                    <a:pt x="79" y="43"/>
                    <a:pt x="79" y="43"/>
                  </a:cubicBezTo>
                  <a:cubicBezTo>
                    <a:pt x="79" y="65"/>
                    <a:pt x="62" y="82"/>
                    <a:pt x="41" y="82"/>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2" name="Freeform 108"/>
            <p:cNvSpPr>
              <a:spLocks/>
            </p:cNvSpPr>
            <p:nvPr/>
          </p:nvSpPr>
          <p:spPr bwMode="auto">
            <a:xfrm>
              <a:off x="11372852" y="3881443"/>
              <a:ext cx="39688" cy="39688"/>
            </a:xfrm>
            <a:custGeom>
              <a:avLst/>
              <a:gdLst>
                <a:gd name="T0" fmla="*/ 39 w 77"/>
                <a:gd name="T1" fmla="*/ 80 h 80"/>
                <a:gd name="T2" fmla="*/ 0 w 77"/>
                <a:gd name="T3" fmla="*/ 41 h 80"/>
                <a:gd name="T4" fmla="*/ 0 w 77"/>
                <a:gd name="T5" fmla="*/ 39 h 80"/>
                <a:gd name="T6" fmla="*/ 39 w 77"/>
                <a:gd name="T7" fmla="*/ 0 h 80"/>
                <a:gd name="T8" fmla="*/ 77 w 77"/>
                <a:gd name="T9" fmla="*/ 39 h 80"/>
                <a:gd name="T10" fmla="*/ 77 w 77"/>
                <a:gd name="T11" fmla="*/ 41 h 80"/>
                <a:gd name="T12" fmla="*/ 39 w 77"/>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77" h="80">
                  <a:moveTo>
                    <a:pt x="39" y="80"/>
                  </a:moveTo>
                  <a:cubicBezTo>
                    <a:pt x="17" y="80"/>
                    <a:pt x="0" y="63"/>
                    <a:pt x="0" y="41"/>
                  </a:cubicBezTo>
                  <a:cubicBezTo>
                    <a:pt x="0" y="39"/>
                    <a:pt x="0" y="39"/>
                    <a:pt x="0" y="39"/>
                  </a:cubicBezTo>
                  <a:cubicBezTo>
                    <a:pt x="0" y="17"/>
                    <a:pt x="17" y="0"/>
                    <a:pt x="39" y="0"/>
                  </a:cubicBezTo>
                  <a:cubicBezTo>
                    <a:pt x="60" y="0"/>
                    <a:pt x="77" y="17"/>
                    <a:pt x="77" y="39"/>
                  </a:cubicBezTo>
                  <a:cubicBezTo>
                    <a:pt x="77" y="41"/>
                    <a:pt x="77" y="41"/>
                    <a:pt x="77" y="41"/>
                  </a:cubicBezTo>
                  <a:cubicBezTo>
                    <a:pt x="77" y="63"/>
                    <a:pt x="60" y="80"/>
                    <a:pt x="39" y="8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 name="Freeform 109"/>
            <p:cNvSpPr>
              <a:spLocks/>
            </p:cNvSpPr>
            <p:nvPr/>
          </p:nvSpPr>
          <p:spPr bwMode="auto">
            <a:xfrm>
              <a:off x="11372852" y="3967168"/>
              <a:ext cx="39688" cy="47625"/>
            </a:xfrm>
            <a:custGeom>
              <a:avLst/>
              <a:gdLst>
                <a:gd name="T0" fmla="*/ 39 w 77"/>
                <a:gd name="T1" fmla="*/ 92 h 92"/>
                <a:gd name="T2" fmla="*/ 0 w 77"/>
                <a:gd name="T3" fmla="*/ 53 h 92"/>
                <a:gd name="T4" fmla="*/ 0 w 77"/>
                <a:gd name="T5" fmla="*/ 51 h 92"/>
                <a:gd name="T6" fmla="*/ 77 w 77"/>
                <a:gd name="T7" fmla="*/ 51 h 92"/>
                <a:gd name="T8" fmla="*/ 77 w 77"/>
                <a:gd name="T9" fmla="*/ 53 h 92"/>
                <a:gd name="T10" fmla="*/ 39 w 77"/>
                <a:gd name="T11" fmla="*/ 92 h 92"/>
              </a:gdLst>
              <a:ahLst/>
              <a:cxnLst>
                <a:cxn ang="0">
                  <a:pos x="T0" y="T1"/>
                </a:cxn>
                <a:cxn ang="0">
                  <a:pos x="T2" y="T3"/>
                </a:cxn>
                <a:cxn ang="0">
                  <a:pos x="T4" y="T5"/>
                </a:cxn>
                <a:cxn ang="0">
                  <a:pos x="T6" y="T7"/>
                </a:cxn>
                <a:cxn ang="0">
                  <a:pos x="T8" y="T9"/>
                </a:cxn>
                <a:cxn ang="0">
                  <a:pos x="T10" y="T11"/>
                </a:cxn>
              </a:cxnLst>
              <a:rect l="0" t="0" r="r" b="b"/>
              <a:pathLst>
                <a:path w="77" h="92">
                  <a:moveTo>
                    <a:pt x="39" y="92"/>
                  </a:moveTo>
                  <a:cubicBezTo>
                    <a:pt x="17" y="92"/>
                    <a:pt x="0" y="75"/>
                    <a:pt x="0" y="53"/>
                  </a:cubicBezTo>
                  <a:cubicBezTo>
                    <a:pt x="0" y="51"/>
                    <a:pt x="0" y="51"/>
                    <a:pt x="0" y="51"/>
                  </a:cubicBezTo>
                  <a:cubicBezTo>
                    <a:pt x="0" y="0"/>
                    <a:pt x="77" y="0"/>
                    <a:pt x="77" y="51"/>
                  </a:cubicBezTo>
                  <a:cubicBezTo>
                    <a:pt x="77" y="53"/>
                    <a:pt x="77" y="53"/>
                    <a:pt x="77" y="53"/>
                  </a:cubicBezTo>
                  <a:cubicBezTo>
                    <a:pt x="77" y="75"/>
                    <a:pt x="60" y="92"/>
                    <a:pt x="39" y="92"/>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4" name="Freeform 110"/>
            <p:cNvSpPr>
              <a:spLocks/>
            </p:cNvSpPr>
            <p:nvPr/>
          </p:nvSpPr>
          <p:spPr bwMode="auto">
            <a:xfrm>
              <a:off x="11372852" y="4067181"/>
              <a:ext cx="39688" cy="41275"/>
            </a:xfrm>
            <a:custGeom>
              <a:avLst/>
              <a:gdLst>
                <a:gd name="T0" fmla="*/ 39 w 77"/>
                <a:gd name="T1" fmla="*/ 80 h 80"/>
                <a:gd name="T2" fmla="*/ 0 w 77"/>
                <a:gd name="T3" fmla="*/ 41 h 80"/>
                <a:gd name="T4" fmla="*/ 0 w 77"/>
                <a:gd name="T5" fmla="*/ 39 h 80"/>
                <a:gd name="T6" fmla="*/ 39 w 77"/>
                <a:gd name="T7" fmla="*/ 0 h 80"/>
                <a:gd name="T8" fmla="*/ 77 w 77"/>
                <a:gd name="T9" fmla="*/ 39 h 80"/>
                <a:gd name="T10" fmla="*/ 77 w 77"/>
                <a:gd name="T11" fmla="*/ 41 h 80"/>
                <a:gd name="T12" fmla="*/ 39 w 77"/>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77" h="80">
                  <a:moveTo>
                    <a:pt x="39" y="80"/>
                  </a:moveTo>
                  <a:cubicBezTo>
                    <a:pt x="17" y="80"/>
                    <a:pt x="0" y="63"/>
                    <a:pt x="0" y="41"/>
                  </a:cubicBezTo>
                  <a:cubicBezTo>
                    <a:pt x="0" y="39"/>
                    <a:pt x="0" y="39"/>
                    <a:pt x="0" y="39"/>
                  </a:cubicBezTo>
                  <a:cubicBezTo>
                    <a:pt x="0" y="17"/>
                    <a:pt x="17" y="0"/>
                    <a:pt x="39" y="0"/>
                  </a:cubicBezTo>
                  <a:cubicBezTo>
                    <a:pt x="60" y="0"/>
                    <a:pt x="77" y="17"/>
                    <a:pt x="77" y="39"/>
                  </a:cubicBezTo>
                  <a:cubicBezTo>
                    <a:pt x="77" y="41"/>
                    <a:pt x="77" y="41"/>
                    <a:pt x="77" y="41"/>
                  </a:cubicBezTo>
                  <a:cubicBezTo>
                    <a:pt x="77" y="63"/>
                    <a:pt x="60" y="80"/>
                    <a:pt x="39" y="80"/>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5" name="Freeform 111"/>
            <p:cNvSpPr>
              <a:spLocks/>
            </p:cNvSpPr>
            <p:nvPr/>
          </p:nvSpPr>
          <p:spPr bwMode="auto">
            <a:xfrm>
              <a:off x="11372852" y="4159256"/>
              <a:ext cx="39688" cy="42863"/>
            </a:xfrm>
            <a:custGeom>
              <a:avLst/>
              <a:gdLst>
                <a:gd name="T0" fmla="*/ 39 w 77"/>
                <a:gd name="T1" fmla="*/ 83 h 83"/>
                <a:gd name="T2" fmla="*/ 0 w 77"/>
                <a:gd name="T3" fmla="*/ 45 h 83"/>
                <a:gd name="T4" fmla="*/ 0 w 77"/>
                <a:gd name="T5" fmla="*/ 43 h 83"/>
                <a:gd name="T6" fmla="*/ 33 w 77"/>
                <a:gd name="T7" fmla="*/ 4 h 83"/>
                <a:gd name="T8" fmla="*/ 77 w 77"/>
                <a:gd name="T9" fmla="*/ 42 h 83"/>
                <a:gd name="T10" fmla="*/ 77 w 77"/>
                <a:gd name="T11" fmla="*/ 45 h 83"/>
                <a:gd name="T12" fmla="*/ 39 w 77"/>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77" h="83">
                  <a:moveTo>
                    <a:pt x="39" y="83"/>
                  </a:moveTo>
                  <a:cubicBezTo>
                    <a:pt x="17" y="83"/>
                    <a:pt x="0" y="66"/>
                    <a:pt x="0" y="45"/>
                  </a:cubicBezTo>
                  <a:cubicBezTo>
                    <a:pt x="0" y="43"/>
                    <a:pt x="0" y="43"/>
                    <a:pt x="0" y="43"/>
                  </a:cubicBezTo>
                  <a:cubicBezTo>
                    <a:pt x="0" y="24"/>
                    <a:pt x="14" y="6"/>
                    <a:pt x="33" y="4"/>
                  </a:cubicBezTo>
                  <a:cubicBezTo>
                    <a:pt x="57" y="0"/>
                    <a:pt x="77" y="19"/>
                    <a:pt x="77" y="42"/>
                  </a:cubicBezTo>
                  <a:cubicBezTo>
                    <a:pt x="77" y="45"/>
                    <a:pt x="77" y="45"/>
                    <a:pt x="77" y="45"/>
                  </a:cubicBezTo>
                  <a:cubicBezTo>
                    <a:pt x="77" y="66"/>
                    <a:pt x="60" y="83"/>
                    <a:pt x="39" y="83"/>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6" name="Freeform 112"/>
            <p:cNvSpPr>
              <a:spLocks/>
            </p:cNvSpPr>
            <p:nvPr/>
          </p:nvSpPr>
          <p:spPr bwMode="auto">
            <a:xfrm>
              <a:off x="11372852" y="4252918"/>
              <a:ext cx="39688" cy="42863"/>
            </a:xfrm>
            <a:custGeom>
              <a:avLst/>
              <a:gdLst>
                <a:gd name="T0" fmla="*/ 39 w 77"/>
                <a:gd name="T1" fmla="*/ 83 h 83"/>
                <a:gd name="T2" fmla="*/ 0 w 77"/>
                <a:gd name="T3" fmla="*/ 45 h 83"/>
                <a:gd name="T4" fmla="*/ 0 w 77"/>
                <a:gd name="T5" fmla="*/ 43 h 83"/>
                <a:gd name="T6" fmla="*/ 33 w 77"/>
                <a:gd name="T7" fmla="*/ 4 h 83"/>
                <a:gd name="T8" fmla="*/ 77 w 77"/>
                <a:gd name="T9" fmla="*/ 42 h 83"/>
                <a:gd name="T10" fmla="*/ 77 w 77"/>
                <a:gd name="T11" fmla="*/ 45 h 83"/>
                <a:gd name="T12" fmla="*/ 39 w 77"/>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77" h="83">
                  <a:moveTo>
                    <a:pt x="39" y="83"/>
                  </a:moveTo>
                  <a:cubicBezTo>
                    <a:pt x="17" y="83"/>
                    <a:pt x="0" y="66"/>
                    <a:pt x="0" y="45"/>
                  </a:cubicBezTo>
                  <a:cubicBezTo>
                    <a:pt x="0" y="43"/>
                    <a:pt x="0" y="43"/>
                    <a:pt x="0" y="43"/>
                  </a:cubicBezTo>
                  <a:cubicBezTo>
                    <a:pt x="0" y="24"/>
                    <a:pt x="14" y="7"/>
                    <a:pt x="33" y="4"/>
                  </a:cubicBezTo>
                  <a:cubicBezTo>
                    <a:pt x="57" y="0"/>
                    <a:pt x="77" y="19"/>
                    <a:pt x="77" y="42"/>
                  </a:cubicBezTo>
                  <a:cubicBezTo>
                    <a:pt x="77" y="45"/>
                    <a:pt x="77" y="45"/>
                    <a:pt x="77" y="45"/>
                  </a:cubicBezTo>
                  <a:cubicBezTo>
                    <a:pt x="77" y="66"/>
                    <a:pt x="60" y="83"/>
                    <a:pt x="39" y="83"/>
                  </a:cubicBez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7" name="Freeform 113"/>
            <p:cNvSpPr>
              <a:spLocks/>
            </p:cNvSpPr>
            <p:nvPr/>
          </p:nvSpPr>
          <p:spPr bwMode="auto">
            <a:xfrm>
              <a:off x="3803651" y="5283207"/>
              <a:ext cx="88900" cy="177800"/>
            </a:xfrm>
            <a:custGeom>
              <a:avLst/>
              <a:gdLst>
                <a:gd name="T0" fmla="*/ 1 w 56"/>
                <a:gd name="T1" fmla="*/ 112 h 112"/>
                <a:gd name="T2" fmla="*/ 56 w 56"/>
                <a:gd name="T3" fmla="*/ 56 h 112"/>
                <a:gd name="T4" fmla="*/ 0 w 56"/>
                <a:gd name="T5" fmla="*/ 0 h 112"/>
                <a:gd name="T6" fmla="*/ 1 w 56"/>
                <a:gd name="T7" fmla="*/ 112 h 112"/>
                <a:gd name="T8" fmla="*/ 1 w 56"/>
                <a:gd name="T9" fmla="*/ 112 h 112"/>
              </a:gdLst>
              <a:ahLst/>
              <a:cxnLst>
                <a:cxn ang="0">
                  <a:pos x="T0" y="T1"/>
                </a:cxn>
                <a:cxn ang="0">
                  <a:pos x="T2" y="T3"/>
                </a:cxn>
                <a:cxn ang="0">
                  <a:pos x="T4" y="T5"/>
                </a:cxn>
                <a:cxn ang="0">
                  <a:pos x="T6" y="T7"/>
                </a:cxn>
                <a:cxn ang="0">
                  <a:pos x="T8" y="T9"/>
                </a:cxn>
              </a:cxnLst>
              <a:rect l="0" t="0" r="r" b="b"/>
              <a:pathLst>
                <a:path w="56" h="112">
                  <a:moveTo>
                    <a:pt x="1" y="112"/>
                  </a:moveTo>
                  <a:lnTo>
                    <a:pt x="56" y="56"/>
                  </a:lnTo>
                  <a:lnTo>
                    <a:pt x="0" y="0"/>
                  </a:lnTo>
                  <a:lnTo>
                    <a:pt x="1" y="112"/>
                  </a:lnTo>
                  <a:lnTo>
                    <a:pt x="1" y="112"/>
                  </a:lnTo>
                  <a:close/>
                </a:path>
              </a:pathLst>
            </a:custGeom>
            <a:solidFill>
              <a:srgbClr val="9D9B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223324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500"/>
                                        <p:tgtEl>
                                          <p:spTgt spid="1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143"/>
                                        </p:tgtEl>
                                        <p:attrNameLst>
                                          <p:attrName>style.visibility</p:attrName>
                                        </p:attrNameLst>
                                      </p:cBhvr>
                                      <p:to>
                                        <p:strVal val="visible"/>
                                      </p:to>
                                    </p:set>
                                    <p:animEffect transition="in" filter="fade">
                                      <p:cBhvr>
                                        <p:cTn id="13" dur="500"/>
                                        <p:tgtEl>
                                          <p:spTgt spid="14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2"/>
                                        </p:tgtEl>
                                        <p:attrNameLst>
                                          <p:attrName>style.visibility</p:attrName>
                                        </p:attrNameLst>
                                      </p:cBhvr>
                                      <p:to>
                                        <p:strVal val="visible"/>
                                      </p:to>
                                    </p:set>
                                    <p:animEffect transition="in" filter="fade">
                                      <p:cBhvr>
                                        <p:cTn id="18" dur="500"/>
                                        <p:tgtEl>
                                          <p:spTgt spid="14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1"/>
                                        </p:tgtEl>
                                        <p:attrNameLst>
                                          <p:attrName>style.visibility</p:attrName>
                                        </p:attrNameLst>
                                      </p:cBhvr>
                                      <p:to>
                                        <p:strVal val="visible"/>
                                      </p:to>
                                    </p:set>
                                    <p:animEffect transition="in" filter="fade">
                                      <p:cBhvr>
                                        <p:cTn id="23" dur="500"/>
                                        <p:tgtEl>
                                          <p:spTgt spid="14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0"/>
                                        </p:tgtEl>
                                        <p:attrNameLst>
                                          <p:attrName>style.visibility</p:attrName>
                                        </p:attrNameLst>
                                      </p:cBhvr>
                                      <p:to>
                                        <p:strVal val="visible"/>
                                      </p:to>
                                    </p:set>
                                    <p:animEffect transition="in" filter="fade">
                                      <p:cBhvr>
                                        <p:cTn id="28" dur="500"/>
                                        <p:tgtEl>
                                          <p:spTgt spid="14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9"/>
                                        </p:tgtEl>
                                        <p:attrNameLst>
                                          <p:attrName>style.visibility</p:attrName>
                                        </p:attrNameLst>
                                      </p:cBhvr>
                                      <p:to>
                                        <p:strVal val="visible"/>
                                      </p:to>
                                    </p:set>
                                    <p:animEffect transition="in" filter="fade">
                                      <p:cBhvr>
                                        <p:cTn id="33"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feld 3"/>
          <p:cNvSpPr txBox="1"/>
          <p:nvPr/>
        </p:nvSpPr>
        <p:spPr>
          <a:xfrm>
            <a:off x="217287" y="227213"/>
            <a:ext cx="9164838" cy="1323439"/>
          </a:xfrm>
          <a:prstGeom prst="rect">
            <a:avLst/>
          </a:prstGeom>
          <a:noFill/>
        </p:spPr>
        <p:txBody>
          <a:bodyPr wrap="square" rtlCol="0">
            <a:spAutoFit/>
          </a:bodyPr>
          <a:lstStyle/>
          <a:p>
            <a:r>
              <a:rPr lang="de-DE" sz="4400" dirty="0">
                <a:solidFill>
                  <a:srgbClr val="004B93"/>
                </a:solidFill>
                <a:latin typeface="+mj-lt"/>
              </a:rPr>
              <a:t>DIGITALISIERUNGSINDEX</a:t>
            </a:r>
          </a:p>
          <a:p>
            <a:r>
              <a:rPr lang="de-DE" sz="1600" dirty="0">
                <a:solidFill>
                  <a:schemeClr val="bg1">
                    <a:lumMod val="65000"/>
                  </a:schemeClr>
                </a:solidFill>
              </a:rPr>
              <a:t>Quelle: Digitale Transformation von KMU in Österreich 2018</a:t>
            </a:r>
          </a:p>
          <a:p>
            <a:endParaRPr lang="de-DE" sz="2000" b="1" dirty="0">
              <a:solidFill>
                <a:srgbClr val="004B93"/>
              </a:solidFill>
            </a:endParaRPr>
          </a:p>
        </p:txBody>
      </p:sp>
      <p:pic>
        <p:nvPicPr>
          <p:cNvPr id="213" name="Grafik 212"/>
          <p:cNvPicPr>
            <a:picLocks noChangeAspect="1"/>
          </p:cNvPicPr>
          <p:nvPr/>
        </p:nvPicPr>
        <p:blipFill>
          <a:blip r:embed="rId4"/>
          <a:stretch>
            <a:fillRect/>
          </a:stretch>
        </p:blipFill>
        <p:spPr>
          <a:xfrm>
            <a:off x="6794787" y="5701158"/>
            <a:ext cx="526575" cy="527067"/>
          </a:xfrm>
          <a:prstGeom prst="rect">
            <a:avLst/>
          </a:prstGeom>
        </p:spPr>
      </p:pic>
      <p:sp>
        <p:nvSpPr>
          <p:cNvPr id="225" name="Textfeld 224"/>
          <p:cNvSpPr txBox="1"/>
          <p:nvPr/>
        </p:nvSpPr>
        <p:spPr>
          <a:xfrm>
            <a:off x="11298965" y="6438346"/>
            <a:ext cx="358673" cy="338554"/>
          </a:xfrm>
          <a:prstGeom prst="rect">
            <a:avLst/>
          </a:prstGeom>
          <a:noFill/>
        </p:spPr>
        <p:txBody>
          <a:bodyPr wrap="square" rtlCol="0">
            <a:spAutoFit/>
          </a:bodyPr>
          <a:lstStyle/>
          <a:p>
            <a:r>
              <a:rPr lang="de-DE" sz="1600" b="1" dirty="0">
                <a:solidFill>
                  <a:schemeClr val="bg1"/>
                </a:solidFill>
                <a:latin typeface="Verdana" panose="020B0604030504040204" pitchFamily="34" charset="0"/>
                <a:ea typeface="Verdana" panose="020B0604030504040204" pitchFamily="34" charset="0"/>
                <a:cs typeface="Verdana" panose="020B0604030504040204" pitchFamily="34" charset="0"/>
              </a:rPr>
              <a:t>1</a:t>
            </a:r>
          </a:p>
        </p:txBody>
      </p:sp>
      <p:sp>
        <p:nvSpPr>
          <p:cNvPr id="10" name="Foliennummernplatzhalter 9"/>
          <p:cNvSpPr>
            <a:spLocks noGrp="1"/>
          </p:cNvSpPr>
          <p:nvPr>
            <p:ph type="sldNum" sz="quarter" idx="12"/>
          </p:nvPr>
        </p:nvSpPr>
        <p:spPr/>
        <p:txBody>
          <a:bodyPr/>
          <a:lstStyle/>
          <a:p>
            <a:fld id="{CBC71B96-F069-45C7-BA52-4C49215614B2}" type="slidenum">
              <a:rPr lang="de-DE" smtClean="0"/>
              <a:t>4</a:t>
            </a:fld>
            <a:endParaRPr lang="de-DE"/>
          </a:p>
        </p:txBody>
      </p:sp>
      <p:pic>
        <p:nvPicPr>
          <p:cNvPr id="7" name="Grafik 6"/>
          <p:cNvPicPr>
            <a:picLocks noChangeAspect="1"/>
          </p:cNvPicPr>
          <p:nvPr/>
        </p:nvPicPr>
        <p:blipFill rotWithShape="1">
          <a:blip r:embed="rId5"/>
          <a:srcRect t="10696"/>
          <a:stretch/>
        </p:blipFill>
        <p:spPr>
          <a:xfrm>
            <a:off x="2662563" y="1553869"/>
            <a:ext cx="7218037" cy="4525231"/>
          </a:xfrm>
          <a:prstGeom prst="rect">
            <a:avLst/>
          </a:prstGeom>
          <a:ln>
            <a:solidFill>
              <a:srgbClr val="004B93"/>
            </a:solidFill>
          </a:ln>
          <a:effectLst>
            <a:outerShdw blurRad="50800" dist="38100" dir="2700000" algn="tl" rotWithShape="0">
              <a:prstClr val="black">
                <a:alpha val="40000"/>
              </a:prstClr>
            </a:outerShdw>
          </a:effectLst>
        </p:spPr>
      </p:pic>
      <p:pic>
        <p:nvPicPr>
          <p:cNvPr id="8" name="Grafik 7"/>
          <p:cNvPicPr>
            <a:picLocks noChangeAspect="1"/>
          </p:cNvPicPr>
          <p:nvPr/>
        </p:nvPicPr>
        <p:blipFill>
          <a:blip r:embed="rId6"/>
          <a:stretch>
            <a:fillRect/>
          </a:stretch>
        </p:blipFill>
        <p:spPr>
          <a:xfrm>
            <a:off x="9821421" y="822373"/>
            <a:ext cx="2071869" cy="528477"/>
          </a:xfrm>
          <a:prstGeom prst="rect">
            <a:avLst/>
          </a:prstGeom>
        </p:spPr>
      </p:pic>
      <p:pic>
        <p:nvPicPr>
          <p:cNvPr id="12" name="Grafik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02814" y="227213"/>
            <a:ext cx="790476" cy="476190"/>
          </a:xfrm>
          <a:prstGeom prst="rect">
            <a:avLst/>
          </a:prstGeom>
        </p:spPr>
      </p:pic>
      <p:cxnSp>
        <p:nvCxnSpPr>
          <p:cNvPr id="14" name="Gerader Verbinder 13"/>
          <p:cNvCxnSpPr/>
          <p:nvPr/>
        </p:nvCxnSpPr>
        <p:spPr>
          <a:xfrm flipV="1">
            <a:off x="370526" y="6282119"/>
            <a:ext cx="11479413" cy="1905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rot="16200000">
            <a:off x="2484234" y="4249020"/>
            <a:ext cx="430887" cy="4658296"/>
          </a:xfrm>
          <a:prstGeom prst="rect">
            <a:avLst/>
          </a:prstGeom>
          <a:noFill/>
        </p:spPr>
        <p:txBody>
          <a:bodyPr vert="vert" wrap="square" rtlCol="0">
            <a:spAutoFit/>
          </a:bodyPr>
          <a:lstStyle/>
          <a:p>
            <a:r>
              <a:rPr lang="de-DE" sz="1600" dirty="0" smtClean="0">
                <a:solidFill>
                  <a:schemeClr val="bg1">
                    <a:lumMod val="85000"/>
                  </a:schemeClr>
                </a:solidFill>
              </a:rPr>
              <a:t>Digitalisierung im demografischen Wandel </a:t>
            </a:r>
            <a:endParaRPr lang="de-DE" sz="1600" dirty="0">
              <a:solidFill>
                <a:schemeClr val="bg1">
                  <a:lumMod val="85000"/>
                </a:schemeClr>
              </a:solidFill>
            </a:endParaRPr>
          </a:p>
        </p:txBody>
      </p:sp>
    </p:spTree>
    <p:extLst>
      <p:ext uri="{BB962C8B-B14F-4D97-AF65-F5344CB8AC3E}">
        <p14:creationId xmlns:p14="http://schemas.microsoft.com/office/powerpoint/2010/main" val="13690997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217287" y="227213"/>
            <a:ext cx="9164838" cy="1046440"/>
          </a:xfrm>
          <a:prstGeom prst="rect">
            <a:avLst/>
          </a:prstGeom>
          <a:noFill/>
        </p:spPr>
        <p:txBody>
          <a:bodyPr wrap="square" rtlCol="0">
            <a:spAutoFit/>
          </a:bodyPr>
          <a:lstStyle/>
          <a:p>
            <a:r>
              <a:rPr lang="de-DE" sz="4400" dirty="0">
                <a:solidFill>
                  <a:srgbClr val="004B93"/>
                </a:solidFill>
                <a:latin typeface="+mj-lt"/>
              </a:rPr>
              <a:t>5 GENERATIONEN IN UNTENEHMEN</a:t>
            </a:r>
          </a:p>
          <a:p>
            <a:r>
              <a:rPr lang="de-DE" sz="1600" b="1" dirty="0" smtClean="0">
                <a:solidFill>
                  <a:schemeClr val="bg1">
                    <a:lumMod val="65000"/>
                  </a:schemeClr>
                </a:solidFill>
              </a:rPr>
              <a:t>Quelle: </a:t>
            </a:r>
            <a:r>
              <a:rPr lang="de-DE" sz="1600" dirty="0" smtClean="0">
                <a:solidFill>
                  <a:schemeClr val="bg1">
                    <a:lumMod val="65000"/>
                  </a:schemeClr>
                </a:solidFill>
              </a:rPr>
              <a:t>Oberösterreichische</a:t>
            </a:r>
            <a:r>
              <a:rPr lang="de-DE" sz="1600" b="1" dirty="0" smtClean="0">
                <a:solidFill>
                  <a:schemeClr val="bg1">
                    <a:lumMod val="65000"/>
                  </a:schemeClr>
                </a:solidFill>
              </a:rPr>
              <a:t> Zukunftsakademie</a:t>
            </a:r>
            <a:endParaRPr lang="de-DE" sz="1600" b="1" dirty="0">
              <a:solidFill>
                <a:schemeClr val="bg1">
                  <a:lumMod val="65000"/>
                </a:schemeClr>
              </a:solidFill>
            </a:endParaRPr>
          </a:p>
        </p:txBody>
      </p:sp>
      <p:grpSp>
        <p:nvGrpSpPr>
          <p:cNvPr id="31" name="Generationenstrahl"/>
          <p:cNvGrpSpPr/>
          <p:nvPr/>
        </p:nvGrpSpPr>
        <p:grpSpPr>
          <a:xfrm>
            <a:off x="2360385" y="1484812"/>
            <a:ext cx="9285287" cy="706435"/>
            <a:chOff x="29662" y="3061402"/>
            <a:chExt cx="12074578" cy="972000"/>
          </a:xfrm>
          <a:effectLst>
            <a:outerShdw blurRad="76200" dist="12700" dir="8100000" sy="-23000" kx="800400" algn="br" rotWithShape="0">
              <a:prstClr val="black">
                <a:alpha val="20000"/>
              </a:prstClr>
            </a:outerShdw>
          </a:effectLst>
        </p:grpSpPr>
        <p:grpSp>
          <p:nvGrpSpPr>
            <p:cNvPr id="32" name="Gruppieren 31"/>
            <p:cNvGrpSpPr/>
            <p:nvPr/>
          </p:nvGrpSpPr>
          <p:grpSpPr>
            <a:xfrm>
              <a:off x="29662" y="3061402"/>
              <a:ext cx="2700000" cy="972000"/>
              <a:chOff x="2065" y="1079187"/>
              <a:chExt cx="1837990" cy="735196"/>
            </a:xfrm>
          </p:grpSpPr>
          <p:sp>
            <p:nvSpPr>
              <p:cNvPr id="45" name="Chevron 44"/>
              <p:cNvSpPr/>
              <p:nvPr/>
            </p:nvSpPr>
            <p:spPr>
              <a:xfrm>
                <a:off x="2065" y="1079187"/>
                <a:ext cx="1837990" cy="735196"/>
              </a:xfrm>
              <a:prstGeom prst="chevron">
                <a:avLst/>
              </a:prstGeom>
              <a:solidFill>
                <a:srgbClr val="004B93"/>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46" name="Chevron 4"/>
              <p:cNvSpPr txBox="1"/>
              <p:nvPr/>
            </p:nvSpPr>
            <p:spPr>
              <a:xfrm>
                <a:off x="369663" y="1079187"/>
                <a:ext cx="1102794" cy="7351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de-DE" sz="1500" b="1" dirty="0"/>
                  <a:t>Traditionalisten(1945-1954)</a:t>
                </a:r>
              </a:p>
            </p:txBody>
          </p:sp>
        </p:grpSp>
        <p:grpSp>
          <p:nvGrpSpPr>
            <p:cNvPr id="33" name="Gruppieren 32"/>
            <p:cNvGrpSpPr/>
            <p:nvPr/>
          </p:nvGrpSpPr>
          <p:grpSpPr>
            <a:xfrm>
              <a:off x="2370766" y="3061402"/>
              <a:ext cx="2700000" cy="972000"/>
              <a:chOff x="1646639" y="1079187"/>
              <a:chExt cx="1837990" cy="735196"/>
            </a:xfrm>
          </p:grpSpPr>
          <p:sp>
            <p:nvSpPr>
              <p:cNvPr id="43" name="Chevron 42"/>
              <p:cNvSpPr/>
              <p:nvPr/>
            </p:nvSpPr>
            <p:spPr>
              <a:xfrm>
                <a:off x="1646639" y="1079187"/>
                <a:ext cx="1837990" cy="735196"/>
              </a:xfrm>
              <a:prstGeom prst="chevron">
                <a:avLst/>
              </a:prstGeom>
              <a:solidFill>
                <a:srgbClr val="1E294E"/>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44" name="Chevron 6"/>
              <p:cNvSpPr txBox="1"/>
              <p:nvPr/>
            </p:nvSpPr>
            <p:spPr>
              <a:xfrm>
                <a:off x="2023854" y="1079187"/>
                <a:ext cx="1102794" cy="7351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de-DE" sz="1500" b="1" kern="1200" dirty="0"/>
                  <a:t>Baby </a:t>
                </a:r>
                <a:r>
                  <a:rPr lang="de-DE" sz="1500" b="1" kern="1200" dirty="0" err="1"/>
                  <a:t>Boomer</a:t>
                </a:r>
                <a:r>
                  <a:rPr lang="de-DE" sz="1500" b="1" kern="1200" dirty="0"/>
                  <a:t/>
                </a:r>
                <a:br>
                  <a:rPr lang="de-DE" sz="1500" b="1" kern="1200" dirty="0"/>
                </a:br>
                <a:r>
                  <a:rPr lang="de-DE" sz="1500" b="1" kern="1200" dirty="0"/>
                  <a:t>(1955-1969)</a:t>
                </a:r>
              </a:p>
            </p:txBody>
          </p:sp>
        </p:grpSp>
        <p:grpSp>
          <p:nvGrpSpPr>
            <p:cNvPr id="34" name="Gruppieren 33"/>
            <p:cNvGrpSpPr/>
            <p:nvPr/>
          </p:nvGrpSpPr>
          <p:grpSpPr>
            <a:xfrm>
              <a:off x="4719805" y="3061402"/>
              <a:ext cx="2700000" cy="972000"/>
              <a:chOff x="3310448" y="1079187"/>
              <a:chExt cx="1837990" cy="735196"/>
            </a:xfrm>
          </p:grpSpPr>
          <p:sp>
            <p:nvSpPr>
              <p:cNvPr id="41" name="Chevron 40"/>
              <p:cNvSpPr/>
              <p:nvPr/>
            </p:nvSpPr>
            <p:spPr>
              <a:xfrm>
                <a:off x="3310448" y="1079187"/>
                <a:ext cx="1837990" cy="735196"/>
              </a:xfrm>
              <a:prstGeom prst="chevron">
                <a:avLst/>
              </a:prstGeom>
              <a:solidFill>
                <a:srgbClr val="595959"/>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42" name="Chevron 8"/>
              <p:cNvSpPr txBox="1"/>
              <p:nvPr/>
            </p:nvSpPr>
            <p:spPr>
              <a:xfrm>
                <a:off x="3678046" y="1079187"/>
                <a:ext cx="1102794" cy="7351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de-DE" sz="1500" b="1" kern="1200" dirty="0"/>
                  <a:t>Generation X</a:t>
                </a:r>
                <a:br>
                  <a:rPr lang="de-DE" sz="1500" b="1" kern="1200" dirty="0"/>
                </a:br>
                <a:r>
                  <a:rPr lang="de-DE" sz="1500" b="1" kern="1200" dirty="0"/>
                  <a:t>(1970-1984)</a:t>
                </a:r>
              </a:p>
            </p:txBody>
          </p:sp>
        </p:grpSp>
        <p:grpSp>
          <p:nvGrpSpPr>
            <p:cNvPr id="35" name="Gruppieren 34"/>
            <p:cNvGrpSpPr/>
            <p:nvPr/>
          </p:nvGrpSpPr>
          <p:grpSpPr>
            <a:xfrm>
              <a:off x="7071069" y="3061402"/>
              <a:ext cx="2700000" cy="972000"/>
              <a:chOff x="4955022" y="1079187"/>
              <a:chExt cx="1837990" cy="735196"/>
            </a:xfrm>
          </p:grpSpPr>
          <p:sp>
            <p:nvSpPr>
              <p:cNvPr id="39" name="Chevron 38"/>
              <p:cNvSpPr/>
              <p:nvPr/>
            </p:nvSpPr>
            <p:spPr>
              <a:xfrm>
                <a:off x="4955022" y="1079187"/>
                <a:ext cx="1837990" cy="735196"/>
              </a:xfrm>
              <a:prstGeom prst="chevron">
                <a:avLst/>
              </a:prstGeom>
              <a:solidFill>
                <a:srgbClr val="A0A0A0"/>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40" name="Chevron 10"/>
              <p:cNvSpPr txBox="1"/>
              <p:nvPr/>
            </p:nvSpPr>
            <p:spPr>
              <a:xfrm>
                <a:off x="5332237" y="1079187"/>
                <a:ext cx="1102794" cy="7351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de-DE" sz="1500" b="1" kern="1200" dirty="0"/>
                  <a:t>Generation Y</a:t>
                </a:r>
                <a:br>
                  <a:rPr lang="de-DE" sz="1500" b="1" kern="1200" dirty="0"/>
                </a:br>
                <a:r>
                  <a:rPr lang="de-DE" sz="1500" b="1" kern="1200" dirty="0"/>
                  <a:t>(1985-1999)</a:t>
                </a:r>
              </a:p>
            </p:txBody>
          </p:sp>
        </p:grpSp>
        <p:grpSp>
          <p:nvGrpSpPr>
            <p:cNvPr id="36" name="Gruppieren 35"/>
            <p:cNvGrpSpPr/>
            <p:nvPr/>
          </p:nvGrpSpPr>
          <p:grpSpPr>
            <a:xfrm>
              <a:off x="9404240" y="3061402"/>
              <a:ext cx="2700000" cy="972000"/>
              <a:chOff x="6580363" y="1079187"/>
              <a:chExt cx="1837990" cy="735196"/>
            </a:xfrm>
          </p:grpSpPr>
          <p:sp>
            <p:nvSpPr>
              <p:cNvPr id="37" name="Chevron 36"/>
              <p:cNvSpPr/>
              <p:nvPr/>
            </p:nvSpPr>
            <p:spPr>
              <a:xfrm>
                <a:off x="6580363" y="1079187"/>
                <a:ext cx="1837990" cy="735196"/>
              </a:xfrm>
              <a:prstGeom prst="chevron">
                <a:avLst/>
              </a:prstGeom>
              <a:solidFill>
                <a:schemeClr val="bg1">
                  <a:lumMod val="75000"/>
                </a:schemeClr>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38" name="Chevron 12"/>
              <p:cNvSpPr txBox="1"/>
              <p:nvPr/>
            </p:nvSpPr>
            <p:spPr>
              <a:xfrm>
                <a:off x="6986430" y="1079187"/>
                <a:ext cx="1102794" cy="7351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ts val="0"/>
                  </a:spcAft>
                </a:pPr>
                <a:r>
                  <a:rPr lang="de-DE" sz="1500" b="1" kern="1200" dirty="0"/>
                  <a:t>Generation Z</a:t>
                </a:r>
                <a:br>
                  <a:rPr lang="de-DE" sz="1500" b="1" kern="1200" dirty="0"/>
                </a:br>
                <a:r>
                  <a:rPr lang="de-DE" sz="1500" b="1" kern="1200" dirty="0"/>
                  <a:t>(2000-2015)</a:t>
                </a:r>
              </a:p>
            </p:txBody>
          </p:sp>
        </p:grpSp>
      </p:grpSp>
      <p:grpSp>
        <p:nvGrpSpPr>
          <p:cNvPr id="266" name="Shape 732"/>
          <p:cNvGrpSpPr/>
          <p:nvPr/>
        </p:nvGrpSpPr>
        <p:grpSpPr>
          <a:xfrm>
            <a:off x="2879553" y="5418609"/>
            <a:ext cx="360636" cy="338605"/>
            <a:chOff x="5268225" y="4341925"/>
            <a:chExt cx="468850" cy="387275"/>
          </a:xfrm>
        </p:grpSpPr>
        <p:sp>
          <p:nvSpPr>
            <p:cNvPr id="267" name="Shape 733"/>
            <p:cNvSpPr/>
            <p:nvPr/>
          </p:nvSpPr>
          <p:spPr>
            <a:xfrm>
              <a:off x="5652425" y="4676800"/>
              <a:ext cx="65775" cy="52400"/>
            </a:xfrm>
            <a:custGeom>
              <a:avLst/>
              <a:gdLst/>
              <a:ahLst/>
              <a:cxnLst/>
              <a:rect l="0" t="0" r="0" b="0"/>
              <a:pathLst>
                <a:path w="2631" h="2096" fill="none" extrusionOk="0">
                  <a:moveTo>
                    <a:pt x="1" y="1"/>
                  </a:moveTo>
                  <a:lnTo>
                    <a:pt x="1" y="780"/>
                  </a:lnTo>
                  <a:lnTo>
                    <a:pt x="1" y="780"/>
                  </a:lnTo>
                  <a:lnTo>
                    <a:pt x="25" y="1048"/>
                  </a:lnTo>
                  <a:lnTo>
                    <a:pt x="122" y="1291"/>
                  </a:lnTo>
                  <a:lnTo>
                    <a:pt x="244"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412" y="1511"/>
                  </a:lnTo>
                  <a:lnTo>
                    <a:pt x="2533" y="1291"/>
                  </a:lnTo>
                  <a:lnTo>
                    <a:pt x="2607" y="1048"/>
                  </a:lnTo>
                  <a:lnTo>
                    <a:pt x="2631" y="780"/>
                  </a:lnTo>
                  <a:lnTo>
                    <a:pt x="2631" y="1"/>
                  </a:lnTo>
                </a:path>
              </a:pathLst>
            </a:custGeom>
            <a:noFill/>
            <a:ln w="12700" cap="rnd" cmpd="sng">
              <a:solidFill>
                <a:schemeClr val="tx1"/>
              </a:solidFill>
              <a:prstDash val="solid"/>
              <a:round/>
              <a:headEnd type="none" w="med" len="med"/>
              <a:tailEnd type="none" w="med" len="med"/>
            </a:ln>
          </p:spPr>
          <p:txBody>
            <a:bodyPr lIns="91425" tIns="91425" rIns="91425" bIns="91425" anchor="ctr" anchorCtr="0">
              <a:noAutofit/>
            </a:bodyPr>
            <a:lstStyle/>
            <a:p>
              <a:endParaRPr/>
            </a:p>
          </p:txBody>
        </p:sp>
        <p:sp>
          <p:nvSpPr>
            <p:cNvPr id="268" name="Shape 734"/>
            <p:cNvSpPr/>
            <p:nvPr/>
          </p:nvSpPr>
          <p:spPr>
            <a:xfrm>
              <a:off x="5287100" y="4676800"/>
              <a:ext cx="65775" cy="52400"/>
            </a:xfrm>
            <a:custGeom>
              <a:avLst/>
              <a:gdLst/>
              <a:ahLst/>
              <a:cxnLst/>
              <a:rect l="0" t="0" r="0" b="0"/>
              <a:pathLst>
                <a:path w="2631" h="2096" fill="none" extrusionOk="0">
                  <a:moveTo>
                    <a:pt x="1" y="1"/>
                  </a:moveTo>
                  <a:lnTo>
                    <a:pt x="1" y="780"/>
                  </a:lnTo>
                  <a:lnTo>
                    <a:pt x="1" y="780"/>
                  </a:lnTo>
                  <a:lnTo>
                    <a:pt x="25" y="1048"/>
                  </a:lnTo>
                  <a:lnTo>
                    <a:pt x="98" y="1291"/>
                  </a:lnTo>
                  <a:lnTo>
                    <a:pt x="220"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387" y="1511"/>
                  </a:lnTo>
                  <a:lnTo>
                    <a:pt x="2509" y="1291"/>
                  </a:lnTo>
                  <a:lnTo>
                    <a:pt x="2607" y="1048"/>
                  </a:lnTo>
                  <a:lnTo>
                    <a:pt x="2631" y="780"/>
                  </a:lnTo>
                  <a:lnTo>
                    <a:pt x="2631" y="1"/>
                  </a:lnTo>
                </a:path>
              </a:pathLst>
            </a:custGeom>
            <a:noFill/>
            <a:ln w="12700" cap="rnd" cmpd="sng">
              <a:solidFill>
                <a:schemeClr val="tx1"/>
              </a:solidFill>
              <a:prstDash val="solid"/>
              <a:round/>
              <a:headEnd type="none" w="med" len="med"/>
              <a:tailEnd type="none" w="med" len="med"/>
            </a:ln>
          </p:spPr>
          <p:txBody>
            <a:bodyPr lIns="91425" tIns="91425" rIns="91425" bIns="91425" anchor="ctr" anchorCtr="0">
              <a:noAutofit/>
            </a:bodyPr>
            <a:lstStyle/>
            <a:p>
              <a:endParaRPr/>
            </a:p>
          </p:txBody>
        </p:sp>
        <p:sp>
          <p:nvSpPr>
            <p:cNvPr id="269" name="Shape 735"/>
            <p:cNvSpPr/>
            <p:nvPr/>
          </p:nvSpPr>
          <p:spPr>
            <a:xfrm>
              <a:off x="5268225" y="4341925"/>
              <a:ext cx="468850" cy="333075"/>
            </a:xfrm>
            <a:custGeom>
              <a:avLst/>
              <a:gdLst/>
              <a:ahLst/>
              <a:cxnLst/>
              <a:rect l="0" t="0" r="0" b="0"/>
              <a:pathLst>
                <a:path w="18754" h="13323" fill="none" extrusionOk="0">
                  <a:moveTo>
                    <a:pt x="18754" y="5553"/>
                  </a:moveTo>
                  <a:lnTo>
                    <a:pt x="18754" y="5553"/>
                  </a:lnTo>
                  <a:lnTo>
                    <a:pt x="18730" y="5334"/>
                  </a:lnTo>
                  <a:lnTo>
                    <a:pt x="18681" y="5091"/>
                  </a:lnTo>
                  <a:lnTo>
                    <a:pt x="18583" y="4847"/>
                  </a:lnTo>
                  <a:lnTo>
                    <a:pt x="18462" y="4628"/>
                  </a:lnTo>
                  <a:lnTo>
                    <a:pt x="18291" y="4433"/>
                  </a:lnTo>
                  <a:lnTo>
                    <a:pt x="18121" y="4287"/>
                  </a:lnTo>
                  <a:lnTo>
                    <a:pt x="18023" y="4214"/>
                  </a:lnTo>
                  <a:lnTo>
                    <a:pt x="17926" y="4165"/>
                  </a:lnTo>
                  <a:lnTo>
                    <a:pt x="17828" y="4141"/>
                  </a:lnTo>
                  <a:lnTo>
                    <a:pt x="17731" y="4141"/>
                  </a:lnTo>
                  <a:lnTo>
                    <a:pt x="16489" y="4141"/>
                  </a:lnTo>
                  <a:lnTo>
                    <a:pt x="15588" y="1803"/>
                  </a:lnTo>
                  <a:lnTo>
                    <a:pt x="15588" y="1803"/>
                  </a:lnTo>
                  <a:lnTo>
                    <a:pt x="15490" y="1583"/>
                  </a:lnTo>
                  <a:lnTo>
                    <a:pt x="15344" y="1364"/>
                  </a:lnTo>
                  <a:lnTo>
                    <a:pt x="15174" y="1169"/>
                  </a:lnTo>
                  <a:lnTo>
                    <a:pt x="15003" y="975"/>
                  </a:lnTo>
                  <a:lnTo>
                    <a:pt x="14784" y="804"/>
                  </a:lnTo>
                  <a:lnTo>
                    <a:pt x="14565" y="658"/>
                  </a:lnTo>
                  <a:lnTo>
                    <a:pt x="14346" y="536"/>
                  </a:lnTo>
                  <a:lnTo>
                    <a:pt x="14102" y="439"/>
                  </a:lnTo>
                  <a:lnTo>
                    <a:pt x="14102" y="439"/>
                  </a:lnTo>
                  <a:lnTo>
                    <a:pt x="13810" y="390"/>
                  </a:lnTo>
                  <a:lnTo>
                    <a:pt x="13444" y="317"/>
                  </a:lnTo>
                  <a:lnTo>
                    <a:pt x="12933" y="220"/>
                  </a:lnTo>
                  <a:lnTo>
                    <a:pt x="12275" y="147"/>
                  </a:lnTo>
                  <a:lnTo>
                    <a:pt x="11472" y="73"/>
                  </a:lnTo>
                  <a:lnTo>
                    <a:pt x="10498" y="25"/>
                  </a:lnTo>
                  <a:lnTo>
                    <a:pt x="9377" y="0"/>
                  </a:lnTo>
                  <a:lnTo>
                    <a:pt x="9377" y="0"/>
                  </a:lnTo>
                  <a:lnTo>
                    <a:pt x="8257" y="25"/>
                  </a:lnTo>
                  <a:lnTo>
                    <a:pt x="7283" y="73"/>
                  </a:lnTo>
                  <a:lnTo>
                    <a:pt x="6479" y="147"/>
                  </a:lnTo>
                  <a:lnTo>
                    <a:pt x="5821" y="220"/>
                  </a:lnTo>
                  <a:lnTo>
                    <a:pt x="5310" y="317"/>
                  </a:lnTo>
                  <a:lnTo>
                    <a:pt x="4945" y="390"/>
                  </a:lnTo>
                  <a:lnTo>
                    <a:pt x="4652" y="439"/>
                  </a:lnTo>
                  <a:lnTo>
                    <a:pt x="4652" y="439"/>
                  </a:lnTo>
                  <a:lnTo>
                    <a:pt x="4409" y="536"/>
                  </a:lnTo>
                  <a:lnTo>
                    <a:pt x="4190" y="658"/>
                  </a:lnTo>
                  <a:lnTo>
                    <a:pt x="3970" y="804"/>
                  </a:lnTo>
                  <a:lnTo>
                    <a:pt x="3751" y="975"/>
                  </a:lnTo>
                  <a:lnTo>
                    <a:pt x="3581" y="1169"/>
                  </a:lnTo>
                  <a:lnTo>
                    <a:pt x="3410" y="1364"/>
                  </a:lnTo>
                  <a:lnTo>
                    <a:pt x="3264" y="1583"/>
                  </a:lnTo>
                  <a:lnTo>
                    <a:pt x="3167" y="1803"/>
                  </a:lnTo>
                  <a:lnTo>
                    <a:pt x="2266" y="4141"/>
                  </a:lnTo>
                  <a:lnTo>
                    <a:pt x="1023" y="4141"/>
                  </a:lnTo>
                  <a:lnTo>
                    <a:pt x="1023" y="4141"/>
                  </a:lnTo>
                  <a:lnTo>
                    <a:pt x="926" y="4141"/>
                  </a:lnTo>
                  <a:lnTo>
                    <a:pt x="829" y="4165"/>
                  </a:lnTo>
                  <a:lnTo>
                    <a:pt x="731" y="4214"/>
                  </a:lnTo>
                  <a:lnTo>
                    <a:pt x="634" y="4287"/>
                  </a:lnTo>
                  <a:lnTo>
                    <a:pt x="463" y="4433"/>
                  </a:lnTo>
                  <a:lnTo>
                    <a:pt x="293" y="4628"/>
                  </a:lnTo>
                  <a:lnTo>
                    <a:pt x="171" y="4847"/>
                  </a:lnTo>
                  <a:lnTo>
                    <a:pt x="74" y="5091"/>
                  </a:lnTo>
                  <a:lnTo>
                    <a:pt x="25" y="5334"/>
                  </a:lnTo>
                  <a:lnTo>
                    <a:pt x="1" y="5553"/>
                  </a:lnTo>
                  <a:lnTo>
                    <a:pt x="1" y="5553"/>
                  </a:lnTo>
                  <a:lnTo>
                    <a:pt x="25" y="5748"/>
                  </a:lnTo>
                  <a:lnTo>
                    <a:pt x="74" y="5894"/>
                  </a:lnTo>
                  <a:lnTo>
                    <a:pt x="171" y="6016"/>
                  </a:lnTo>
                  <a:lnTo>
                    <a:pt x="293" y="6089"/>
                  </a:lnTo>
                  <a:lnTo>
                    <a:pt x="463" y="6138"/>
                  </a:lnTo>
                  <a:lnTo>
                    <a:pt x="634" y="6187"/>
                  </a:lnTo>
                  <a:lnTo>
                    <a:pt x="1023" y="6187"/>
                  </a:lnTo>
                  <a:lnTo>
                    <a:pt x="1462" y="6187"/>
                  </a:lnTo>
                  <a:lnTo>
                    <a:pt x="1145" y="7015"/>
                  </a:lnTo>
                  <a:lnTo>
                    <a:pt x="1145" y="7015"/>
                  </a:lnTo>
                  <a:lnTo>
                    <a:pt x="999" y="7526"/>
                  </a:lnTo>
                  <a:lnTo>
                    <a:pt x="877" y="8086"/>
                  </a:lnTo>
                  <a:lnTo>
                    <a:pt x="780" y="8671"/>
                  </a:lnTo>
                  <a:lnTo>
                    <a:pt x="756" y="9207"/>
                  </a:lnTo>
                  <a:lnTo>
                    <a:pt x="756" y="13323"/>
                  </a:lnTo>
                  <a:lnTo>
                    <a:pt x="17999" y="13323"/>
                  </a:lnTo>
                  <a:lnTo>
                    <a:pt x="17999" y="9207"/>
                  </a:lnTo>
                  <a:lnTo>
                    <a:pt x="17999" y="9207"/>
                  </a:lnTo>
                  <a:lnTo>
                    <a:pt x="17975" y="8671"/>
                  </a:lnTo>
                  <a:lnTo>
                    <a:pt x="17877" y="8086"/>
                  </a:lnTo>
                  <a:lnTo>
                    <a:pt x="17755" y="7526"/>
                  </a:lnTo>
                  <a:lnTo>
                    <a:pt x="17609" y="7015"/>
                  </a:lnTo>
                  <a:lnTo>
                    <a:pt x="17293" y="6187"/>
                  </a:lnTo>
                  <a:lnTo>
                    <a:pt x="17731" y="6187"/>
                  </a:lnTo>
                  <a:lnTo>
                    <a:pt x="17731" y="6187"/>
                  </a:lnTo>
                  <a:lnTo>
                    <a:pt x="18121" y="6187"/>
                  </a:lnTo>
                  <a:lnTo>
                    <a:pt x="18291" y="6138"/>
                  </a:lnTo>
                  <a:lnTo>
                    <a:pt x="18462" y="6089"/>
                  </a:lnTo>
                  <a:lnTo>
                    <a:pt x="18583" y="6016"/>
                  </a:lnTo>
                  <a:lnTo>
                    <a:pt x="18681" y="5894"/>
                  </a:lnTo>
                  <a:lnTo>
                    <a:pt x="18730" y="5748"/>
                  </a:lnTo>
                  <a:lnTo>
                    <a:pt x="18754" y="5553"/>
                  </a:lnTo>
                  <a:lnTo>
                    <a:pt x="18754" y="5553"/>
                  </a:lnTo>
                </a:path>
              </a:pathLst>
            </a:custGeom>
            <a:noFill/>
            <a:ln w="12700" cap="rnd" cmpd="sng">
              <a:solidFill>
                <a:schemeClr val="tx1"/>
              </a:solidFill>
              <a:prstDash val="solid"/>
              <a:round/>
              <a:headEnd type="none" w="med" len="med"/>
              <a:tailEnd type="none" w="med" len="med"/>
            </a:ln>
          </p:spPr>
          <p:txBody>
            <a:bodyPr lIns="91425" tIns="91425" rIns="91425" bIns="91425" anchor="ctr" anchorCtr="0">
              <a:noAutofit/>
            </a:bodyPr>
            <a:lstStyle/>
            <a:p>
              <a:endParaRPr/>
            </a:p>
          </p:txBody>
        </p:sp>
        <p:sp>
          <p:nvSpPr>
            <p:cNvPr id="270" name="Shape 736"/>
            <p:cNvSpPr/>
            <p:nvPr/>
          </p:nvSpPr>
          <p:spPr>
            <a:xfrm>
              <a:off x="5351025" y="4375400"/>
              <a:ext cx="303250" cy="149825"/>
            </a:xfrm>
            <a:custGeom>
              <a:avLst/>
              <a:gdLst/>
              <a:ahLst/>
              <a:cxnLst/>
              <a:rect l="0" t="0" r="0" b="0"/>
              <a:pathLst>
                <a:path w="12130" h="5993" fill="none" extrusionOk="0">
                  <a:moveTo>
                    <a:pt x="1" y="4628"/>
                  </a:moveTo>
                  <a:lnTo>
                    <a:pt x="1" y="4628"/>
                  </a:lnTo>
                  <a:lnTo>
                    <a:pt x="171" y="4019"/>
                  </a:lnTo>
                  <a:lnTo>
                    <a:pt x="585" y="2656"/>
                  </a:lnTo>
                  <a:lnTo>
                    <a:pt x="805" y="1925"/>
                  </a:lnTo>
                  <a:lnTo>
                    <a:pt x="1024" y="1292"/>
                  </a:lnTo>
                  <a:lnTo>
                    <a:pt x="1194" y="829"/>
                  </a:lnTo>
                  <a:lnTo>
                    <a:pt x="1267" y="707"/>
                  </a:lnTo>
                  <a:lnTo>
                    <a:pt x="1316" y="658"/>
                  </a:lnTo>
                  <a:lnTo>
                    <a:pt x="1316" y="658"/>
                  </a:lnTo>
                  <a:lnTo>
                    <a:pt x="1535" y="561"/>
                  </a:lnTo>
                  <a:lnTo>
                    <a:pt x="1852" y="464"/>
                  </a:lnTo>
                  <a:lnTo>
                    <a:pt x="2315" y="342"/>
                  </a:lnTo>
                  <a:lnTo>
                    <a:pt x="2948" y="220"/>
                  </a:lnTo>
                  <a:lnTo>
                    <a:pt x="3776" y="98"/>
                  </a:lnTo>
                  <a:lnTo>
                    <a:pt x="4799" y="25"/>
                  </a:lnTo>
                  <a:lnTo>
                    <a:pt x="5408" y="1"/>
                  </a:lnTo>
                  <a:lnTo>
                    <a:pt x="6065" y="1"/>
                  </a:lnTo>
                  <a:lnTo>
                    <a:pt x="6065" y="1"/>
                  </a:lnTo>
                  <a:lnTo>
                    <a:pt x="6723" y="1"/>
                  </a:lnTo>
                  <a:lnTo>
                    <a:pt x="7332" y="25"/>
                  </a:lnTo>
                  <a:lnTo>
                    <a:pt x="8355" y="98"/>
                  </a:lnTo>
                  <a:lnTo>
                    <a:pt x="9183" y="220"/>
                  </a:lnTo>
                  <a:lnTo>
                    <a:pt x="9816" y="342"/>
                  </a:lnTo>
                  <a:lnTo>
                    <a:pt x="10279" y="464"/>
                  </a:lnTo>
                  <a:lnTo>
                    <a:pt x="10595" y="561"/>
                  </a:lnTo>
                  <a:lnTo>
                    <a:pt x="10814" y="658"/>
                  </a:lnTo>
                  <a:lnTo>
                    <a:pt x="10814" y="658"/>
                  </a:lnTo>
                  <a:lnTo>
                    <a:pt x="10863" y="707"/>
                  </a:lnTo>
                  <a:lnTo>
                    <a:pt x="10936" y="829"/>
                  </a:lnTo>
                  <a:lnTo>
                    <a:pt x="11107" y="1292"/>
                  </a:lnTo>
                  <a:lnTo>
                    <a:pt x="11326" y="1925"/>
                  </a:lnTo>
                  <a:lnTo>
                    <a:pt x="11545" y="2656"/>
                  </a:lnTo>
                  <a:lnTo>
                    <a:pt x="11959" y="4019"/>
                  </a:lnTo>
                  <a:lnTo>
                    <a:pt x="12130" y="4628"/>
                  </a:lnTo>
                  <a:lnTo>
                    <a:pt x="12130" y="4628"/>
                  </a:lnTo>
                  <a:lnTo>
                    <a:pt x="12105" y="4677"/>
                  </a:lnTo>
                  <a:lnTo>
                    <a:pt x="12057" y="4750"/>
                  </a:lnTo>
                  <a:lnTo>
                    <a:pt x="11959" y="4823"/>
                  </a:lnTo>
                  <a:lnTo>
                    <a:pt x="11813" y="4921"/>
                  </a:lnTo>
                  <a:lnTo>
                    <a:pt x="11618" y="5042"/>
                  </a:lnTo>
                  <a:lnTo>
                    <a:pt x="11375" y="5164"/>
                  </a:lnTo>
                  <a:lnTo>
                    <a:pt x="11058" y="5262"/>
                  </a:lnTo>
                  <a:lnTo>
                    <a:pt x="10717" y="5383"/>
                  </a:lnTo>
                  <a:lnTo>
                    <a:pt x="10327" y="5505"/>
                  </a:lnTo>
                  <a:lnTo>
                    <a:pt x="9865" y="5627"/>
                  </a:lnTo>
                  <a:lnTo>
                    <a:pt x="9377" y="5724"/>
                  </a:lnTo>
                  <a:lnTo>
                    <a:pt x="8817" y="5822"/>
                  </a:lnTo>
                  <a:lnTo>
                    <a:pt x="8208" y="5895"/>
                  </a:lnTo>
                  <a:lnTo>
                    <a:pt x="7551" y="5944"/>
                  </a:lnTo>
                  <a:lnTo>
                    <a:pt x="6845" y="5992"/>
                  </a:lnTo>
                  <a:lnTo>
                    <a:pt x="6065" y="5992"/>
                  </a:lnTo>
                  <a:lnTo>
                    <a:pt x="6065" y="5992"/>
                  </a:lnTo>
                  <a:lnTo>
                    <a:pt x="5286" y="5992"/>
                  </a:lnTo>
                  <a:lnTo>
                    <a:pt x="4580" y="5944"/>
                  </a:lnTo>
                  <a:lnTo>
                    <a:pt x="3922" y="5895"/>
                  </a:lnTo>
                  <a:lnTo>
                    <a:pt x="3313" y="5822"/>
                  </a:lnTo>
                  <a:lnTo>
                    <a:pt x="2753" y="5724"/>
                  </a:lnTo>
                  <a:lnTo>
                    <a:pt x="2266" y="5627"/>
                  </a:lnTo>
                  <a:lnTo>
                    <a:pt x="1803" y="5505"/>
                  </a:lnTo>
                  <a:lnTo>
                    <a:pt x="1413" y="5383"/>
                  </a:lnTo>
                  <a:lnTo>
                    <a:pt x="1072" y="5262"/>
                  </a:lnTo>
                  <a:lnTo>
                    <a:pt x="756" y="5164"/>
                  </a:lnTo>
                  <a:lnTo>
                    <a:pt x="512" y="5042"/>
                  </a:lnTo>
                  <a:lnTo>
                    <a:pt x="317" y="4921"/>
                  </a:lnTo>
                  <a:lnTo>
                    <a:pt x="171" y="4823"/>
                  </a:lnTo>
                  <a:lnTo>
                    <a:pt x="74" y="4750"/>
                  </a:lnTo>
                  <a:lnTo>
                    <a:pt x="25" y="4677"/>
                  </a:lnTo>
                  <a:lnTo>
                    <a:pt x="1" y="4628"/>
                  </a:lnTo>
                  <a:lnTo>
                    <a:pt x="1" y="4628"/>
                  </a:lnTo>
                </a:path>
              </a:pathLst>
            </a:custGeom>
            <a:noFill/>
            <a:ln w="12700" cap="rnd" cmpd="sng">
              <a:solidFill>
                <a:schemeClr val="tx1"/>
              </a:solidFill>
              <a:prstDash val="solid"/>
              <a:round/>
              <a:headEnd type="none" w="med" len="med"/>
              <a:tailEnd type="none" w="med" len="med"/>
            </a:ln>
          </p:spPr>
          <p:txBody>
            <a:bodyPr lIns="91425" tIns="91425" rIns="91425" bIns="91425" anchor="ctr" anchorCtr="0">
              <a:noAutofit/>
            </a:bodyPr>
            <a:lstStyle/>
            <a:p>
              <a:endParaRPr/>
            </a:p>
          </p:txBody>
        </p:sp>
        <p:sp>
          <p:nvSpPr>
            <p:cNvPr id="271" name="Shape 737"/>
            <p:cNvSpPr/>
            <p:nvPr/>
          </p:nvSpPr>
          <p:spPr>
            <a:xfrm>
              <a:off x="5326675" y="4569025"/>
              <a:ext cx="81000" cy="65175"/>
            </a:xfrm>
            <a:custGeom>
              <a:avLst/>
              <a:gdLst/>
              <a:ahLst/>
              <a:cxnLst/>
              <a:rect l="0" t="0" r="0" b="0"/>
              <a:pathLst>
                <a:path w="3240" h="2607" fill="none" extrusionOk="0">
                  <a:moveTo>
                    <a:pt x="1632" y="2607"/>
                  </a:moveTo>
                  <a:lnTo>
                    <a:pt x="1632" y="2607"/>
                  </a:lnTo>
                  <a:lnTo>
                    <a:pt x="1291" y="2582"/>
                  </a:lnTo>
                  <a:lnTo>
                    <a:pt x="999" y="2509"/>
                  </a:lnTo>
                  <a:lnTo>
                    <a:pt x="731" y="2388"/>
                  </a:lnTo>
                  <a:lnTo>
                    <a:pt x="488" y="2217"/>
                  </a:lnTo>
                  <a:lnTo>
                    <a:pt x="293" y="2047"/>
                  </a:lnTo>
                  <a:lnTo>
                    <a:pt x="122" y="1803"/>
                  </a:lnTo>
                  <a:lnTo>
                    <a:pt x="74" y="1706"/>
                  </a:lnTo>
                  <a:lnTo>
                    <a:pt x="49" y="1559"/>
                  </a:lnTo>
                  <a:lnTo>
                    <a:pt x="25" y="1438"/>
                  </a:lnTo>
                  <a:lnTo>
                    <a:pt x="1" y="1316"/>
                  </a:lnTo>
                  <a:lnTo>
                    <a:pt x="1" y="1316"/>
                  </a:lnTo>
                  <a:lnTo>
                    <a:pt x="25" y="1170"/>
                  </a:lnTo>
                  <a:lnTo>
                    <a:pt x="49" y="1048"/>
                  </a:lnTo>
                  <a:lnTo>
                    <a:pt x="74" y="926"/>
                  </a:lnTo>
                  <a:lnTo>
                    <a:pt x="122" y="804"/>
                  </a:lnTo>
                  <a:lnTo>
                    <a:pt x="293" y="585"/>
                  </a:lnTo>
                  <a:lnTo>
                    <a:pt x="488" y="390"/>
                  </a:lnTo>
                  <a:lnTo>
                    <a:pt x="731" y="220"/>
                  </a:lnTo>
                  <a:lnTo>
                    <a:pt x="999" y="98"/>
                  </a:lnTo>
                  <a:lnTo>
                    <a:pt x="1291" y="25"/>
                  </a:lnTo>
                  <a:lnTo>
                    <a:pt x="1632" y="1"/>
                  </a:lnTo>
                  <a:lnTo>
                    <a:pt x="1632" y="1"/>
                  </a:lnTo>
                  <a:lnTo>
                    <a:pt x="1803" y="1"/>
                  </a:lnTo>
                  <a:lnTo>
                    <a:pt x="1949" y="49"/>
                  </a:lnTo>
                  <a:lnTo>
                    <a:pt x="2120" y="98"/>
                  </a:lnTo>
                  <a:lnTo>
                    <a:pt x="2266" y="171"/>
                  </a:lnTo>
                  <a:lnTo>
                    <a:pt x="2412" y="269"/>
                  </a:lnTo>
                  <a:lnTo>
                    <a:pt x="2534" y="390"/>
                  </a:lnTo>
                  <a:lnTo>
                    <a:pt x="2777" y="634"/>
                  </a:lnTo>
                  <a:lnTo>
                    <a:pt x="2972" y="926"/>
                  </a:lnTo>
                  <a:lnTo>
                    <a:pt x="3118" y="1219"/>
                  </a:lnTo>
                  <a:lnTo>
                    <a:pt x="3215" y="1535"/>
                  </a:lnTo>
                  <a:lnTo>
                    <a:pt x="3240" y="1681"/>
                  </a:lnTo>
                  <a:lnTo>
                    <a:pt x="3240" y="1803"/>
                  </a:lnTo>
                  <a:lnTo>
                    <a:pt x="3240" y="1803"/>
                  </a:lnTo>
                  <a:lnTo>
                    <a:pt x="3240" y="1949"/>
                  </a:lnTo>
                  <a:lnTo>
                    <a:pt x="3215" y="2047"/>
                  </a:lnTo>
                  <a:lnTo>
                    <a:pt x="3167" y="2144"/>
                  </a:lnTo>
                  <a:lnTo>
                    <a:pt x="3118" y="2241"/>
                  </a:lnTo>
                  <a:lnTo>
                    <a:pt x="3045" y="2314"/>
                  </a:lnTo>
                  <a:lnTo>
                    <a:pt x="2972" y="2388"/>
                  </a:lnTo>
                  <a:lnTo>
                    <a:pt x="2777" y="2485"/>
                  </a:lnTo>
                  <a:lnTo>
                    <a:pt x="2534" y="2558"/>
                  </a:lnTo>
                  <a:lnTo>
                    <a:pt x="2266" y="2582"/>
                  </a:lnTo>
                  <a:lnTo>
                    <a:pt x="1949" y="2607"/>
                  </a:lnTo>
                  <a:lnTo>
                    <a:pt x="1632" y="2607"/>
                  </a:lnTo>
                  <a:lnTo>
                    <a:pt x="1632" y="2607"/>
                  </a:lnTo>
                </a:path>
              </a:pathLst>
            </a:custGeom>
            <a:noFill/>
            <a:ln w="12700" cap="rnd" cmpd="sng">
              <a:solidFill>
                <a:schemeClr val="tx1"/>
              </a:solidFill>
              <a:prstDash val="solid"/>
              <a:round/>
              <a:headEnd type="none" w="med" len="med"/>
              <a:tailEnd type="none" w="med" len="med"/>
            </a:ln>
          </p:spPr>
          <p:txBody>
            <a:bodyPr lIns="91425" tIns="91425" rIns="91425" bIns="91425" anchor="ctr" anchorCtr="0">
              <a:noAutofit/>
            </a:bodyPr>
            <a:lstStyle/>
            <a:p>
              <a:endParaRPr/>
            </a:p>
          </p:txBody>
        </p:sp>
        <p:sp>
          <p:nvSpPr>
            <p:cNvPr id="272" name="Shape 738"/>
            <p:cNvSpPr/>
            <p:nvPr/>
          </p:nvSpPr>
          <p:spPr>
            <a:xfrm>
              <a:off x="5447225" y="4615925"/>
              <a:ext cx="110850" cy="25"/>
            </a:xfrm>
            <a:custGeom>
              <a:avLst/>
              <a:gdLst/>
              <a:ahLst/>
              <a:cxnLst/>
              <a:rect l="0" t="0" r="0" b="0"/>
              <a:pathLst>
                <a:path w="4434" h="1" fill="none" extrusionOk="0">
                  <a:moveTo>
                    <a:pt x="1" y="0"/>
                  </a:moveTo>
                  <a:lnTo>
                    <a:pt x="4434" y="0"/>
                  </a:lnTo>
                </a:path>
              </a:pathLst>
            </a:custGeom>
            <a:noFill/>
            <a:ln w="12700" cap="rnd" cmpd="sng">
              <a:solidFill>
                <a:schemeClr val="tx1"/>
              </a:solidFill>
              <a:prstDash val="solid"/>
              <a:round/>
              <a:headEnd type="none" w="med" len="med"/>
              <a:tailEnd type="none" w="med" len="med"/>
            </a:ln>
          </p:spPr>
          <p:txBody>
            <a:bodyPr lIns="91425" tIns="91425" rIns="91425" bIns="91425" anchor="ctr" anchorCtr="0">
              <a:noAutofit/>
            </a:bodyPr>
            <a:lstStyle/>
            <a:p>
              <a:endParaRPr/>
            </a:p>
          </p:txBody>
        </p:sp>
        <p:sp>
          <p:nvSpPr>
            <p:cNvPr id="273" name="Shape 739"/>
            <p:cNvSpPr/>
            <p:nvPr/>
          </p:nvSpPr>
          <p:spPr>
            <a:xfrm>
              <a:off x="5439925" y="4589125"/>
              <a:ext cx="125450" cy="25"/>
            </a:xfrm>
            <a:custGeom>
              <a:avLst/>
              <a:gdLst/>
              <a:ahLst/>
              <a:cxnLst/>
              <a:rect l="0" t="0" r="0" b="0"/>
              <a:pathLst>
                <a:path w="5018" h="1" fill="none" extrusionOk="0">
                  <a:moveTo>
                    <a:pt x="1" y="0"/>
                  </a:moveTo>
                  <a:lnTo>
                    <a:pt x="5018" y="0"/>
                  </a:lnTo>
                </a:path>
              </a:pathLst>
            </a:custGeom>
            <a:noFill/>
            <a:ln w="12700" cap="rnd" cmpd="sng">
              <a:solidFill>
                <a:schemeClr val="tx1"/>
              </a:solidFill>
              <a:prstDash val="solid"/>
              <a:round/>
              <a:headEnd type="none" w="med" len="med"/>
              <a:tailEnd type="none" w="med" len="med"/>
            </a:ln>
          </p:spPr>
          <p:txBody>
            <a:bodyPr lIns="91425" tIns="91425" rIns="91425" bIns="91425" anchor="ctr" anchorCtr="0">
              <a:noAutofit/>
            </a:bodyPr>
            <a:lstStyle/>
            <a:p>
              <a:endParaRPr/>
            </a:p>
          </p:txBody>
        </p:sp>
        <p:sp>
          <p:nvSpPr>
            <p:cNvPr id="274" name="Shape 740"/>
            <p:cNvSpPr/>
            <p:nvPr/>
          </p:nvSpPr>
          <p:spPr>
            <a:xfrm>
              <a:off x="5597625" y="4569025"/>
              <a:ext cx="81000" cy="65175"/>
            </a:xfrm>
            <a:custGeom>
              <a:avLst/>
              <a:gdLst/>
              <a:ahLst/>
              <a:cxnLst/>
              <a:rect l="0" t="0" r="0" b="0"/>
              <a:pathLst>
                <a:path w="3240" h="2607" fill="none" extrusionOk="0">
                  <a:moveTo>
                    <a:pt x="1608" y="2607"/>
                  </a:moveTo>
                  <a:lnTo>
                    <a:pt x="1608" y="2607"/>
                  </a:lnTo>
                  <a:lnTo>
                    <a:pt x="1291" y="2607"/>
                  </a:lnTo>
                  <a:lnTo>
                    <a:pt x="975" y="2582"/>
                  </a:lnTo>
                  <a:lnTo>
                    <a:pt x="707" y="2558"/>
                  </a:lnTo>
                  <a:lnTo>
                    <a:pt x="463" y="2485"/>
                  </a:lnTo>
                  <a:lnTo>
                    <a:pt x="268" y="2388"/>
                  </a:lnTo>
                  <a:lnTo>
                    <a:pt x="195" y="2314"/>
                  </a:lnTo>
                  <a:lnTo>
                    <a:pt x="122" y="2241"/>
                  </a:lnTo>
                  <a:lnTo>
                    <a:pt x="74" y="2144"/>
                  </a:lnTo>
                  <a:lnTo>
                    <a:pt x="25" y="2047"/>
                  </a:lnTo>
                  <a:lnTo>
                    <a:pt x="1" y="1949"/>
                  </a:lnTo>
                  <a:lnTo>
                    <a:pt x="1" y="1803"/>
                  </a:lnTo>
                  <a:lnTo>
                    <a:pt x="1" y="1803"/>
                  </a:lnTo>
                  <a:lnTo>
                    <a:pt x="1" y="1681"/>
                  </a:lnTo>
                  <a:lnTo>
                    <a:pt x="25" y="1535"/>
                  </a:lnTo>
                  <a:lnTo>
                    <a:pt x="122" y="1219"/>
                  </a:lnTo>
                  <a:lnTo>
                    <a:pt x="268" y="926"/>
                  </a:lnTo>
                  <a:lnTo>
                    <a:pt x="463" y="634"/>
                  </a:lnTo>
                  <a:lnTo>
                    <a:pt x="707" y="390"/>
                  </a:lnTo>
                  <a:lnTo>
                    <a:pt x="829" y="269"/>
                  </a:lnTo>
                  <a:lnTo>
                    <a:pt x="975" y="171"/>
                  </a:lnTo>
                  <a:lnTo>
                    <a:pt x="1121" y="98"/>
                  </a:lnTo>
                  <a:lnTo>
                    <a:pt x="1291" y="49"/>
                  </a:lnTo>
                  <a:lnTo>
                    <a:pt x="1438" y="1"/>
                  </a:lnTo>
                  <a:lnTo>
                    <a:pt x="1608" y="1"/>
                  </a:lnTo>
                  <a:lnTo>
                    <a:pt x="1608" y="1"/>
                  </a:lnTo>
                  <a:lnTo>
                    <a:pt x="1949" y="25"/>
                  </a:lnTo>
                  <a:lnTo>
                    <a:pt x="2241" y="98"/>
                  </a:lnTo>
                  <a:lnTo>
                    <a:pt x="2509" y="220"/>
                  </a:lnTo>
                  <a:lnTo>
                    <a:pt x="2753" y="390"/>
                  </a:lnTo>
                  <a:lnTo>
                    <a:pt x="2948" y="585"/>
                  </a:lnTo>
                  <a:lnTo>
                    <a:pt x="3118" y="804"/>
                  </a:lnTo>
                  <a:lnTo>
                    <a:pt x="3167" y="926"/>
                  </a:lnTo>
                  <a:lnTo>
                    <a:pt x="3191" y="1048"/>
                  </a:lnTo>
                  <a:lnTo>
                    <a:pt x="3215" y="1170"/>
                  </a:lnTo>
                  <a:lnTo>
                    <a:pt x="3240" y="1316"/>
                  </a:lnTo>
                  <a:lnTo>
                    <a:pt x="3240" y="1316"/>
                  </a:lnTo>
                  <a:lnTo>
                    <a:pt x="3215" y="1438"/>
                  </a:lnTo>
                  <a:lnTo>
                    <a:pt x="3191" y="1559"/>
                  </a:lnTo>
                  <a:lnTo>
                    <a:pt x="3167" y="1706"/>
                  </a:lnTo>
                  <a:lnTo>
                    <a:pt x="3118" y="1803"/>
                  </a:lnTo>
                  <a:lnTo>
                    <a:pt x="2948" y="2047"/>
                  </a:lnTo>
                  <a:lnTo>
                    <a:pt x="2753" y="2217"/>
                  </a:lnTo>
                  <a:lnTo>
                    <a:pt x="2509" y="2388"/>
                  </a:lnTo>
                  <a:lnTo>
                    <a:pt x="2241" y="2509"/>
                  </a:lnTo>
                  <a:lnTo>
                    <a:pt x="1949" y="2582"/>
                  </a:lnTo>
                  <a:lnTo>
                    <a:pt x="1608" y="2607"/>
                  </a:lnTo>
                  <a:lnTo>
                    <a:pt x="1608" y="2607"/>
                  </a:lnTo>
                </a:path>
              </a:pathLst>
            </a:custGeom>
            <a:noFill/>
            <a:ln w="12700" cap="rnd" cmpd="sng">
              <a:solidFill>
                <a:schemeClr val="tx1"/>
              </a:solidFill>
              <a:prstDash val="solid"/>
              <a:round/>
              <a:headEnd type="none" w="med" len="med"/>
              <a:tailEnd type="none" w="med" len="med"/>
            </a:ln>
          </p:spPr>
          <p:txBody>
            <a:bodyPr lIns="91425" tIns="91425" rIns="91425" bIns="91425" anchor="ctr" anchorCtr="0">
              <a:noAutofit/>
            </a:bodyPr>
            <a:lstStyle/>
            <a:p>
              <a:endParaRPr/>
            </a:p>
          </p:txBody>
        </p:sp>
      </p:grpSp>
      <p:sp>
        <p:nvSpPr>
          <p:cNvPr id="276" name="Shape 652"/>
          <p:cNvSpPr/>
          <p:nvPr/>
        </p:nvSpPr>
        <p:spPr>
          <a:xfrm>
            <a:off x="8366853" y="5299587"/>
            <a:ext cx="290526" cy="427575"/>
          </a:xfrm>
          <a:custGeom>
            <a:avLst/>
            <a:gdLst/>
            <a:ahLst/>
            <a:cxnLst/>
            <a:rect l="0" t="0" r="0" b="0"/>
            <a:pathLst>
              <a:path w="15978" h="20508" fill="none" extrusionOk="0">
                <a:moveTo>
                  <a:pt x="15977" y="1292"/>
                </a:moveTo>
                <a:lnTo>
                  <a:pt x="15977" y="19217"/>
                </a:lnTo>
                <a:lnTo>
                  <a:pt x="15977" y="19217"/>
                </a:lnTo>
                <a:lnTo>
                  <a:pt x="15953" y="19485"/>
                </a:lnTo>
                <a:lnTo>
                  <a:pt x="15880" y="19728"/>
                </a:lnTo>
                <a:lnTo>
                  <a:pt x="15758" y="19948"/>
                </a:lnTo>
                <a:lnTo>
                  <a:pt x="15612" y="20142"/>
                </a:lnTo>
                <a:lnTo>
                  <a:pt x="15417" y="20289"/>
                </a:lnTo>
                <a:lnTo>
                  <a:pt x="15198" y="20410"/>
                </a:lnTo>
                <a:lnTo>
                  <a:pt x="14955" y="20483"/>
                </a:lnTo>
                <a:lnTo>
                  <a:pt x="14711" y="20508"/>
                </a:lnTo>
                <a:lnTo>
                  <a:pt x="1267" y="20508"/>
                </a:lnTo>
                <a:lnTo>
                  <a:pt x="1267" y="20508"/>
                </a:lnTo>
                <a:lnTo>
                  <a:pt x="1023" y="20483"/>
                </a:lnTo>
                <a:lnTo>
                  <a:pt x="780" y="20410"/>
                </a:lnTo>
                <a:lnTo>
                  <a:pt x="561" y="20289"/>
                </a:lnTo>
                <a:lnTo>
                  <a:pt x="366" y="20142"/>
                </a:lnTo>
                <a:lnTo>
                  <a:pt x="220" y="19948"/>
                </a:lnTo>
                <a:lnTo>
                  <a:pt x="98" y="19728"/>
                </a:lnTo>
                <a:lnTo>
                  <a:pt x="25" y="19485"/>
                </a:lnTo>
                <a:lnTo>
                  <a:pt x="1" y="19217"/>
                </a:lnTo>
                <a:lnTo>
                  <a:pt x="1" y="1292"/>
                </a:lnTo>
                <a:lnTo>
                  <a:pt x="1" y="1292"/>
                </a:lnTo>
                <a:lnTo>
                  <a:pt x="25" y="1024"/>
                </a:lnTo>
                <a:lnTo>
                  <a:pt x="98" y="780"/>
                </a:lnTo>
                <a:lnTo>
                  <a:pt x="220" y="561"/>
                </a:lnTo>
                <a:lnTo>
                  <a:pt x="366" y="366"/>
                </a:lnTo>
                <a:lnTo>
                  <a:pt x="561" y="220"/>
                </a:lnTo>
                <a:lnTo>
                  <a:pt x="780" y="98"/>
                </a:lnTo>
                <a:lnTo>
                  <a:pt x="1023" y="25"/>
                </a:lnTo>
                <a:lnTo>
                  <a:pt x="1267" y="1"/>
                </a:lnTo>
                <a:lnTo>
                  <a:pt x="14711" y="1"/>
                </a:lnTo>
                <a:lnTo>
                  <a:pt x="14711" y="1"/>
                </a:lnTo>
                <a:lnTo>
                  <a:pt x="14955" y="25"/>
                </a:lnTo>
                <a:lnTo>
                  <a:pt x="15198" y="98"/>
                </a:lnTo>
                <a:lnTo>
                  <a:pt x="15417" y="220"/>
                </a:lnTo>
                <a:lnTo>
                  <a:pt x="15612" y="366"/>
                </a:lnTo>
                <a:lnTo>
                  <a:pt x="15758" y="561"/>
                </a:lnTo>
                <a:lnTo>
                  <a:pt x="15880" y="780"/>
                </a:lnTo>
                <a:lnTo>
                  <a:pt x="15953" y="1024"/>
                </a:lnTo>
                <a:lnTo>
                  <a:pt x="15977" y="1292"/>
                </a:lnTo>
                <a:lnTo>
                  <a:pt x="15977" y="1292"/>
                </a:lnTo>
                <a:close/>
                <a:moveTo>
                  <a:pt x="7989" y="19899"/>
                </a:moveTo>
                <a:lnTo>
                  <a:pt x="7989" y="19899"/>
                </a:lnTo>
                <a:lnTo>
                  <a:pt x="8159" y="19875"/>
                </a:lnTo>
                <a:lnTo>
                  <a:pt x="8306" y="19826"/>
                </a:lnTo>
                <a:lnTo>
                  <a:pt x="8452" y="19753"/>
                </a:lnTo>
                <a:lnTo>
                  <a:pt x="8574" y="19655"/>
                </a:lnTo>
                <a:lnTo>
                  <a:pt x="8671" y="19534"/>
                </a:lnTo>
                <a:lnTo>
                  <a:pt x="8744" y="19387"/>
                </a:lnTo>
                <a:lnTo>
                  <a:pt x="8793" y="19241"/>
                </a:lnTo>
                <a:lnTo>
                  <a:pt x="8817" y="19071"/>
                </a:lnTo>
                <a:lnTo>
                  <a:pt x="8817" y="19071"/>
                </a:lnTo>
                <a:lnTo>
                  <a:pt x="8793" y="18900"/>
                </a:lnTo>
                <a:lnTo>
                  <a:pt x="8744" y="18754"/>
                </a:lnTo>
                <a:lnTo>
                  <a:pt x="8671" y="18608"/>
                </a:lnTo>
                <a:lnTo>
                  <a:pt x="8574" y="18486"/>
                </a:lnTo>
                <a:lnTo>
                  <a:pt x="8452" y="18389"/>
                </a:lnTo>
                <a:lnTo>
                  <a:pt x="8306" y="18316"/>
                </a:lnTo>
                <a:lnTo>
                  <a:pt x="8159" y="18267"/>
                </a:lnTo>
                <a:lnTo>
                  <a:pt x="7989" y="18243"/>
                </a:lnTo>
                <a:lnTo>
                  <a:pt x="7989" y="18243"/>
                </a:lnTo>
                <a:lnTo>
                  <a:pt x="7819" y="18267"/>
                </a:lnTo>
                <a:lnTo>
                  <a:pt x="7672" y="18316"/>
                </a:lnTo>
                <a:lnTo>
                  <a:pt x="7526" y="18389"/>
                </a:lnTo>
                <a:lnTo>
                  <a:pt x="7404" y="18486"/>
                </a:lnTo>
                <a:lnTo>
                  <a:pt x="7307" y="18608"/>
                </a:lnTo>
                <a:lnTo>
                  <a:pt x="7234" y="18754"/>
                </a:lnTo>
                <a:lnTo>
                  <a:pt x="7185" y="18900"/>
                </a:lnTo>
                <a:lnTo>
                  <a:pt x="7161" y="19071"/>
                </a:lnTo>
                <a:lnTo>
                  <a:pt x="7161" y="19071"/>
                </a:lnTo>
                <a:lnTo>
                  <a:pt x="7185" y="19241"/>
                </a:lnTo>
                <a:lnTo>
                  <a:pt x="7234" y="19387"/>
                </a:lnTo>
                <a:lnTo>
                  <a:pt x="7307" y="19534"/>
                </a:lnTo>
                <a:lnTo>
                  <a:pt x="7404" y="19655"/>
                </a:lnTo>
                <a:lnTo>
                  <a:pt x="7526" y="19753"/>
                </a:lnTo>
                <a:lnTo>
                  <a:pt x="7672" y="19826"/>
                </a:lnTo>
                <a:lnTo>
                  <a:pt x="7819" y="19875"/>
                </a:lnTo>
                <a:lnTo>
                  <a:pt x="7989" y="19899"/>
                </a:lnTo>
                <a:lnTo>
                  <a:pt x="7989" y="19899"/>
                </a:lnTo>
                <a:close/>
                <a:moveTo>
                  <a:pt x="14394" y="1584"/>
                </a:moveTo>
                <a:lnTo>
                  <a:pt x="1584" y="1584"/>
                </a:lnTo>
                <a:lnTo>
                  <a:pt x="1584" y="17634"/>
                </a:lnTo>
                <a:lnTo>
                  <a:pt x="14394" y="17634"/>
                </a:lnTo>
                <a:lnTo>
                  <a:pt x="14394" y="1584"/>
                </a:lnTo>
                <a:close/>
              </a:path>
            </a:pathLst>
          </a:custGeom>
          <a:noFill/>
          <a:ln w="12700" cap="rnd" cmpd="sng">
            <a:solidFill>
              <a:schemeClr val="tx1"/>
            </a:solidFill>
            <a:prstDash val="solid"/>
            <a:round/>
            <a:headEnd type="none" w="med" len="med"/>
            <a:tailEnd type="none" w="med" len="med"/>
          </a:ln>
        </p:spPr>
        <p:txBody>
          <a:bodyPr lIns="91425" tIns="91425" rIns="91425" bIns="91425" anchor="ctr" anchorCtr="0">
            <a:noAutofit/>
          </a:bodyPr>
          <a:lstStyle/>
          <a:p>
            <a:endParaRPr/>
          </a:p>
        </p:txBody>
      </p:sp>
      <p:grpSp>
        <p:nvGrpSpPr>
          <p:cNvPr id="277" name="Shape 555"/>
          <p:cNvGrpSpPr/>
          <p:nvPr/>
        </p:nvGrpSpPr>
        <p:grpSpPr>
          <a:xfrm>
            <a:off x="3356436" y="5462138"/>
            <a:ext cx="442375" cy="247687"/>
            <a:chOff x="564675" y="1700625"/>
            <a:chExt cx="465200" cy="314200"/>
          </a:xfrm>
        </p:grpSpPr>
        <p:sp>
          <p:nvSpPr>
            <p:cNvPr id="278" name="Shape 556"/>
            <p:cNvSpPr/>
            <p:nvPr/>
          </p:nvSpPr>
          <p:spPr>
            <a:xfrm>
              <a:off x="564675" y="1700625"/>
              <a:ext cx="465200" cy="29250"/>
            </a:xfrm>
            <a:custGeom>
              <a:avLst/>
              <a:gdLst/>
              <a:ahLst/>
              <a:cxnLst/>
              <a:rect l="0" t="0" r="0" b="0"/>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w="12700" cap="rnd" cmpd="sng">
              <a:solidFill>
                <a:schemeClr val="tx1"/>
              </a:solidFill>
              <a:prstDash val="solid"/>
              <a:round/>
              <a:headEnd type="none" w="med" len="med"/>
              <a:tailEnd type="none" w="med" len="med"/>
            </a:ln>
          </p:spPr>
          <p:txBody>
            <a:bodyPr lIns="91425" tIns="91425" rIns="91425" bIns="91425" anchor="ctr" anchorCtr="0">
              <a:noAutofit/>
            </a:bodyPr>
            <a:lstStyle/>
            <a:p>
              <a:endParaRPr/>
            </a:p>
          </p:txBody>
        </p:sp>
        <p:sp>
          <p:nvSpPr>
            <p:cNvPr id="279" name="Shape 557"/>
            <p:cNvSpPr/>
            <p:nvPr/>
          </p:nvSpPr>
          <p:spPr>
            <a:xfrm>
              <a:off x="564675" y="1732300"/>
              <a:ext cx="465200" cy="272175"/>
            </a:xfrm>
            <a:custGeom>
              <a:avLst/>
              <a:gdLst/>
              <a:ahLst/>
              <a:cxnLst/>
              <a:rect l="0" t="0" r="0" b="0"/>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w="12700" cap="rnd" cmpd="sng">
              <a:solidFill>
                <a:schemeClr val="tx1"/>
              </a:solidFill>
              <a:prstDash val="solid"/>
              <a:round/>
              <a:headEnd type="none" w="med" len="med"/>
              <a:tailEnd type="none" w="med" len="med"/>
            </a:ln>
          </p:spPr>
          <p:txBody>
            <a:bodyPr lIns="91425" tIns="91425" rIns="91425" bIns="91425" anchor="ctr" anchorCtr="0">
              <a:noAutofit/>
            </a:bodyPr>
            <a:lstStyle/>
            <a:p>
              <a:endParaRPr/>
            </a:p>
          </p:txBody>
        </p:sp>
        <p:sp>
          <p:nvSpPr>
            <p:cNvPr id="280" name="Shape 558"/>
            <p:cNvSpPr/>
            <p:nvPr/>
          </p:nvSpPr>
          <p:spPr>
            <a:xfrm>
              <a:off x="572600" y="2014200"/>
              <a:ext cx="449375" cy="625"/>
            </a:xfrm>
            <a:custGeom>
              <a:avLst/>
              <a:gdLst/>
              <a:ahLst/>
              <a:cxnLst/>
              <a:rect l="0" t="0" r="0" b="0"/>
              <a:pathLst>
                <a:path w="17975" h="25" fill="none" extrusionOk="0">
                  <a:moveTo>
                    <a:pt x="0" y="0"/>
                  </a:moveTo>
                  <a:lnTo>
                    <a:pt x="0" y="0"/>
                  </a:lnTo>
                  <a:lnTo>
                    <a:pt x="98" y="25"/>
                  </a:lnTo>
                  <a:lnTo>
                    <a:pt x="171" y="25"/>
                  </a:lnTo>
                  <a:lnTo>
                    <a:pt x="17804" y="25"/>
                  </a:lnTo>
                  <a:lnTo>
                    <a:pt x="17804" y="25"/>
                  </a:lnTo>
                  <a:lnTo>
                    <a:pt x="17877" y="25"/>
                  </a:lnTo>
                  <a:lnTo>
                    <a:pt x="17974" y="0"/>
                  </a:lnTo>
                </a:path>
              </a:pathLst>
            </a:custGeom>
            <a:noFill/>
            <a:ln w="12700" cap="rnd" cmpd="sng">
              <a:solidFill>
                <a:schemeClr val="tx1"/>
              </a:solidFill>
              <a:prstDash val="solid"/>
              <a:round/>
              <a:headEnd type="none" w="med" len="med"/>
              <a:tailEnd type="none" w="med" len="med"/>
            </a:ln>
          </p:spPr>
          <p:txBody>
            <a:bodyPr lIns="91425" tIns="91425" rIns="91425" bIns="91425" anchor="ctr" anchorCtr="0">
              <a:noAutofit/>
            </a:bodyPr>
            <a:lstStyle/>
            <a:p>
              <a:endParaRPr/>
            </a:p>
          </p:txBody>
        </p:sp>
      </p:grpSp>
      <p:grpSp>
        <p:nvGrpSpPr>
          <p:cNvPr id="281" name="Shape 713"/>
          <p:cNvGrpSpPr/>
          <p:nvPr/>
        </p:nvGrpSpPr>
        <p:grpSpPr>
          <a:xfrm>
            <a:off x="8768931" y="5341901"/>
            <a:ext cx="426542" cy="390997"/>
            <a:chOff x="5941025" y="3634400"/>
            <a:chExt cx="467650" cy="467650"/>
          </a:xfrm>
        </p:grpSpPr>
        <p:sp>
          <p:nvSpPr>
            <p:cNvPr id="282" name="Shape 714"/>
            <p:cNvSpPr/>
            <p:nvPr/>
          </p:nvSpPr>
          <p:spPr>
            <a:xfrm>
              <a:off x="5941025" y="3634400"/>
              <a:ext cx="467650" cy="467650"/>
            </a:xfrm>
            <a:custGeom>
              <a:avLst/>
              <a:gdLst/>
              <a:ahLst/>
              <a:cxnLst/>
              <a:rect l="0" t="0" r="0" b="0"/>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2700" cap="rnd" cmpd="sng">
              <a:solidFill>
                <a:schemeClr val="tx1"/>
              </a:solidFill>
              <a:prstDash val="solid"/>
              <a:round/>
              <a:headEnd type="none" w="med" len="med"/>
              <a:tailEnd type="none" w="med" len="med"/>
            </a:ln>
          </p:spPr>
          <p:txBody>
            <a:bodyPr lIns="91425" tIns="91425" rIns="91425" bIns="91425" anchor="ctr" anchorCtr="0">
              <a:noAutofit/>
            </a:bodyPr>
            <a:lstStyle/>
            <a:p>
              <a:endParaRPr/>
            </a:p>
          </p:txBody>
        </p:sp>
        <p:sp>
          <p:nvSpPr>
            <p:cNvPr id="283" name="Shape 715"/>
            <p:cNvSpPr/>
            <p:nvPr/>
          </p:nvSpPr>
          <p:spPr>
            <a:xfrm>
              <a:off x="6211975" y="3753150"/>
              <a:ext cx="19525" cy="18900"/>
            </a:xfrm>
            <a:custGeom>
              <a:avLst/>
              <a:gdLst/>
              <a:ahLst/>
              <a:cxnLst/>
              <a:rect l="0" t="0" r="0" b="0"/>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2700" cap="rnd" cmpd="sng">
              <a:solidFill>
                <a:schemeClr val="tx1"/>
              </a:solidFill>
              <a:prstDash val="solid"/>
              <a:round/>
              <a:headEnd type="none" w="med" len="med"/>
              <a:tailEnd type="none" w="med" len="med"/>
            </a:ln>
          </p:spPr>
          <p:txBody>
            <a:bodyPr lIns="91425" tIns="91425" rIns="91425" bIns="91425" anchor="ctr" anchorCtr="0">
              <a:noAutofit/>
            </a:bodyPr>
            <a:lstStyle/>
            <a:p>
              <a:endParaRPr/>
            </a:p>
          </p:txBody>
        </p:sp>
        <p:sp>
          <p:nvSpPr>
            <p:cNvPr id="284" name="Shape 716"/>
            <p:cNvSpPr/>
            <p:nvPr/>
          </p:nvSpPr>
          <p:spPr>
            <a:xfrm>
              <a:off x="5943475" y="3695900"/>
              <a:ext cx="177800" cy="351350"/>
            </a:xfrm>
            <a:custGeom>
              <a:avLst/>
              <a:gdLst/>
              <a:ahLst/>
              <a:cxnLst/>
              <a:rect l="0" t="0" r="0" b="0"/>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2700" cap="rnd" cmpd="sng">
              <a:solidFill>
                <a:schemeClr val="tx1"/>
              </a:solidFill>
              <a:prstDash val="solid"/>
              <a:round/>
              <a:headEnd type="none" w="med" len="med"/>
              <a:tailEnd type="none" w="med" len="med"/>
            </a:ln>
          </p:spPr>
          <p:txBody>
            <a:bodyPr lIns="91425" tIns="91425" rIns="91425" bIns="91425" anchor="ctr" anchorCtr="0">
              <a:noAutofit/>
            </a:bodyPr>
            <a:lstStyle/>
            <a:p>
              <a:endParaRPr/>
            </a:p>
          </p:txBody>
        </p:sp>
        <p:sp>
          <p:nvSpPr>
            <p:cNvPr id="285" name="Shape 717"/>
            <p:cNvSpPr/>
            <p:nvPr/>
          </p:nvSpPr>
          <p:spPr>
            <a:xfrm>
              <a:off x="6128575" y="3695900"/>
              <a:ext cx="86475" cy="47525"/>
            </a:xfrm>
            <a:custGeom>
              <a:avLst/>
              <a:gdLst/>
              <a:ahLst/>
              <a:cxnLst/>
              <a:rect l="0" t="0" r="0" b="0"/>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2700" cap="rnd" cmpd="sng">
              <a:solidFill>
                <a:schemeClr val="tx1"/>
              </a:solidFill>
              <a:prstDash val="solid"/>
              <a:round/>
              <a:headEnd type="none" w="med" len="med"/>
              <a:tailEnd type="none" w="med" len="med"/>
            </a:ln>
          </p:spPr>
          <p:txBody>
            <a:bodyPr lIns="91425" tIns="91425" rIns="91425" bIns="91425" anchor="ctr" anchorCtr="0">
              <a:noAutofit/>
            </a:bodyPr>
            <a:lstStyle/>
            <a:p>
              <a:endParaRPr/>
            </a:p>
          </p:txBody>
        </p:sp>
        <p:sp>
          <p:nvSpPr>
            <p:cNvPr id="286" name="Shape 718"/>
            <p:cNvSpPr/>
            <p:nvPr/>
          </p:nvSpPr>
          <p:spPr>
            <a:xfrm>
              <a:off x="6357500" y="3940075"/>
              <a:ext cx="18900" cy="34725"/>
            </a:xfrm>
            <a:custGeom>
              <a:avLst/>
              <a:gdLst/>
              <a:ahLst/>
              <a:cxnLst/>
              <a:rect l="0" t="0" r="0" b="0"/>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2700" cap="rnd" cmpd="sng">
              <a:solidFill>
                <a:schemeClr val="tx1"/>
              </a:solidFill>
              <a:prstDash val="solid"/>
              <a:round/>
              <a:headEnd type="none" w="med" len="med"/>
              <a:tailEnd type="none" w="med" len="med"/>
            </a:ln>
          </p:spPr>
          <p:txBody>
            <a:bodyPr lIns="91425" tIns="91425" rIns="91425" bIns="91425" anchor="ctr" anchorCtr="0">
              <a:noAutofit/>
            </a:bodyPr>
            <a:lstStyle/>
            <a:p>
              <a:endParaRPr/>
            </a:p>
          </p:txBody>
        </p:sp>
        <p:sp>
          <p:nvSpPr>
            <p:cNvPr id="287" name="Shape 719"/>
            <p:cNvSpPr/>
            <p:nvPr/>
          </p:nvSpPr>
          <p:spPr>
            <a:xfrm>
              <a:off x="6202850" y="3720875"/>
              <a:ext cx="204000" cy="278875"/>
            </a:xfrm>
            <a:custGeom>
              <a:avLst/>
              <a:gdLst/>
              <a:ahLst/>
              <a:cxnLst/>
              <a:rect l="0" t="0" r="0" b="0"/>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2700" cap="rnd" cmpd="sng">
              <a:solidFill>
                <a:schemeClr val="tx1"/>
              </a:solidFill>
              <a:prstDash val="solid"/>
              <a:round/>
              <a:headEnd type="none" w="med" len="med"/>
              <a:tailEnd type="none" w="med" len="med"/>
            </a:ln>
          </p:spPr>
          <p:txBody>
            <a:bodyPr lIns="91425" tIns="91425" rIns="91425" bIns="91425" anchor="ctr" anchorCtr="0">
              <a:noAutofit/>
            </a:bodyPr>
            <a:lstStyle/>
            <a:p>
              <a:endParaRPr/>
            </a:p>
          </p:txBody>
        </p:sp>
      </p:grpSp>
      <p:pic>
        <p:nvPicPr>
          <p:cNvPr id="301" name="Picture 4" descr="Bildergebnis fÃ¼r icon telef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871" y="5330151"/>
            <a:ext cx="396000" cy="396000"/>
          </a:xfrm>
          <a:prstGeom prst="rect">
            <a:avLst/>
          </a:prstGeom>
          <a:noFill/>
          <a:extLst>
            <a:ext uri="{909E8E84-426E-40DD-AFC4-6F175D3DCCD1}">
              <a14:hiddenFill xmlns:a14="http://schemas.microsoft.com/office/drawing/2010/main">
                <a:solidFill>
                  <a:srgbClr val="FFFFFF"/>
                </a:solidFill>
              </a14:hiddenFill>
            </a:ext>
          </a:extLst>
        </p:spPr>
      </p:pic>
      <p:pic>
        <p:nvPicPr>
          <p:cNvPr id="302" name="Picture 6" descr="Bildergebnis fÃ¼r icon p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60858" y="5317424"/>
            <a:ext cx="476032" cy="402488"/>
          </a:xfrm>
          <a:prstGeom prst="rect">
            <a:avLst/>
          </a:prstGeom>
          <a:noFill/>
          <a:extLst>
            <a:ext uri="{909E8E84-426E-40DD-AFC4-6F175D3DCCD1}">
              <a14:hiddenFill xmlns:a14="http://schemas.microsoft.com/office/drawing/2010/main">
                <a:solidFill>
                  <a:srgbClr val="FFFFFF"/>
                </a:solidFill>
              </a14:hiddenFill>
            </a:ext>
          </a:extLst>
        </p:spPr>
      </p:pic>
      <p:pic>
        <p:nvPicPr>
          <p:cNvPr id="305" name="Picture 12" descr="Bildergebnis fÃ¼r icon sm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8963" y="5296970"/>
            <a:ext cx="396000" cy="396000"/>
          </a:xfrm>
          <a:prstGeom prst="rect">
            <a:avLst/>
          </a:prstGeom>
          <a:noFill/>
          <a:extLst>
            <a:ext uri="{909E8E84-426E-40DD-AFC4-6F175D3DCCD1}">
              <a14:hiddenFill xmlns:a14="http://schemas.microsoft.com/office/drawing/2010/main">
                <a:solidFill>
                  <a:srgbClr val="FFFFFF"/>
                </a:solidFill>
              </a14:hiddenFill>
            </a:ext>
          </a:extLst>
        </p:spPr>
      </p:pic>
      <p:pic>
        <p:nvPicPr>
          <p:cNvPr id="306" name="Picture 4" descr="Bildergebnis fÃ¼r icon email"/>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foregroundMark x1="41700" y1="36574" x2="41700" y2="40278"/>
                      </a14:backgroundRemoval>
                    </a14:imgEffect>
                  </a14:imgLayer>
                </a14:imgProps>
              </a:ext>
              <a:ext uri="{28A0092B-C50C-407E-A947-70E740481C1C}">
                <a14:useLocalDpi xmlns:a14="http://schemas.microsoft.com/office/drawing/2010/main" val="0"/>
              </a:ext>
            </a:extLst>
          </a:blip>
          <a:srcRect/>
          <a:stretch>
            <a:fillRect/>
          </a:stretch>
        </p:blipFill>
        <p:spPr bwMode="auto">
          <a:xfrm>
            <a:off x="4640855" y="5154784"/>
            <a:ext cx="675341" cy="729354"/>
          </a:xfrm>
          <a:prstGeom prst="rect">
            <a:avLst/>
          </a:prstGeom>
          <a:noFill/>
          <a:extLst>
            <a:ext uri="{909E8E84-426E-40DD-AFC4-6F175D3DCCD1}">
              <a14:hiddenFill xmlns:a14="http://schemas.microsoft.com/office/drawing/2010/main">
                <a:solidFill>
                  <a:srgbClr val="FFFFFF"/>
                </a:solidFill>
              </a14:hiddenFill>
            </a:ext>
          </a:extLst>
        </p:spPr>
      </p:pic>
      <p:pic>
        <p:nvPicPr>
          <p:cNvPr id="312" name="Picture 16" descr="Bildergebnis fÃ¼r icon facetim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014872" y="5321440"/>
            <a:ext cx="485553" cy="485553"/>
          </a:xfrm>
          <a:prstGeom prst="rect">
            <a:avLst/>
          </a:prstGeom>
          <a:noFill/>
          <a:extLst>
            <a:ext uri="{909E8E84-426E-40DD-AFC4-6F175D3DCCD1}">
              <a14:hiddenFill xmlns:a14="http://schemas.microsoft.com/office/drawing/2010/main">
                <a:solidFill>
                  <a:srgbClr val="FFFFFF"/>
                </a:solidFill>
              </a14:hiddenFill>
            </a:ext>
          </a:extLst>
        </p:spPr>
      </p:pic>
      <p:pic>
        <p:nvPicPr>
          <p:cNvPr id="313" name="Picture 18" descr="Bildergebnis fÃ¼r icon google glass"/>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639" b="89776" l="0" r="100000">
                        <a14:foregroundMark x1="5112" y1="30351" x2="1917" y2="35463"/>
                        <a14:foregroundMark x1="6550" y1="39297" x2="7188" y2="36422"/>
                        <a14:foregroundMark x1="9904" y1="40895" x2="10064" y2="43450"/>
                        <a14:foregroundMark x1="14537" y1="42971" x2="14537" y2="45527"/>
                        <a14:foregroundMark x1="23802" y1="43131" x2="24760" y2="44089"/>
                        <a14:foregroundMark x1="17891" y1="43930" x2="17891" y2="43930"/>
                        <a14:foregroundMark x1="31789" y1="40415" x2="31789" y2="40415"/>
                      </a14:backgroundRemoval>
                    </a14:imgEffect>
                  </a14:imgLayer>
                </a14:imgProps>
              </a:ext>
              <a:ext uri="{28A0092B-C50C-407E-A947-70E740481C1C}">
                <a14:useLocalDpi xmlns:a14="http://schemas.microsoft.com/office/drawing/2010/main" val="0"/>
              </a:ext>
            </a:extLst>
          </a:blip>
          <a:srcRect/>
          <a:stretch>
            <a:fillRect/>
          </a:stretch>
        </p:blipFill>
        <p:spPr bwMode="auto">
          <a:xfrm>
            <a:off x="10564686" y="5252525"/>
            <a:ext cx="517882" cy="517882"/>
          </a:xfrm>
          <a:prstGeom prst="rect">
            <a:avLst/>
          </a:prstGeom>
          <a:noFill/>
          <a:extLst>
            <a:ext uri="{909E8E84-426E-40DD-AFC4-6F175D3DCCD1}">
              <a14:hiddenFill xmlns:a14="http://schemas.microsoft.com/office/drawing/2010/main">
                <a:solidFill>
                  <a:srgbClr val="FFFFFF"/>
                </a:solidFill>
              </a14:hiddenFill>
            </a:ext>
          </a:extLst>
        </p:spPr>
      </p:pic>
      <p:pic>
        <p:nvPicPr>
          <p:cNvPr id="154" name="Grafik 15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102814" y="227213"/>
            <a:ext cx="790476" cy="476190"/>
          </a:xfrm>
          <a:prstGeom prst="rect">
            <a:avLst/>
          </a:prstGeom>
        </p:spPr>
      </p:pic>
      <p:sp>
        <p:nvSpPr>
          <p:cNvPr id="2" name="Rechteck 1"/>
          <p:cNvSpPr/>
          <p:nvPr/>
        </p:nvSpPr>
        <p:spPr>
          <a:xfrm>
            <a:off x="510173" y="2793600"/>
            <a:ext cx="838691" cy="369332"/>
          </a:xfrm>
          <a:prstGeom prst="rect">
            <a:avLst/>
          </a:prstGeom>
        </p:spPr>
        <p:txBody>
          <a:bodyPr wrap="none">
            <a:spAutoFit/>
          </a:bodyPr>
          <a:lstStyle/>
          <a:p>
            <a:r>
              <a:rPr lang="de-DE" b="1" dirty="0" smtClean="0">
                <a:solidFill>
                  <a:schemeClr val="tx1">
                    <a:lumMod val="85000"/>
                    <a:lumOff val="15000"/>
                  </a:schemeClr>
                </a:solidFill>
                <a:latin typeface="+mj-lt"/>
              </a:rPr>
              <a:t>ANTEIL</a:t>
            </a:r>
            <a:endParaRPr lang="de-DE" b="1" dirty="0">
              <a:solidFill>
                <a:schemeClr val="tx1">
                  <a:lumMod val="85000"/>
                  <a:lumOff val="15000"/>
                </a:schemeClr>
              </a:solidFill>
              <a:latin typeface="+mj-lt"/>
            </a:endParaRPr>
          </a:p>
        </p:txBody>
      </p:sp>
      <p:sp>
        <p:nvSpPr>
          <p:cNvPr id="155" name="Rechteck 154"/>
          <p:cNvSpPr/>
          <p:nvPr/>
        </p:nvSpPr>
        <p:spPr>
          <a:xfrm>
            <a:off x="525291" y="3417897"/>
            <a:ext cx="550151" cy="369332"/>
          </a:xfrm>
          <a:prstGeom prst="rect">
            <a:avLst/>
          </a:prstGeom>
        </p:spPr>
        <p:txBody>
          <a:bodyPr wrap="none">
            <a:spAutoFit/>
          </a:bodyPr>
          <a:lstStyle/>
          <a:p>
            <a:r>
              <a:rPr lang="de-DE" b="1" dirty="0">
                <a:solidFill>
                  <a:schemeClr val="tx1">
                    <a:lumMod val="85000"/>
                    <a:lumOff val="15000"/>
                  </a:schemeClr>
                </a:solidFill>
                <a:latin typeface="+mj-lt"/>
              </a:rPr>
              <a:t>ZIEL</a:t>
            </a:r>
          </a:p>
        </p:txBody>
      </p:sp>
      <p:sp>
        <p:nvSpPr>
          <p:cNvPr id="156" name="Rechteck 155"/>
          <p:cNvSpPr/>
          <p:nvPr/>
        </p:nvSpPr>
        <p:spPr>
          <a:xfrm>
            <a:off x="510173" y="4020107"/>
            <a:ext cx="1064715" cy="369332"/>
          </a:xfrm>
          <a:prstGeom prst="rect">
            <a:avLst/>
          </a:prstGeom>
        </p:spPr>
        <p:txBody>
          <a:bodyPr wrap="none">
            <a:spAutoFit/>
          </a:bodyPr>
          <a:lstStyle/>
          <a:p>
            <a:r>
              <a:rPr lang="de-DE" b="1" dirty="0">
                <a:solidFill>
                  <a:schemeClr val="tx1">
                    <a:lumMod val="85000"/>
                    <a:lumOff val="15000"/>
                  </a:schemeClr>
                </a:solidFill>
                <a:latin typeface="+mj-lt"/>
              </a:rPr>
              <a:t>KARRIERE</a:t>
            </a:r>
          </a:p>
        </p:txBody>
      </p:sp>
      <p:sp>
        <p:nvSpPr>
          <p:cNvPr id="157" name="Rechteck 156"/>
          <p:cNvSpPr/>
          <p:nvPr/>
        </p:nvSpPr>
        <p:spPr>
          <a:xfrm>
            <a:off x="498781" y="4637600"/>
            <a:ext cx="1500860" cy="369332"/>
          </a:xfrm>
          <a:prstGeom prst="rect">
            <a:avLst/>
          </a:prstGeom>
        </p:spPr>
        <p:txBody>
          <a:bodyPr wrap="none">
            <a:spAutoFit/>
          </a:bodyPr>
          <a:lstStyle/>
          <a:p>
            <a:r>
              <a:rPr lang="de-DE" b="1" dirty="0">
                <a:solidFill>
                  <a:schemeClr val="tx1">
                    <a:lumMod val="85000"/>
                    <a:lumOff val="15000"/>
                  </a:schemeClr>
                </a:solidFill>
                <a:latin typeface="+mj-lt"/>
              </a:rPr>
              <a:t>TECHNOLOGIE</a:t>
            </a:r>
          </a:p>
        </p:txBody>
      </p:sp>
      <p:sp>
        <p:nvSpPr>
          <p:cNvPr id="158" name="Rechteck 157"/>
          <p:cNvSpPr/>
          <p:nvPr/>
        </p:nvSpPr>
        <p:spPr>
          <a:xfrm>
            <a:off x="510173" y="5274306"/>
            <a:ext cx="1841723" cy="646331"/>
          </a:xfrm>
          <a:prstGeom prst="rect">
            <a:avLst/>
          </a:prstGeom>
        </p:spPr>
        <p:txBody>
          <a:bodyPr wrap="none">
            <a:spAutoFit/>
          </a:bodyPr>
          <a:lstStyle/>
          <a:p>
            <a:r>
              <a:rPr lang="de-DE" b="1" dirty="0">
                <a:solidFill>
                  <a:schemeClr val="tx1">
                    <a:lumMod val="85000"/>
                    <a:lumOff val="15000"/>
                  </a:schemeClr>
                </a:solidFill>
                <a:latin typeface="+mj-lt"/>
              </a:rPr>
              <a:t>PRODUKTE &amp; </a:t>
            </a:r>
          </a:p>
          <a:p>
            <a:r>
              <a:rPr lang="de-DE" b="1" dirty="0">
                <a:solidFill>
                  <a:schemeClr val="tx1">
                    <a:lumMod val="85000"/>
                    <a:lumOff val="15000"/>
                  </a:schemeClr>
                </a:solidFill>
                <a:latin typeface="+mj-lt"/>
              </a:rPr>
              <a:t>KOMMUNIKATION</a:t>
            </a:r>
          </a:p>
        </p:txBody>
      </p:sp>
      <p:cxnSp>
        <p:nvCxnSpPr>
          <p:cNvPr id="9" name="Gerader Verbinder 8"/>
          <p:cNvCxnSpPr/>
          <p:nvPr/>
        </p:nvCxnSpPr>
        <p:spPr>
          <a:xfrm>
            <a:off x="375223" y="3271645"/>
            <a:ext cx="11683909" cy="2408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3" name="Gerader Verbinder 162"/>
          <p:cNvCxnSpPr/>
          <p:nvPr/>
        </p:nvCxnSpPr>
        <p:spPr>
          <a:xfrm>
            <a:off x="375223" y="3917507"/>
            <a:ext cx="11683909" cy="2408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4" name="Gerader Verbinder 163"/>
          <p:cNvCxnSpPr/>
          <p:nvPr/>
        </p:nvCxnSpPr>
        <p:spPr>
          <a:xfrm>
            <a:off x="350689" y="4525761"/>
            <a:ext cx="11683909" cy="2408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5" name="Gerader Verbinder 164"/>
          <p:cNvCxnSpPr/>
          <p:nvPr/>
        </p:nvCxnSpPr>
        <p:spPr>
          <a:xfrm>
            <a:off x="375223" y="5148084"/>
            <a:ext cx="11683909" cy="2408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Rechteck 14"/>
          <p:cNvSpPr/>
          <p:nvPr/>
        </p:nvSpPr>
        <p:spPr>
          <a:xfrm>
            <a:off x="3009459" y="2823580"/>
            <a:ext cx="545341" cy="286232"/>
          </a:xfrm>
          <a:prstGeom prst="rect">
            <a:avLst/>
          </a:prstGeom>
        </p:spPr>
        <p:txBody>
          <a:bodyPr wrap="none">
            <a:spAutoFit/>
          </a:bodyPr>
          <a:lstStyle/>
          <a:p>
            <a:pPr algn="ctr" defTabSz="533400">
              <a:lnSpc>
                <a:spcPct val="90000"/>
              </a:lnSpc>
              <a:spcBef>
                <a:spcPct val="0"/>
              </a:spcBef>
              <a:spcAft>
                <a:spcPct val="35000"/>
              </a:spcAft>
            </a:pPr>
            <a:r>
              <a:rPr lang="de-DE" sz="1400" dirty="0">
                <a:solidFill>
                  <a:schemeClr val="bg2">
                    <a:lumMod val="25000"/>
                  </a:schemeClr>
                </a:solidFill>
              </a:rPr>
              <a:t>4,7%</a:t>
            </a:r>
          </a:p>
        </p:txBody>
      </p:sp>
      <p:sp>
        <p:nvSpPr>
          <p:cNvPr id="16" name="Rechteck 15"/>
          <p:cNvSpPr/>
          <p:nvPr/>
        </p:nvSpPr>
        <p:spPr>
          <a:xfrm>
            <a:off x="4813737" y="2823580"/>
            <a:ext cx="636713" cy="286232"/>
          </a:xfrm>
          <a:prstGeom prst="rect">
            <a:avLst/>
          </a:prstGeom>
        </p:spPr>
        <p:txBody>
          <a:bodyPr wrap="none">
            <a:spAutoFit/>
          </a:bodyPr>
          <a:lstStyle/>
          <a:p>
            <a:pPr algn="ctr" defTabSz="533400">
              <a:lnSpc>
                <a:spcPct val="90000"/>
              </a:lnSpc>
              <a:spcBef>
                <a:spcPct val="0"/>
              </a:spcBef>
              <a:spcAft>
                <a:spcPct val="35000"/>
              </a:spcAft>
            </a:pPr>
            <a:r>
              <a:rPr lang="de-DE" sz="1400" dirty="0">
                <a:solidFill>
                  <a:schemeClr val="bg2">
                    <a:lumMod val="25000"/>
                  </a:schemeClr>
                </a:solidFill>
              </a:rPr>
              <a:t>35,2%</a:t>
            </a:r>
          </a:p>
        </p:txBody>
      </p:sp>
      <p:sp>
        <p:nvSpPr>
          <p:cNvPr id="17" name="Rechteck 16"/>
          <p:cNvSpPr/>
          <p:nvPr/>
        </p:nvSpPr>
        <p:spPr>
          <a:xfrm>
            <a:off x="6482351" y="2823580"/>
            <a:ext cx="636713" cy="286232"/>
          </a:xfrm>
          <a:prstGeom prst="rect">
            <a:avLst/>
          </a:prstGeom>
        </p:spPr>
        <p:txBody>
          <a:bodyPr wrap="none">
            <a:spAutoFit/>
          </a:bodyPr>
          <a:lstStyle/>
          <a:p>
            <a:pPr algn="ctr" defTabSz="533400">
              <a:lnSpc>
                <a:spcPct val="90000"/>
              </a:lnSpc>
              <a:spcBef>
                <a:spcPct val="0"/>
              </a:spcBef>
              <a:spcAft>
                <a:spcPct val="35000"/>
              </a:spcAft>
            </a:pPr>
            <a:r>
              <a:rPr lang="de-DE" sz="1400" dirty="0"/>
              <a:t>24,6%</a:t>
            </a:r>
          </a:p>
        </p:txBody>
      </p:sp>
      <p:sp>
        <p:nvSpPr>
          <p:cNvPr id="19" name="Rechteck 18"/>
          <p:cNvSpPr/>
          <p:nvPr/>
        </p:nvSpPr>
        <p:spPr>
          <a:xfrm>
            <a:off x="8379209" y="2823580"/>
            <a:ext cx="636713" cy="286232"/>
          </a:xfrm>
          <a:prstGeom prst="rect">
            <a:avLst/>
          </a:prstGeom>
        </p:spPr>
        <p:txBody>
          <a:bodyPr wrap="none">
            <a:spAutoFit/>
          </a:bodyPr>
          <a:lstStyle/>
          <a:p>
            <a:pPr algn="ctr" defTabSz="533400">
              <a:lnSpc>
                <a:spcPct val="90000"/>
              </a:lnSpc>
              <a:spcBef>
                <a:spcPct val="0"/>
              </a:spcBef>
              <a:spcAft>
                <a:spcPct val="35000"/>
              </a:spcAft>
            </a:pPr>
            <a:r>
              <a:rPr lang="de-DE" sz="1400" dirty="0">
                <a:solidFill>
                  <a:schemeClr val="bg2">
                    <a:lumMod val="25000"/>
                  </a:schemeClr>
                </a:solidFill>
              </a:rPr>
              <a:t>30,5%</a:t>
            </a:r>
          </a:p>
        </p:txBody>
      </p:sp>
      <p:sp>
        <p:nvSpPr>
          <p:cNvPr id="20" name="Rechteck 19"/>
          <p:cNvSpPr/>
          <p:nvPr/>
        </p:nvSpPr>
        <p:spPr>
          <a:xfrm>
            <a:off x="10310374" y="2823580"/>
            <a:ext cx="407483" cy="286232"/>
          </a:xfrm>
          <a:prstGeom prst="rect">
            <a:avLst/>
          </a:prstGeom>
        </p:spPr>
        <p:txBody>
          <a:bodyPr wrap="none">
            <a:spAutoFit/>
          </a:bodyPr>
          <a:lstStyle/>
          <a:p>
            <a:pPr algn="ctr" defTabSz="533400">
              <a:lnSpc>
                <a:spcPct val="90000"/>
              </a:lnSpc>
              <a:spcBef>
                <a:spcPct val="0"/>
              </a:spcBef>
              <a:spcAft>
                <a:spcPct val="35000"/>
              </a:spcAft>
            </a:pPr>
            <a:r>
              <a:rPr lang="de-DE" sz="1400" dirty="0">
                <a:solidFill>
                  <a:schemeClr val="bg2">
                    <a:lumMod val="25000"/>
                  </a:schemeClr>
                </a:solidFill>
              </a:rPr>
              <a:t>5%</a:t>
            </a:r>
          </a:p>
        </p:txBody>
      </p:sp>
      <p:sp>
        <p:nvSpPr>
          <p:cNvPr id="21" name="Rechteck 20"/>
          <p:cNvSpPr/>
          <p:nvPr/>
        </p:nvSpPr>
        <p:spPr>
          <a:xfrm>
            <a:off x="2843381" y="3434400"/>
            <a:ext cx="963404" cy="286232"/>
          </a:xfrm>
          <a:prstGeom prst="rect">
            <a:avLst/>
          </a:prstGeom>
        </p:spPr>
        <p:txBody>
          <a:bodyPr wrap="none">
            <a:spAutoFit/>
          </a:bodyPr>
          <a:lstStyle/>
          <a:p>
            <a:pPr lvl="0" algn="ctr" defTabSz="533400">
              <a:lnSpc>
                <a:spcPct val="90000"/>
              </a:lnSpc>
              <a:spcBef>
                <a:spcPct val="0"/>
              </a:spcBef>
              <a:spcAft>
                <a:spcPct val="35000"/>
              </a:spcAft>
            </a:pPr>
            <a:r>
              <a:rPr lang="de-DE" sz="1400" dirty="0"/>
              <a:t>Eigenheim</a:t>
            </a:r>
          </a:p>
        </p:txBody>
      </p:sp>
      <p:sp>
        <p:nvSpPr>
          <p:cNvPr id="22" name="Rechteck 21"/>
          <p:cNvSpPr/>
          <p:nvPr/>
        </p:nvSpPr>
        <p:spPr>
          <a:xfrm>
            <a:off x="4613216" y="3434400"/>
            <a:ext cx="1171218" cy="286232"/>
          </a:xfrm>
          <a:prstGeom prst="rect">
            <a:avLst/>
          </a:prstGeom>
        </p:spPr>
        <p:txBody>
          <a:bodyPr wrap="none">
            <a:spAutoFit/>
          </a:bodyPr>
          <a:lstStyle/>
          <a:p>
            <a:pPr algn="ctr" defTabSz="533400">
              <a:lnSpc>
                <a:spcPct val="90000"/>
              </a:lnSpc>
              <a:spcBef>
                <a:spcPct val="0"/>
              </a:spcBef>
              <a:spcAft>
                <a:spcPct val="35000"/>
              </a:spcAft>
            </a:pPr>
            <a:r>
              <a:rPr lang="de-DE" sz="1400" dirty="0">
                <a:solidFill>
                  <a:schemeClr val="bg2">
                    <a:lumMod val="25000"/>
                  </a:schemeClr>
                </a:solidFill>
              </a:rPr>
              <a:t>Jobsicherheit</a:t>
            </a:r>
          </a:p>
        </p:txBody>
      </p:sp>
      <p:sp>
        <p:nvSpPr>
          <p:cNvPr id="23" name="Rechteck 22"/>
          <p:cNvSpPr/>
          <p:nvPr/>
        </p:nvSpPr>
        <p:spPr>
          <a:xfrm>
            <a:off x="6257898" y="3434400"/>
            <a:ext cx="1085617" cy="480131"/>
          </a:xfrm>
          <a:prstGeom prst="rect">
            <a:avLst/>
          </a:prstGeom>
        </p:spPr>
        <p:txBody>
          <a:bodyPr wrap="none">
            <a:spAutoFit/>
          </a:bodyPr>
          <a:lstStyle/>
          <a:p>
            <a:pPr algn="ctr" defTabSz="533400">
              <a:lnSpc>
                <a:spcPct val="90000"/>
              </a:lnSpc>
              <a:spcBef>
                <a:spcPct val="0"/>
              </a:spcBef>
              <a:spcAft>
                <a:spcPct val="35000"/>
              </a:spcAft>
            </a:pPr>
            <a:r>
              <a:rPr lang="de-DE" sz="1400" dirty="0">
                <a:solidFill>
                  <a:schemeClr val="bg2">
                    <a:lumMod val="25000"/>
                  </a:schemeClr>
                </a:solidFill>
              </a:rPr>
              <a:t>Work-</a:t>
            </a:r>
            <a:br>
              <a:rPr lang="de-DE" sz="1400" dirty="0">
                <a:solidFill>
                  <a:schemeClr val="bg2">
                    <a:lumMod val="25000"/>
                  </a:schemeClr>
                </a:solidFill>
              </a:rPr>
            </a:br>
            <a:r>
              <a:rPr lang="de-DE" sz="1400" dirty="0">
                <a:solidFill>
                  <a:schemeClr val="bg2">
                    <a:lumMod val="25000"/>
                  </a:schemeClr>
                </a:solidFill>
              </a:rPr>
              <a:t>Life-Balance</a:t>
            </a:r>
          </a:p>
        </p:txBody>
      </p:sp>
      <p:sp>
        <p:nvSpPr>
          <p:cNvPr id="24" name="Rechteck 23"/>
          <p:cNvSpPr/>
          <p:nvPr/>
        </p:nvSpPr>
        <p:spPr>
          <a:xfrm>
            <a:off x="8212395" y="3434400"/>
            <a:ext cx="965521" cy="480131"/>
          </a:xfrm>
          <a:prstGeom prst="rect">
            <a:avLst/>
          </a:prstGeom>
        </p:spPr>
        <p:txBody>
          <a:bodyPr wrap="none">
            <a:spAutoFit/>
          </a:bodyPr>
          <a:lstStyle/>
          <a:p>
            <a:pPr algn="ctr" defTabSz="533400">
              <a:lnSpc>
                <a:spcPct val="90000"/>
              </a:lnSpc>
              <a:spcBef>
                <a:spcPct val="0"/>
              </a:spcBef>
              <a:spcAft>
                <a:spcPct val="35000"/>
              </a:spcAft>
            </a:pPr>
            <a:r>
              <a:rPr lang="de-DE" sz="1400" dirty="0">
                <a:solidFill>
                  <a:schemeClr val="bg2">
                    <a:lumMod val="25000"/>
                  </a:schemeClr>
                </a:solidFill>
              </a:rPr>
              <a:t>Freiheit &amp;</a:t>
            </a:r>
            <a:br>
              <a:rPr lang="de-DE" sz="1400" dirty="0">
                <a:solidFill>
                  <a:schemeClr val="bg2">
                    <a:lumMod val="25000"/>
                  </a:schemeClr>
                </a:solidFill>
              </a:rPr>
            </a:br>
            <a:r>
              <a:rPr lang="de-DE" sz="1400" dirty="0">
                <a:solidFill>
                  <a:schemeClr val="bg2">
                    <a:lumMod val="25000"/>
                  </a:schemeClr>
                </a:solidFill>
              </a:rPr>
              <a:t>Flexibilität</a:t>
            </a:r>
          </a:p>
        </p:txBody>
      </p:sp>
      <p:sp>
        <p:nvSpPr>
          <p:cNvPr id="25" name="Rechteck 24"/>
          <p:cNvSpPr/>
          <p:nvPr/>
        </p:nvSpPr>
        <p:spPr>
          <a:xfrm>
            <a:off x="9971448" y="3434400"/>
            <a:ext cx="1140056" cy="480131"/>
          </a:xfrm>
          <a:prstGeom prst="rect">
            <a:avLst/>
          </a:prstGeom>
        </p:spPr>
        <p:txBody>
          <a:bodyPr wrap="none">
            <a:spAutoFit/>
          </a:bodyPr>
          <a:lstStyle/>
          <a:p>
            <a:pPr algn="ctr" defTabSz="533400">
              <a:lnSpc>
                <a:spcPct val="90000"/>
              </a:lnSpc>
              <a:spcBef>
                <a:spcPct val="0"/>
              </a:spcBef>
              <a:spcAft>
                <a:spcPct val="35000"/>
              </a:spcAft>
            </a:pPr>
            <a:r>
              <a:rPr lang="de-DE" sz="1400" dirty="0">
                <a:solidFill>
                  <a:schemeClr val="bg2">
                    <a:lumMod val="25000"/>
                  </a:schemeClr>
                </a:solidFill>
              </a:rPr>
              <a:t>Sicherheit &amp; </a:t>
            </a:r>
            <a:br>
              <a:rPr lang="de-DE" sz="1400" dirty="0">
                <a:solidFill>
                  <a:schemeClr val="bg2">
                    <a:lumMod val="25000"/>
                  </a:schemeClr>
                </a:solidFill>
              </a:rPr>
            </a:br>
            <a:r>
              <a:rPr lang="de-DE" sz="1400" dirty="0">
                <a:solidFill>
                  <a:schemeClr val="bg2">
                    <a:lumMod val="25000"/>
                  </a:schemeClr>
                </a:solidFill>
              </a:rPr>
              <a:t>Stabilität</a:t>
            </a:r>
          </a:p>
        </p:txBody>
      </p:sp>
      <p:sp>
        <p:nvSpPr>
          <p:cNvPr id="26" name="Rechteck 25"/>
          <p:cNvSpPr/>
          <p:nvPr/>
        </p:nvSpPr>
        <p:spPr>
          <a:xfrm>
            <a:off x="2754431" y="3974400"/>
            <a:ext cx="1146148" cy="480131"/>
          </a:xfrm>
          <a:prstGeom prst="rect">
            <a:avLst/>
          </a:prstGeom>
        </p:spPr>
        <p:txBody>
          <a:bodyPr wrap="none">
            <a:spAutoFit/>
          </a:bodyPr>
          <a:lstStyle/>
          <a:p>
            <a:pPr algn="ctr" defTabSz="533400">
              <a:lnSpc>
                <a:spcPct val="90000"/>
              </a:lnSpc>
              <a:spcBef>
                <a:spcPct val="0"/>
              </a:spcBef>
              <a:spcAft>
                <a:spcPct val="35000"/>
              </a:spcAft>
            </a:pPr>
            <a:r>
              <a:rPr lang="de-DE" sz="1400" dirty="0">
                <a:solidFill>
                  <a:schemeClr val="bg2">
                    <a:lumMod val="25000"/>
                  </a:schemeClr>
                </a:solidFill>
              </a:rPr>
              <a:t>Lebenslange </a:t>
            </a:r>
            <a:br>
              <a:rPr lang="de-DE" sz="1400" dirty="0">
                <a:solidFill>
                  <a:schemeClr val="bg2">
                    <a:lumMod val="25000"/>
                  </a:schemeClr>
                </a:solidFill>
              </a:rPr>
            </a:br>
            <a:r>
              <a:rPr lang="de-DE" sz="1400" dirty="0">
                <a:solidFill>
                  <a:schemeClr val="bg2">
                    <a:lumMod val="25000"/>
                  </a:schemeClr>
                </a:solidFill>
              </a:rPr>
              <a:t>Jobgarantie</a:t>
            </a:r>
          </a:p>
        </p:txBody>
      </p:sp>
      <p:sp>
        <p:nvSpPr>
          <p:cNvPr id="27" name="Rechteck 26"/>
          <p:cNvSpPr/>
          <p:nvPr/>
        </p:nvSpPr>
        <p:spPr>
          <a:xfrm>
            <a:off x="4542212" y="3974400"/>
            <a:ext cx="1264449" cy="480131"/>
          </a:xfrm>
          <a:prstGeom prst="rect">
            <a:avLst/>
          </a:prstGeom>
        </p:spPr>
        <p:txBody>
          <a:bodyPr wrap="none">
            <a:spAutoFit/>
          </a:bodyPr>
          <a:lstStyle/>
          <a:p>
            <a:pPr algn="ctr" defTabSz="533400">
              <a:lnSpc>
                <a:spcPct val="90000"/>
              </a:lnSpc>
              <a:spcBef>
                <a:spcPct val="0"/>
              </a:spcBef>
              <a:spcAft>
                <a:spcPct val="35000"/>
              </a:spcAft>
            </a:pPr>
            <a:r>
              <a:rPr lang="de-DE" sz="1400" dirty="0">
                <a:solidFill>
                  <a:schemeClr val="bg2">
                    <a:lumMod val="25000"/>
                  </a:schemeClr>
                </a:solidFill>
              </a:rPr>
              <a:t>Karriere im</a:t>
            </a:r>
            <a:br>
              <a:rPr lang="de-DE" sz="1400" dirty="0">
                <a:solidFill>
                  <a:schemeClr val="bg2">
                    <a:lumMod val="25000"/>
                  </a:schemeClr>
                </a:solidFill>
              </a:rPr>
            </a:br>
            <a:r>
              <a:rPr lang="de-DE" sz="1400" dirty="0">
                <a:solidFill>
                  <a:schemeClr val="bg2">
                    <a:lumMod val="25000"/>
                  </a:schemeClr>
                </a:solidFill>
              </a:rPr>
              <a:t> Unternehmen</a:t>
            </a:r>
          </a:p>
        </p:txBody>
      </p:sp>
      <p:sp>
        <p:nvSpPr>
          <p:cNvPr id="28" name="Rechteck 27"/>
          <p:cNvSpPr/>
          <p:nvPr/>
        </p:nvSpPr>
        <p:spPr>
          <a:xfrm>
            <a:off x="6154093" y="3974400"/>
            <a:ext cx="1411284" cy="674031"/>
          </a:xfrm>
          <a:prstGeom prst="rect">
            <a:avLst/>
          </a:prstGeom>
        </p:spPr>
        <p:txBody>
          <a:bodyPr wrap="none">
            <a:spAutoFit/>
          </a:bodyPr>
          <a:lstStyle/>
          <a:p>
            <a:pPr algn="ctr" defTabSz="533400">
              <a:lnSpc>
                <a:spcPct val="90000"/>
              </a:lnSpc>
              <a:spcBef>
                <a:spcPct val="0"/>
              </a:spcBef>
              <a:spcAft>
                <a:spcPct val="35000"/>
              </a:spcAft>
            </a:pPr>
            <a:r>
              <a:rPr lang="de-DE" sz="1400" dirty="0">
                <a:solidFill>
                  <a:schemeClr val="bg2">
                    <a:lumMod val="25000"/>
                  </a:schemeClr>
                </a:solidFill>
              </a:rPr>
              <a:t>Karriere bezieht </a:t>
            </a:r>
            <a:br>
              <a:rPr lang="de-DE" sz="1400" dirty="0">
                <a:solidFill>
                  <a:schemeClr val="bg2">
                    <a:lumMod val="25000"/>
                  </a:schemeClr>
                </a:solidFill>
              </a:rPr>
            </a:br>
            <a:r>
              <a:rPr lang="de-DE" sz="1400" dirty="0">
                <a:solidFill>
                  <a:schemeClr val="bg2">
                    <a:lumMod val="25000"/>
                  </a:schemeClr>
                </a:solidFill>
              </a:rPr>
              <a:t>sich auf </a:t>
            </a:r>
            <a:r>
              <a:rPr lang="de-DE" sz="1400" dirty="0"/>
              <a:t>Beruf </a:t>
            </a:r>
            <a:br>
              <a:rPr lang="de-DE" sz="1400" dirty="0"/>
            </a:br>
            <a:endParaRPr lang="de-DE" sz="1400" dirty="0"/>
          </a:p>
        </p:txBody>
      </p:sp>
      <p:sp>
        <p:nvSpPr>
          <p:cNvPr id="29" name="Rechteck 28"/>
          <p:cNvSpPr/>
          <p:nvPr/>
        </p:nvSpPr>
        <p:spPr>
          <a:xfrm>
            <a:off x="8148479" y="3974400"/>
            <a:ext cx="1192314" cy="480131"/>
          </a:xfrm>
          <a:prstGeom prst="rect">
            <a:avLst/>
          </a:prstGeom>
        </p:spPr>
        <p:txBody>
          <a:bodyPr wrap="none">
            <a:spAutoFit/>
          </a:bodyPr>
          <a:lstStyle/>
          <a:p>
            <a:pPr algn="ctr" defTabSz="533400">
              <a:lnSpc>
                <a:spcPct val="90000"/>
              </a:lnSpc>
              <a:spcBef>
                <a:spcPct val="0"/>
              </a:spcBef>
              <a:spcAft>
                <a:spcPct val="35000"/>
              </a:spcAft>
            </a:pPr>
            <a:r>
              <a:rPr lang="de-DE" sz="1400" dirty="0">
                <a:solidFill>
                  <a:schemeClr val="bg2">
                    <a:lumMod val="25000"/>
                  </a:schemeClr>
                </a:solidFill>
              </a:rPr>
              <a:t>Digitaler </a:t>
            </a:r>
            <a:br>
              <a:rPr lang="de-DE" sz="1400" dirty="0">
                <a:solidFill>
                  <a:schemeClr val="bg2">
                    <a:lumMod val="25000"/>
                  </a:schemeClr>
                </a:solidFill>
              </a:rPr>
            </a:br>
            <a:r>
              <a:rPr lang="de-DE" sz="1400" dirty="0">
                <a:solidFill>
                  <a:schemeClr val="bg2">
                    <a:lumMod val="25000"/>
                  </a:schemeClr>
                </a:solidFill>
              </a:rPr>
              <a:t>Unternehmer</a:t>
            </a:r>
          </a:p>
        </p:txBody>
      </p:sp>
      <p:sp>
        <p:nvSpPr>
          <p:cNvPr id="47" name="Rechteck 46"/>
          <p:cNvSpPr/>
          <p:nvPr/>
        </p:nvSpPr>
        <p:spPr>
          <a:xfrm>
            <a:off x="9938149" y="3974400"/>
            <a:ext cx="1178400" cy="480131"/>
          </a:xfrm>
          <a:prstGeom prst="rect">
            <a:avLst/>
          </a:prstGeom>
        </p:spPr>
        <p:txBody>
          <a:bodyPr wrap="none">
            <a:spAutoFit/>
          </a:bodyPr>
          <a:lstStyle/>
          <a:p>
            <a:pPr algn="ctr" defTabSz="533400">
              <a:lnSpc>
                <a:spcPct val="90000"/>
              </a:lnSpc>
              <a:spcBef>
                <a:spcPct val="0"/>
              </a:spcBef>
              <a:spcAft>
                <a:spcPct val="35000"/>
              </a:spcAft>
            </a:pPr>
            <a:r>
              <a:rPr lang="de-DE" sz="1400" dirty="0">
                <a:solidFill>
                  <a:schemeClr val="bg2">
                    <a:lumMod val="25000"/>
                  </a:schemeClr>
                </a:solidFill>
              </a:rPr>
              <a:t>Multitasking-</a:t>
            </a:r>
            <a:br>
              <a:rPr lang="de-DE" sz="1400" dirty="0">
                <a:solidFill>
                  <a:schemeClr val="bg2">
                    <a:lumMod val="25000"/>
                  </a:schemeClr>
                </a:solidFill>
              </a:rPr>
            </a:br>
            <a:r>
              <a:rPr lang="de-DE" sz="1400" dirty="0">
                <a:solidFill>
                  <a:schemeClr val="bg2">
                    <a:lumMod val="25000"/>
                  </a:schemeClr>
                </a:solidFill>
              </a:rPr>
              <a:t>Karriere</a:t>
            </a:r>
          </a:p>
        </p:txBody>
      </p:sp>
      <p:sp>
        <p:nvSpPr>
          <p:cNvPr id="48" name="Rechteck 47"/>
          <p:cNvSpPr/>
          <p:nvPr/>
        </p:nvSpPr>
        <p:spPr>
          <a:xfrm>
            <a:off x="1952104" y="4608000"/>
            <a:ext cx="2745959" cy="480131"/>
          </a:xfrm>
          <a:prstGeom prst="rect">
            <a:avLst/>
          </a:prstGeom>
        </p:spPr>
        <p:txBody>
          <a:bodyPr wrap="square">
            <a:spAutoFit/>
          </a:bodyPr>
          <a:lstStyle/>
          <a:p>
            <a:pPr algn="ctr" defTabSz="533400">
              <a:lnSpc>
                <a:spcPct val="90000"/>
              </a:lnSpc>
              <a:spcBef>
                <a:spcPct val="0"/>
              </a:spcBef>
              <a:spcAft>
                <a:spcPct val="35000"/>
              </a:spcAft>
            </a:pPr>
            <a:r>
              <a:rPr lang="de-DE" sz="1400" dirty="0">
                <a:solidFill>
                  <a:schemeClr val="bg2">
                    <a:lumMod val="25000"/>
                  </a:schemeClr>
                </a:solidFill>
              </a:rPr>
              <a:t>Weitgehend </a:t>
            </a:r>
            <a:br>
              <a:rPr lang="de-DE" sz="1400" dirty="0">
                <a:solidFill>
                  <a:schemeClr val="bg2">
                    <a:lumMod val="25000"/>
                  </a:schemeClr>
                </a:solidFill>
              </a:rPr>
            </a:br>
            <a:r>
              <a:rPr lang="de-DE" sz="1400" dirty="0">
                <a:solidFill>
                  <a:schemeClr val="bg2">
                    <a:lumMod val="25000"/>
                  </a:schemeClr>
                </a:solidFill>
              </a:rPr>
              <a:t>uninteressiert</a:t>
            </a:r>
          </a:p>
        </p:txBody>
      </p:sp>
      <p:sp>
        <p:nvSpPr>
          <p:cNvPr id="49" name="Rechteck 48"/>
          <p:cNvSpPr/>
          <p:nvPr/>
        </p:nvSpPr>
        <p:spPr>
          <a:xfrm>
            <a:off x="4648834" y="4608000"/>
            <a:ext cx="1099981" cy="480131"/>
          </a:xfrm>
          <a:prstGeom prst="rect">
            <a:avLst/>
          </a:prstGeom>
        </p:spPr>
        <p:txBody>
          <a:bodyPr wrap="none">
            <a:spAutoFit/>
          </a:bodyPr>
          <a:lstStyle/>
          <a:p>
            <a:pPr algn="ctr" defTabSz="533400">
              <a:lnSpc>
                <a:spcPct val="90000"/>
              </a:lnSpc>
              <a:spcBef>
                <a:spcPct val="0"/>
              </a:spcBef>
              <a:spcAft>
                <a:spcPct val="35000"/>
              </a:spcAft>
            </a:pPr>
            <a:r>
              <a:rPr lang="de-DE" sz="1400" dirty="0">
                <a:solidFill>
                  <a:schemeClr val="bg2">
                    <a:lumMod val="25000"/>
                  </a:schemeClr>
                </a:solidFill>
              </a:rPr>
              <a:t>Erste IT-</a:t>
            </a:r>
            <a:br>
              <a:rPr lang="de-DE" sz="1400" dirty="0">
                <a:solidFill>
                  <a:schemeClr val="bg2">
                    <a:lumMod val="25000"/>
                  </a:schemeClr>
                </a:solidFill>
              </a:rPr>
            </a:br>
            <a:r>
              <a:rPr lang="de-DE" sz="1400" dirty="0">
                <a:solidFill>
                  <a:schemeClr val="bg2">
                    <a:lumMod val="25000"/>
                  </a:schemeClr>
                </a:solidFill>
              </a:rPr>
              <a:t>Erfahrungen</a:t>
            </a:r>
          </a:p>
        </p:txBody>
      </p:sp>
      <p:sp>
        <p:nvSpPr>
          <p:cNvPr id="50" name="Rechteck 49"/>
          <p:cNvSpPr/>
          <p:nvPr/>
        </p:nvSpPr>
        <p:spPr>
          <a:xfrm>
            <a:off x="6290641" y="4608000"/>
            <a:ext cx="1031821" cy="480131"/>
          </a:xfrm>
          <a:prstGeom prst="rect">
            <a:avLst/>
          </a:prstGeom>
        </p:spPr>
        <p:txBody>
          <a:bodyPr wrap="none">
            <a:spAutoFit/>
          </a:bodyPr>
          <a:lstStyle/>
          <a:p>
            <a:pPr algn="ctr" defTabSz="533400">
              <a:lnSpc>
                <a:spcPct val="90000"/>
              </a:lnSpc>
              <a:spcBef>
                <a:spcPct val="0"/>
              </a:spcBef>
              <a:spcAft>
                <a:spcPct val="35000"/>
              </a:spcAft>
            </a:pPr>
            <a:r>
              <a:rPr lang="de-DE" sz="1400" dirty="0">
                <a:solidFill>
                  <a:schemeClr val="bg2">
                    <a:lumMod val="25000"/>
                  </a:schemeClr>
                </a:solidFill>
              </a:rPr>
              <a:t>Digital </a:t>
            </a:r>
            <a:br>
              <a:rPr lang="de-DE" sz="1400" dirty="0">
                <a:solidFill>
                  <a:schemeClr val="bg2">
                    <a:lumMod val="25000"/>
                  </a:schemeClr>
                </a:solidFill>
              </a:rPr>
            </a:br>
            <a:r>
              <a:rPr lang="de-DE" sz="1400" dirty="0" err="1">
                <a:solidFill>
                  <a:schemeClr val="bg2">
                    <a:lumMod val="25000"/>
                  </a:schemeClr>
                </a:solidFill>
              </a:rPr>
              <a:t>Immigrants</a:t>
            </a:r>
            <a:endParaRPr lang="de-DE" sz="1400" dirty="0">
              <a:solidFill>
                <a:schemeClr val="bg2">
                  <a:lumMod val="25000"/>
                </a:schemeClr>
              </a:solidFill>
            </a:endParaRPr>
          </a:p>
        </p:txBody>
      </p:sp>
      <p:sp>
        <p:nvSpPr>
          <p:cNvPr id="51" name="Rechteck 50"/>
          <p:cNvSpPr/>
          <p:nvPr/>
        </p:nvSpPr>
        <p:spPr>
          <a:xfrm>
            <a:off x="8139639" y="4608000"/>
            <a:ext cx="1264833" cy="286232"/>
          </a:xfrm>
          <a:prstGeom prst="rect">
            <a:avLst/>
          </a:prstGeom>
        </p:spPr>
        <p:txBody>
          <a:bodyPr wrap="none">
            <a:spAutoFit/>
          </a:bodyPr>
          <a:lstStyle/>
          <a:p>
            <a:pPr algn="ctr" defTabSz="533400">
              <a:lnSpc>
                <a:spcPct val="90000"/>
              </a:lnSpc>
              <a:spcBef>
                <a:spcPct val="0"/>
              </a:spcBef>
              <a:spcAft>
                <a:spcPct val="35000"/>
              </a:spcAft>
            </a:pPr>
            <a:r>
              <a:rPr lang="de-DE" sz="1400" dirty="0">
                <a:solidFill>
                  <a:schemeClr val="bg2">
                    <a:lumMod val="25000"/>
                  </a:schemeClr>
                </a:solidFill>
              </a:rPr>
              <a:t>Digital</a:t>
            </a:r>
            <a:r>
              <a:rPr lang="de-DE" sz="1400" dirty="0"/>
              <a:t> </a:t>
            </a:r>
            <a:r>
              <a:rPr lang="de-DE" sz="1400" dirty="0">
                <a:solidFill>
                  <a:schemeClr val="bg2">
                    <a:lumMod val="25000"/>
                  </a:schemeClr>
                </a:solidFill>
              </a:rPr>
              <a:t>Natives</a:t>
            </a:r>
          </a:p>
        </p:txBody>
      </p:sp>
      <p:sp>
        <p:nvSpPr>
          <p:cNvPr id="52" name="Rechteck 51"/>
          <p:cNvSpPr/>
          <p:nvPr/>
        </p:nvSpPr>
        <p:spPr>
          <a:xfrm>
            <a:off x="9972992" y="4608000"/>
            <a:ext cx="1140569" cy="286232"/>
          </a:xfrm>
          <a:prstGeom prst="rect">
            <a:avLst/>
          </a:prstGeom>
        </p:spPr>
        <p:txBody>
          <a:bodyPr wrap="none">
            <a:spAutoFit/>
          </a:bodyPr>
          <a:lstStyle/>
          <a:p>
            <a:pPr algn="ctr" defTabSz="533400">
              <a:lnSpc>
                <a:spcPct val="90000"/>
              </a:lnSpc>
              <a:spcBef>
                <a:spcPct val="0"/>
              </a:spcBef>
              <a:spcAft>
                <a:spcPct val="35000"/>
              </a:spcAft>
            </a:pPr>
            <a:r>
              <a:rPr lang="de-DE" sz="1400" dirty="0" err="1">
                <a:solidFill>
                  <a:schemeClr val="bg2">
                    <a:lumMod val="25000"/>
                  </a:schemeClr>
                </a:solidFill>
              </a:rPr>
              <a:t>Technoholics</a:t>
            </a:r>
            <a:endParaRPr lang="de-DE" sz="1400" dirty="0">
              <a:solidFill>
                <a:schemeClr val="bg2">
                  <a:lumMod val="25000"/>
                </a:schemeClr>
              </a:solidFill>
            </a:endParaRPr>
          </a:p>
        </p:txBody>
      </p:sp>
      <p:sp>
        <p:nvSpPr>
          <p:cNvPr id="189" name="Textfeld 188"/>
          <p:cNvSpPr txBox="1"/>
          <p:nvPr/>
        </p:nvSpPr>
        <p:spPr>
          <a:xfrm>
            <a:off x="11298965" y="6438346"/>
            <a:ext cx="358673" cy="338554"/>
          </a:xfrm>
          <a:prstGeom prst="rect">
            <a:avLst/>
          </a:prstGeom>
          <a:noFill/>
        </p:spPr>
        <p:txBody>
          <a:bodyPr wrap="square" rtlCol="0">
            <a:spAutoFit/>
          </a:bodyPr>
          <a:lstStyle/>
          <a:p>
            <a:r>
              <a:rPr lang="de-DE" sz="1600" b="1" dirty="0">
                <a:solidFill>
                  <a:schemeClr val="bg1"/>
                </a:solidFill>
                <a:latin typeface="Verdana" panose="020B0604030504040204" pitchFamily="34" charset="0"/>
                <a:ea typeface="Verdana" panose="020B0604030504040204" pitchFamily="34" charset="0"/>
                <a:cs typeface="Verdana" panose="020B0604030504040204" pitchFamily="34" charset="0"/>
              </a:rPr>
              <a:t>1</a:t>
            </a:r>
          </a:p>
        </p:txBody>
      </p:sp>
      <p:sp>
        <p:nvSpPr>
          <p:cNvPr id="190" name="Foliennummernplatzhalter 9"/>
          <p:cNvSpPr txBox="1">
            <a:spLocks/>
          </p:cNvSpPr>
          <p:nvPr/>
        </p:nvSpPr>
        <p:spPr>
          <a:xfrm>
            <a:off x="9382125" y="6407150"/>
            <a:ext cx="27432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5</a:t>
            </a:r>
          </a:p>
        </p:txBody>
      </p:sp>
      <p:cxnSp>
        <p:nvCxnSpPr>
          <p:cNvPr id="191" name="Gerader Verbinder 190"/>
          <p:cNvCxnSpPr/>
          <p:nvPr/>
        </p:nvCxnSpPr>
        <p:spPr>
          <a:xfrm flipV="1">
            <a:off x="370526" y="6282119"/>
            <a:ext cx="11479413" cy="1905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1" name="Textfeld 80"/>
          <p:cNvSpPr txBox="1"/>
          <p:nvPr/>
        </p:nvSpPr>
        <p:spPr>
          <a:xfrm rot="16200000">
            <a:off x="2484234" y="4249020"/>
            <a:ext cx="430887" cy="4658296"/>
          </a:xfrm>
          <a:prstGeom prst="rect">
            <a:avLst/>
          </a:prstGeom>
          <a:noFill/>
        </p:spPr>
        <p:txBody>
          <a:bodyPr vert="vert" wrap="square" rtlCol="0">
            <a:spAutoFit/>
          </a:bodyPr>
          <a:lstStyle/>
          <a:p>
            <a:r>
              <a:rPr lang="de-DE" sz="1600" dirty="0" smtClean="0">
                <a:solidFill>
                  <a:schemeClr val="bg1">
                    <a:lumMod val="85000"/>
                  </a:schemeClr>
                </a:solidFill>
              </a:rPr>
              <a:t>Digitalisierung im demografischen Wandel </a:t>
            </a:r>
            <a:endParaRPr lang="de-DE" sz="1600" dirty="0">
              <a:solidFill>
                <a:schemeClr val="bg1">
                  <a:lumMod val="85000"/>
                </a:schemeClr>
              </a:solidFill>
            </a:endParaRPr>
          </a:p>
        </p:txBody>
      </p:sp>
    </p:spTree>
    <p:extLst>
      <p:ext uri="{BB962C8B-B14F-4D97-AF65-F5344CB8AC3E}">
        <p14:creationId xmlns:p14="http://schemas.microsoft.com/office/powerpoint/2010/main" val="323742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500" fill="hold"/>
                                        <p:tgtEl>
                                          <p:spTgt spid="31"/>
                                        </p:tgtEl>
                                        <p:attrNameLst>
                                          <p:attrName>ppt_x</p:attrName>
                                        </p:attrNameLst>
                                      </p:cBhvr>
                                      <p:tavLst>
                                        <p:tav tm="0">
                                          <p:val>
                                            <p:strVal val="0-#ppt_w/2"/>
                                          </p:val>
                                        </p:tav>
                                        <p:tav tm="100000">
                                          <p:val>
                                            <p:strVal val="#ppt_x"/>
                                          </p:val>
                                        </p:tav>
                                      </p:tavLst>
                                    </p:anim>
                                    <p:anim calcmode="lin" valueType="num">
                                      <p:cBhvr additive="base">
                                        <p:cTn id="8" dur="1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par>
                                <p:cTn id="29" presetID="10"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par>
                                <p:cTn id="49" presetID="10" presetClass="entr" presetSubtype="0" fill="hold" nodeType="withEffect">
                                  <p:stCondLst>
                                    <p:cond delay="0"/>
                                  </p:stCondLst>
                                  <p:childTnLst>
                                    <p:set>
                                      <p:cBhvr>
                                        <p:cTn id="50" dur="1" fill="hold">
                                          <p:stCondLst>
                                            <p:cond delay="0"/>
                                          </p:stCondLst>
                                        </p:cTn>
                                        <p:tgtEl>
                                          <p:spTgt spid="163"/>
                                        </p:tgtEl>
                                        <p:attrNameLst>
                                          <p:attrName>style.visibility</p:attrName>
                                        </p:attrNameLst>
                                      </p:cBhvr>
                                      <p:to>
                                        <p:strVal val="visible"/>
                                      </p:to>
                                    </p:set>
                                    <p:animEffect transition="in" filter="fade">
                                      <p:cBhvr>
                                        <p:cTn id="51" dur="500"/>
                                        <p:tgtEl>
                                          <p:spTgt spid="16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55"/>
                                        </p:tgtEl>
                                        <p:attrNameLst>
                                          <p:attrName>style.visibility</p:attrName>
                                        </p:attrNameLst>
                                      </p:cBhvr>
                                      <p:to>
                                        <p:strVal val="visible"/>
                                      </p:to>
                                    </p:set>
                                    <p:animEffect transition="in" filter="fade">
                                      <p:cBhvr>
                                        <p:cTn id="54" dur="500"/>
                                        <p:tgtEl>
                                          <p:spTgt spid="15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500"/>
                                        <p:tgtEl>
                                          <p:spTgt spid="2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500"/>
                                        <p:tgtEl>
                                          <p:spTgt spid="2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fade">
                                      <p:cBhvr>
                                        <p:cTn id="71" dur="500"/>
                                        <p:tgtEl>
                                          <p:spTgt spid="47"/>
                                        </p:tgtEl>
                                      </p:cBhvr>
                                    </p:animEffect>
                                  </p:childTnLst>
                                </p:cTn>
                              </p:par>
                              <p:par>
                                <p:cTn id="72" presetID="10" presetClass="entr" presetSubtype="0" fill="hold" nodeType="withEffect">
                                  <p:stCondLst>
                                    <p:cond delay="0"/>
                                  </p:stCondLst>
                                  <p:childTnLst>
                                    <p:set>
                                      <p:cBhvr>
                                        <p:cTn id="73" dur="1" fill="hold">
                                          <p:stCondLst>
                                            <p:cond delay="0"/>
                                          </p:stCondLst>
                                        </p:cTn>
                                        <p:tgtEl>
                                          <p:spTgt spid="164"/>
                                        </p:tgtEl>
                                        <p:attrNameLst>
                                          <p:attrName>style.visibility</p:attrName>
                                        </p:attrNameLst>
                                      </p:cBhvr>
                                      <p:to>
                                        <p:strVal val="visible"/>
                                      </p:to>
                                    </p:set>
                                    <p:animEffect transition="in" filter="fade">
                                      <p:cBhvr>
                                        <p:cTn id="74" dur="500"/>
                                        <p:tgtEl>
                                          <p:spTgt spid="16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56"/>
                                        </p:tgtEl>
                                        <p:attrNameLst>
                                          <p:attrName>style.visibility</p:attrName>
                                        </p:attrNameLst>
                                      </p:cBhvr>
                                      <p:to>
                                        <p:strVal val="visible"/>
                                      </p:to>
                                    </p:set>
                                    <p:animEffect transition="in" filter="fade">
                                      <p:cBhvr>
                                        <p:cTn id="77" dur="500"/>
                                        <p:tgtEl>
                                          <p:spTgt spid="15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48"/>
                                        </p:tgtEl>
                                        <p:attrNameLst>
                                          <p:attrName>style.visibility</p:attrName>
                                        </p:attrNameLst>
                                      </p:cBhvr>
                                      <p:to>
                                        <p:strVal val="visible"/>
                                      </p:to>
                                    </p:set>
                                    <p:animEffect transition="in" filter="fade">
                                      <p:cBhvr>
                                        <p:cTn id="82" dur="500"/>
                                        <p:tgtEl>
                                          <p:spTgt spid="48"/>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fade">
                                      <p:cBhvr>
                                        <p:cTn id="85" dur="500"/>
                                        <p:tgtEl>
                                          <p:spTgt spid="49"/>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fade">
                                      <p:cBhvr>
                                        <p:cTn id="88" dur="500"/>
                                        <p:tgtEl>
                                          <p:spTgt spid="50"/>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51"/>
                                        </p:tgtEl>
                                        <p:attrNameLst>
                                          <p:attrName>style.visibility</p:attrName>
                                        </p:attrNameLst>
                                      </p:cBhvr>
                                      <p:to>
                                        <p:strVal val="visible"/>
                                      </p:to>
                                    </p:set>
                                    <p:animEffect transition="in" filter="fade">
                                      <p:cBhvr>
                                        <p:cTn id="91" dur="500"/>
                                        <p:tgtEl>
                                          <p:spTgt spid="51"/>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52"/>
                                        </p:tgtEl>
                                        <p:attrNameLst>
                                          <p:attrName>style.visibility</p:attrName>
                                        </p:attrNameLst>
                                      </p:cBhvr>
                                      <p:to>
                                        <p:strVal val="visible"/>
                                      </p:to>
                                    </p:set>
                                    <p:animEffect transition="in" filter="fade">
                                      <p:cBhvr>
                                        <p:cTn id="94" dur="500"/>
                                        <p:tgtEl>
                                          <p:spTgt spid="52"/>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57"/>
                                        </p:tgtEl>
                                        <p:attrNameLst>
                                          <p:attrName>style.visibility</p:attrName>
                                        </p:attrNameLst>
                                      </p:cBhvr>
                                      <p:to>
                                        <p:strVal val="visible"/>
                                      </p:to>
                                    </p:set>
                                    <p:animEffect transition="in" filter="fade">
                                      <p:cBhvr>
                                        <p:cTn id="97" dur="500"/>
                                        <p:tgtEl>
                                          <p:spTgt spid="157"/>
                                        </p:tgtEl>
                                      </p:cBhvr>
                                    </p:animEffect>
                                  </p:childTnLst>
                                </p:cTn>
                              </p:par>
                              <p:par>
                                <p:cTn id="98" presetID="10" presetClass="entr" presetSubtype="0" fill="hold" nodeType="withEffect">
                                  <p:stCondLst>
                                    <p:cond delay="0"/>
                                  </p:stCondLst>
                                  <p:childTnLst>
                                    <p:set>
                                      <p:cBhvr>
                                        <p:cTn id="99" dur="1" fill="hold">
                                          <p:stCondLst>
                                            <p:cond delay="0"/>
                                          </p:stCondLst>
                                        </p:cTn>
                                        <p:tgtEl>
                                          <p:spTgt spid="165"/>
                                        </p:tgtEl>
                                        <p:attrNameLst>
                                          <p:attrName>style.visibility</p:attrName>
                                        </p:attrNameLst>
                                      </p:cBhvr>
                                      <p:to>
                                        <p:strVal val="visible"/>
                                      </p:to>
                                    </p:set>
                                    <p:animEffect transition="in" filter="fade">
                                      <p:cBhvr>
                                        <p:cTn id="100" dur="500"/>
                                        <p:tgtEl>
                                          <p:spTgt spid="165"/>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266"/>
                                        </p:tgtEl>
                                        <p:attrNameLst>
                                          <p:attrName>style.visibility</p:attrName>
                                        </p:attrNameLst>
                                      </p:cBhvr>
                                      <p:to>
                                        <p:strVal val="visible"/>
                                      </p:to>
                                    </p:set>
                                    <p:animEffect transition="in" filter="fade">
                                      <p:cBhvr>
                                        <p:cTn id="105" dur="500"/>
                                        <p:tgtEl>
                                          <p:spTgt spid="266"/>
                                        </p:tgtEl>
                                      </p:cBhvr>
                                    </p:animEffect>
                                  </p:childTnLst>
                                </p:cTn>
                              </p:par>
                              <p:par>
                                <p:cTn id="106" presetID="10" presetClass="entr" presetSubtype="0" fill="hold" nodeType="withEffect">
                                  <p:stCondLst>
                                    <p:cond delay="0"/>
                                  </p:stCondLst>
                                  <p:childTnLst>
                                    <p:set>
                                      <p:cBhvr>
                                        <p:cTn id="107" dur="1" fill="hold">
                                          <p:stCondLst>
                                            <p:cond delay="0"/>
                                          </p:stCondLst>
                                        </p:cTn>
                                        <p:tgtEl>
                                          <p:spTgt spid="277"/>
                                        </p:tgtEl>
                                        <p:attrNameLst>
                                          <p:attrName>style.visibility</p:attrName>
                                        </p:attrNameLst>
                                      </p:cBhvr>
                                      <p:to>
                                        <p:strVal val="visible"/>
                                      </p:to>
                                    </p:set>
                                    <p:animEffect transition="in" filter="fade">
                                      <p:cBhvr>
                                        <p:cTn id="108" dur="500"/>
                                        <p:tgtEl>
                                          <p:spTgt spid="277"/>
                                        </p:tgtEl>
                                      </p:cBhvr>
                                    </p:animEffect>
                                  </p:childTnLst>
                                </p:cTn>
                              </p:par>
                              <p:par>
                                <p:cTn id="109" presetID="10" presetClass="entr" presetSubtype="0" fill="hold" nodeType="withEffect">
                                  <p:stCondLst>
                                    <p:cond delay="0"/>
                                  </p:stCondLst>
                                  <p:childTnLst>
                                    <p:set>
                                      <p:cBhvr>
                                        <p:cTn id="110" dur="1" fill="hold">
                                          <p:stCondLst>
                                            <p:cond delay="0"/>
                                          </p:stCondLst>
                                        </p:cTn>
                                        <p:tgtEl>
                                          <p:spTgt spid="306"/>
                                        </p:tgtEl>
                                        <p:attrNameLst>
                                          <p:attrName>style.visibility</p:attrName>
                                        </p:attrNameLst>
                                      </p:cBhvr>
                                      <p:to>
                                        <p:strVal val="visible"/>
                                      </p:to>
                                    </p:set>
                                    <p:animEffect transition="in" filter="fade">
                                      <p:cBhvr>
                                        <p:cTn id="111" dur="500"/>
                                        <p:tgtEl>
                                          <p:spTgt spid="306"/>
                                        </p:tgtEl>
                                      </p:cBhvr>
                                    </p:animEffect>
                                  </p:childTnLst>
                                </p:cTn>
                              </p:par>
                              <p:par>
                                <p:cTn id="112" presetID="10" presetClass="entr" presetSubtype="0" fill="hold" nodeType="withEffect">
                                  <p:stCondLst>
                                    <p:cond delay="0"/>
                                  </p:stCondLst>
                                  <p:childTnLst>
                                    <p:set>
                                      <p:cBhvr>
                                        <p:cTn id="113" dur="1" fill="hold">
                                          <p:stCondLst>
                                            <p:cond delay="0"/>
                                          </p:stCondLst>
                                        </p:cTn>
                                        <p:tgtEl>
                                          <p:spTgt spid="301"/>
                                        </p:tgtEl>
                                        <p:attrNameLst>
                                          <p:attrName>style.visibility</p:attrName>
                                        </p:attrNameLst>
                                      </p:cBhvr>
                                      <p:to>
                                        <p:strVal val="visible"/>
                                      </p:to>
                                    </p:set>
                                    <p:animEffect transition="in" filter="fade">
                                      <p:cBhvr>
                                        <p:cTn id="114" dur="500"/>
                                        <p:tgtEl>
                                          <p:spTgt spid="301"/>
                                        </p:tgtEl>
                                      </p:cBhvr>
                                    </p:animEffect>
                                  </p:childTnLst>
                                </p:cTn>
                              </p:par>
                              <p:par>
                                <p:cTn id="115" presetID="10" presetClass="entr" presetSubtype="0" fill="hold" nodeType="withEffect">
                                  <p:stCondLst>
                                    <p:cond delay="0"/>
                                  </p:stCondLst>
                                  <p:childTnLst>
                                    <p:set>
                                      <p:cBhvr>
                                        <p:cTn id="116" dur="1" fill="hold">
                                          <p:stCondLst>
                                            <p:cond delay="0"/>
                                          </p:stCondLst>
                                        </p:cTn>
                                        <p:tgtEl>
                                          <p:spTgt spid="305"/>
                                        </p:tgtEl>
                                        <p:attrNameLst>
                                          <p:attrName>style.visibility</p:attrName>
                                        </p:attrNameLst>
                                      </p:cBhvr>
                                      <p:to>
                                        <p:strVal val="visible"/>
                                      </p:to>
                                    </p:set>
                                    <p:animEffect transition="in" filter="fade">
                                      <p:cBhvr>
                                        <p:cTn id="117" dur="500"/>
                                        <p:tgtEl>
                                          <p:spTgt spid="305"/>
                                        </p:tgtEl>
                                      </p:cBhvr>
                                    </p:animEffect>
                                  </p:childTnLst>
                                </p:cTn>
                              </p:par>
                              <p:par>
                                <p:cTn id="118" presetID="10" presetClass="entr" presetSubtype="0" fill="hold" nodeType="withEffect">
                                  <p:stCondLst>
                                    <p:cond delay="0"/>
                                  </p:stCondLst>
                                  <p:childTnLst>
                                    <p:set>
                                      <p:cBhvr>
                                        <p:cTn id="119" dur="1" fill="hold">
                                          <p:stCondLst>
                                            <p:cond delay="0"/>
                                          </p:stCondLst>
                                        </p:cTn>
                                        <p:tgtEl>
                                          <p:spTgt spid="302"/>
                                        </p:tgtEl>
                                        <p:attrNameLst>
                                          <p:attrName>style.visibility</p:attrName>
                                        </p:attrNameLst>
                                      </p:cBhvr>
                                      <p:to>
                                        <p:strVal val="visible"/>
                                      </p:to>
                                    </p:set>
                                    <p:animEffect transition="in" filter="fade">
                                      <p:cBhvr>
                                        <p:cTn id="120" dur="500"/>
                                        <p:tgtEl>
                                          <p:spTgt spid="302"/>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276"/>
                                        </p:tgtEl>
                                        <p:attrNameLst>
                                          <p:attrName>style.visibility</p:attrName>
                                        </p:attrNameLst>
                                      </p:cBhvr>
                                      <p:to>
                                        <p:strVal val="visible"/>
                                      </p:to>
                                    </p:set>
                                    <p:animEffect transition="in" filter="fade">
                                      <p:cBhvr>
                                        <p:cTn id="123" dur="500"/>
                                        <p:tgtEl>
                                          <p:spTgt spid="276"/>
                                        </p:tgtEl>
                                      </p:cBhvr>
                                    </p:animEffect>
                                  </p:childTnLst>
                                </p:cTn>
                              </p:par>
                              <p:par>
                                <p:cTn id="124" presetID="10" presetClass="entr" presetSubtype="0" fill="hold" nodeType="withEffect">
                                  <p:stCondLst>
                                    <p:cond delay="0"/>
                                  </p:stCondLst>
                                  <p:childTnLst>
                                    <p:set>
                                      <p:cBhvr>
                                        <p:cTn id="125" dur="1" fill="hold">
                                          <p:stCondLst>
                                            <p:cond delay="0"/>
                                          </p:stCondLst>
                                        </p:cTn>
                                        <p:tgtEl>
                                          <p:spTgt spid="281"/>
                                        </p:tgtEl>
                                        <p:attrNameLst>
                                          <p:attrName>style.visibility</p:attrName>
                                        </p:attrNameLst>
                                      </p:cBhvr>
                                      <p:to>
                                        <p:strVal val="visible"/>
                                      </p:to>
                                    </p:set>
                                    <p:animEffect transition="in" filter="fade">
                                      <p:cBhvr>
                                        <p:cTn id="126" dur="500"/>
                                        <p:tgtEl>
                                          <p:spTgt spid="281"/>
                                        </p:tgtEl>
                                      </p:cBhvr>
                                    </p:animEffect>
                                  </p:childTnLst>
                                </p:cTn>
                              </p:par>
                              <p:par>
                                <p:cTn id="127" presetID="10" presetClass="entr" presetSubtype="0" fill="hold" nodeType="withEffect">
                                  <p:stCondLst>
                                    <p:cond delay="0"/>
                                  </p:stCondLst>
                                  <p:childTnLst>
                                    <p:set>
                                      <p:cBhvr>
                                        <p:cTn id="128" dur="1" fill="hold">
                                          <p:stCondLst>
                                            <p:cond delay="0"/>
                                          </p:stCondLst>
                                        </p:cTn>
                                        <p:tgtEl>
                                          <p:spTgt spid="312"/>
                                        </p:tgtEl>
                                        <p:attrNameLst>
                                          <p:attrName>style.visibility</p:attrName>
                                        </p:attrNameLst>
                                      </p:cBhvr>
                                      <p:to>
                                        <p:strVal val="visible"/>
                                      </p:to>
                                    </p:set>
                                    <p:animEffect transition="in" filter="fade">
                                      <p:cBhvr>
                                        <p:cTn id="129" dur="500"/>
                                        <p:tgtEl>
                                          <p:spTgt spid="312"/>
                                        </p:tgtEl>
                                      </p:cBhvr>
                                    </p:animEffect>
                                  </p:childTnLst>
                                </p:cTn>
                              </p:par>
                              <p:par>
                                <p:cTn id="130" presetID="10" presetClass="entr" presetSubtype="0" fill="hold" nodeType="withEffect">
                                  <p:stCondLst>
                                    <p:cond delay="0"/>
                                  </p:stCondLst>
                                  <p:childTnLst>
                                    <p:set>
                                      <p:cBhvr>
                                        <p:cTn id="131" dur="1" fill="hold">
                                          <p:stCondLst>
                                            <p:cond delay="0"/>
                                          </p:stCondLst>
                                        </p:cTn>
                                        <p:tgtEl>
                                          <p:spTgt spid="313"/>
                                        </p:tgtEl>
                                        <p:attrNameLst>
                                          <p:attrName>style.visibility</p:attrName>
                                        </p:attrNameLst>
                                      </p:cBhvr>
                                      <p:to>
                                        <p:strVal val="visible"/>
                                      </p:to>
                                    </p:set>
                                    <p:animEffect transition="in" filter="fade">
                                      <p:cBhvr>
                                        <p:cTn id="132" dur="500"/>
                                        <p:tgtEl>
                                          <p:spTgt spid="313"/>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158"/>
                                        </p:tgtEl>
                                        <p:attrNameLst>
                                          <p:attrName>style.visibility</p:attrName>
                                        </p:attrNameLst>
                                      </p:cBhvr>
                                      <p:to>
                                        <p:strVal val="visible"/>
                                      </p:to>
                                    </p:set>
                                    <p:animEffect transition="in" filter="fade">
                                      <p:cBhvr>
                                        <p:cTn id="135" dur="500"/>
                                        <p:tgtEl>
                                          <p:spTgt spid="158"/>
                                        </p:tgtEl>
                                      </p:cBhvr>
                                    </p:animEffect>
                                  </p:childTnLst>
                                </p:cTn>
                              </p:par>
                            </p:childTnLst>
                          </p:cTn>
                        </p:par>
                      </p:childTnLst>
                    </p:cTn>
                  </p:par>
                  <p:par>
                    <p:cTn id="136" fill="hold">
                      <p:stCondLst>
                        <p:cond delay="indefinite"/>
                      </p:stCondLst>
                      <p:childTnLst>
                        <p:par>
                          <p:cTn id="137" fill="hold">
                            <p:stCondLst>
                              <p:cond delay="0"/>
                            </p:stCondLst>
                            <p:childTnLst>
                              <p:par>
                                <p:cTn id="138" presetID="9" presetClass="emph" presetSubtype="0" grpId="1" nodeType="clickEffect">
                                  <p:stCondLst>
                                    <p:cond delay="0"/>
                                  </p:stCondLst>
                                  <p:childTnLst>
                                    <p:set>
                                      <p:cBhvr rctx="PPT">
                                        <p:cTn id="139" dur="indefinite"/>
                                        <p:tgtEl>
                                          <p:spTgt spid="15"/>
                                        </p:tgtEl>
                                        <p:attrNameLst>
                                          <p:attrName>style.opacity</p:attrName>
                                        </p:attrNameLst>
                                      </p:cBhvr>
                                      <p:to>
                                        <p:strVal val="0.5"/>
                                      </p:to>
                                    </p:set>
                                    <p:animEffect filter="image" prLst="opacity: 0.5">
                                      <p:cBhvr rctx="IE">
                                        <p:cTn id="140" dur="indefinite"/>
                                        <p:tgtEl>
                                          <p:spTgt spid="15"/>
                                        </p:tgtEl>
                                      </p:cBhvr>
                                    </p:animEffect>
                                  </p:childTnLst>
                                </p:cTn>
                              </p:par>
                              <p:par>
                                <p:cTn id="141" presetID="9" presetClass="emph" presetSubtype="0" grpId="1" nodeType="withEffect">
                                  <p:stCondLst>
                                    <p:cond delay="0"/>
                                  </p:stCondLst>
                                  <p:childTnLst>
                                    <p:set>
                                      <p:cBhvr rctx="PPT">
                                        <p:cTn id="142" dur="indefinite"/>
                                        <p:tgtEl>
                                          <p:spTgt spid="20"/>
                                        </p:tgtEl>
                                        <p:attrNameLst>
                                          <p:attrName>style.opacity</p:attrName>
                                        </p:attrNameLst>
                                      </p:cBhvr>
                                      <p:to>
                                        <p:strVal val="0.5"/>
                                      </p:to>
                                    </p:set>
                                    <p:animEffect filter="image" prLst="opacity: 0.5">
                                      <p:cBhvr rctx="IE">
                                        <p:cTn id="143" dur="indefinite"/>
                                        <p:tgtEl>
                                          <p:spTgt spid="20"/>
                                        </p:tgtEl>
                                      </p:cBhvr>
                                    </p:animEffect>
                                  </p:childTnLst>
                                </p:cTn>
                              </p:par>
                              <p:par>
                                <p:cTn id="144" presetID="9" presetClass="emph" presetSubtype="0" grpId="1" nodeType="withEffect">
                                  <p:stCondLst>
                                    <p:cond delay="0"/>
                                  </p:stCondLst>
                                  <p:childTnLst>
                                    <p:set>
                                      <p:cBhvr rctx="PPT">
                                        <p:cTn id="145" dur="indefinite"/>
                                        <p:tgtEl>
                                          <p:spTgt spid="21"/>
                                        </p:tgtEl>
                                        <p:attrNameLst>
                                          <p:attrName>style.opacity</p:attrName>
                                        </p:attrNameLst>
                                      </p:cBhvr>
                                      <p:to>
                                        <p:strVal val="0.5"/>
                                      </p:to>
                                    </p:set>
                                    <p:animEffect filter="image" prLst="opacity: 0.5">
                                      <p:cBhvr rctx="IE">
                                        <p:cTn id="146" dur="indefinite"/>
                                        <p:tgtEl>
                                          <p:spTgt spid="21"/>
                                        </p:tgtEl>
                                      </p:cBhvr>
                                    </p:animEffect>
                                  </p:childTnLst>
                                </p:cTn>
                              </p:par>
                              <p:par>
                                <p:cTn id="147" presetID="9" presetClass="emph" presetSubtype="0" grpId="1" nodeType="withEffect">
                                  <p:stCondLst>
                                    <p:cond delay="0"/>
                                  </p:stCondLst>
                                  <p:childTnLst>
                                    <p:set>
                                      <p:cBhvr rctx="PPT">
                                        <p:cTn id="148" dur="indefinite"/>
                                        <p:tgtEl>
                                          <p:spTgt spid="25"/>
                                        </p:tgtEl>
                                        <p:attrNameLst>
                                          <p:attrName>style.opacity</p:attrName>
                                        </p:attrNameLst>
                                      </p:cBhvr>
                                      <p:to>
                                        <p:strVal val="0.5"/>
                                      </p:to>
                                    </p:set>
                                    <p:animEffect filter="image" prLst="opacity: 0.5">
                                      <p:cBhvr rctx="IE">
                                        <p:cTn id="149" dur="indefinite"/>
                                        <p:tgtEl>
                                          <p:spTgt spid="25"/>
                                        </p:tgtEl>
                                      </p:cBhvr>
                                    </p:animEffect>
                                  </p:childTnLst>
                                </p:cTn>
                              </p:par>
                              <p:par>
                                <p:cTn id="150" presetID="9" presetClass="emph" presetSubtype="0" grpId="1" nodeType="withEffect">
                                  <p:stCondLst>
                                    <p:cond delay="0"/>
                                  </p:stCondLst>
                                  <p:childTnLst>
                                    <p:set>
                                      <p:cBhvr rctx="PPT">
                                        <p:cTn id="151" dur="indefinite"/>
                                        <p:tgtEl>
                                          <p:spTgt spid="26"/>
                                        </p:tgtEl>
                                        <p:attrNameLst>
                                          <p:attrName>style.opacity</p:attrName>
                                        </p:attrNameLst>
                                      </p:cBhvr>
                                      <p:to>
                                        <p:strVal val="0.5"/>
                                      </p:to>
                                    </p:set>
                                    <p:animEffect filter="image" prLst="opacity: 0.5">
                                      <p:cBhvr rctx="IE">
                                        <p:cTn id="152" dur="indefinite"/>
                                        <p:tgtEl>
                                          <p:spTgt spid="26"/>
                                        </p:tgtEl>
                                      </p:cBhvr>
                                    </p:animEffect>
                                  </p:childTnLst>
                                </p:cTn>
                              </p:par>
                              <p:par>
                                <p:cTn id="153" presetID="9" presetClass="emph" presetSubtype="0" grpId="1" nodeType="withEffect">
                                  <p:stCondLst>
                                    <p:cond delay="0"/>
                                  </p:stCondLst>
                                  <p:childTnLst>
                                    <p:set>
                                      <p:cBhvr rctx="PPT">
                                        <p:cTn id="154" dur="indefinite"/>
                                        <p:tgtEl>
                                          <p:spTgt spid="47"/>
                                        </p:tgtEl>
                                        <p:attrNameLst>
                                          <p:attrName>style.opacity</p:attrName>
                                        </p:attrNameLst>
                                      </p:cBhvr>
                                      <p:to>
                                        <p:strVal val="0.5"/>
                                      </p:to>
                                    </p:set>
                                    <p:animEffect filter="image" prLst="opacity: 0.5">
                                      <p:cBhvr rctx="IE">
                                        <p:cTn id="155" dur="indefinite"/>
                                        <p:tgtEl>
                                          <p:spTgt spid="47"/>
                                        </p:tgtEl>
                                      </p:cBhvr>
                                    </p:animEffect>
                                  </p:childTnLst>
                                </p:cTn>
                              </p:par>
                              <p:par>
                                <p:cTn id="156" presetID="9" presetClass="emph" presetSubtype="0" grpId="1" nodeType="withEffect">
                                  <p:stCondLst>
                                    <p:cond delay="0"/>
                                  </p:stCondLst>
                                  <p:childTnLst>
                                    <p:set>
                                      <p:cBhvr rctx="PPT">
                                        <p:cTn id="157" dur="indefinite"/>
                                        <p:tgtEl>
                                          <p:spTgt spid="48"/>
                                        </p:tgtEl>
                                        <p:attrNameLst>
                                          <p:attrName>style.opacity</p:attrName>
                                        </p:attrNameLst>
                                      </p:cBhvr>
                                      <p:to>
                                        <p:strVal val="0.5"/>
                                      </p:to>
                                    </p:set>
                                    <p:animEffect filter="image" prLst="opacity: 0.5">
                                      <p:cBhvr rctx="IE">
                                        <p:cTn id="158" dur="indefinite"/>
                                        <p:tgtEl>
                                          <p:spTgt spid="48"/>
                                        </p:tgtEl>
                                      </p:cBhvr>
                                    </p:animEffect>
                                  </p:childTnLst>
                                </p:cTn>
                              </p:par>
                              <p:par>
                                <p:cTn id="159" presetID="9" presetClass="emph" presetSubtype="0" grpId="1" nodeType="withEffect">
                                  <p:stCondLst>
                                    <p:cond delay="0"/>
                                  </p:stCondLst>
                                  <p:childTnLst>
                                    <p:set>
                                      <p:cBhvr rctx="PPT">
                                        <p:cTn id="160" dur="indefinite"/>
                                        <p:tgtEl>
                                          <p:spTgt spid="52"/>
                                        </p:tgtEl>
                                        <p:attrNameLst>
                                          <p:attrName>style.opacity</p:attrName>
                                        </p:attrNameLst>
                                      </p:cBhvr>
                                      <p:to>
                                        <p:strVal val="0.5"/>
                                      </p:to>
                                    </p:set>
                                    <p:animEffect filter="image" prLst="opacity: 0.5">
                                      <p:cBhvr rctx="IE">
                                        <p:cTn id="161" dur="indefinite"/>
                                        <p:tgtEl>
                                          <p:spTgt spid="52"/>
                                        </p:tgtEl>
                                      </p:cBhvr>
                                    </p:animEffect>
                                  </p:childTnLst>
                                </p:cTn>
                              </p:par>
                              <p:par>
                                <p:cTn id="162" presetID="9" presetClass="emph" presetSubtype="0" nodeType="withEffect">
                                  <p:stCondLst>
                                    <p:cond delay="0"/>
                                  </p:stCondLst>
                                  <p:childTnLst>
                                    <p:set>
                                      <p:cBhvr rctx="PPT">
                                        <p:cTn id="163" dur="indefinite"/>
                                        <p:tgtEl>
                                          <p:spTgt spid="266"/>
                                        </p:tgtEl>
                                        <p:attrNameLst>
                                          <p:attrName>style.opacity</p:attrName>
                                        </p:attrNameLst>
                                      </p:cBhvr>
                                      <p:to>
                                        <p:strVal val="0.5"/>
                                      </p:to>
                                    </p:set>
                                    <p:animEffect filter="image" prLst="opacity: 0.5">
                                      <p:cBhvr rctx="IE">
                                        <p:cTn id="164" dur="indefinite"/>
                                        <p:tgtEl>
                                          <p:spTgt spid="266"/>
                                        </p:tgtEl>
                                      </p:cBhvr>
                                    </p:animEffect>
                                  </p:childTnLst>
                                </p:cTn>
                              </p:par>
                              <p:par>
                                <p:cTn id="165" presetID="9" presetClass="emph" presetSubtype="0" nodeType="withEffect">
                                  <p:stCondLst>
                                    <p:cond delay="0"/>
                                  </p:stCondLst>
                                  <p:childTnLst>
                                    <p:set>
                                      <p:cBhvr rctx="PPT">
                                        <p:cTn id="166" dur="indefinite"/>
                                        <p:tgtEl>
                                          <p:spTgt spid="277"/>
                                        </p:tgtEl>
                                        <p:attrNameLst>
                                          <p:attrName>style.opacity</p:attrName>
                                        </p:attrNameLst>
                                      </p:cBhvr>
                                      <p:to>
                                        <p:strVal val="0.5"/>
                                      </p:to>
                                    </p:set>
                                    <p:animEffect filter="image" prLst="opacity: 0.5">
                                      <p:cBhvr rctx="IE">
                                        <p:cTn id="167" dur="indefinite"/>
                                        <p:tgtEl>
                                          <p:spTgt spid="277"/>
                                        </p:tgtEl>
                                      </p:cBhvr>
                                    </p:animEffect>
                                  </p:childTnLst>
                                </p:cTn>
                              </p:par>
                              <p:par>
                                <p:cTn id="168" presetID="9" presetClass="emph" presetSubtype="0" nodeType="withEffect">
                                  <p:stCondLst>
                                    <p:cond delay="0"/>
                                  </p:stCondLst>
                                  <p:childTnLst>
                                    <p:set>
                                      <p:cBhvr rctx="PPT">
                                        <p:cTn id="169" dur="indefinite"/>
                                        <p:tgtEl>
                                          <p:spTgt spid="312"/>
                                        </p:tgtEl>
                                        <p:attrNameLst>
                                          <p:attrName>style.opacity</p:attrName>
                                        </p:attrNameLst>
                                      </p:cBhvr>
                                      <p:to>
                                        <p:strVal val="0.5"/>
                                      </p:to>
                                    </p:set>
                                    <p:animEffect filter="image" prLst="opacity: 0.5">
                                      <p:cBhvr rctx="IE">
                                        <p:cTn id="170" dur="indefinite"/>
                                        <p:tgtEl>
                                          <p:spTgt spid="312"/>
                                        </p:tgtEl>
                                      </p:cBhvr>
                                    </p:animEffect>
                                  </p:childTnLst>
                                </p:cTn>
                              </p:par>
                              <p:par>
                                <p:cTn id="171" presetID="9" presetClass="emph" presetSubtype="0" nodeType="withEffect">
                                  <p:stCondLst>
                                    <p:cond delay="0"/>
                                  </p:stCondLst>
                                  <p:childTnLst>
                                    <p:set>
                                      <p:cBhvr rctx="PPT">
                                        <p:cTn id="172" dur="indefinite"/>
                                        <p:tgtEl>
                                          <p:spTgt spid="313"/>
                                        </p:tgtEl>
                                        <p:attrNameLst>
                                          <p:attrName>style.opacity</p:attrName>
                                        </p:attrNameLst>
                                      </p:cBhvr>
                                      <p:to>
                                        <p:strVal val="0.5"/>
                                      </p:to>
                                    </p:set>
                                    <p:animEffect filter="image" prLst="opacity: 0.5">
                                      <p:cBhvr rctx="IE">
                                        <p:cTn id="173" dur="indefinite"/>
                                        <p:tgtEl>
                                          <p:spTgt spid="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 grpId="0" animBg="1"/>
      <p:bldP spid="2" grpId="0"/>
      <p:bldP spid="155" grpId="0"/>
      <p:bldP spid="156" grpId="0"/>
      <p:bldP spid="157" grpId="0"/>
      <p:bldP spid="158" grpId="0"/>
      <p:bldP spid="15" grpId="0"/>
      <p:bldP spid="15" grpId="1"/>
      <p:bldP spid="16" grpId="0"/>
      <p:bldP spid="17" grpId="0"/>
      <p:bldP spid="19" grpId="0"/>
      <p:bldP spid="20" grpId="0"/>
      <p:bldP spid="20" grpId="1"/>
      <p:bldP spid="21" grpId="0"/>
      <p:bldP spid="21" grpId="1"/>
      <p:bldP spid="22" grpId="0"/>
      <p:bldP spid="23" grpId="0"/>
      <p:bldP spid="24" grpId="0"/>
      <p:bldP spid="25" grpId="0"/>
      <p:bldP spid="25" grpId="1"/>
      <p:bldP spid="26" grpId="0"/>
      <p:bldP spid="26" grpId="1"/>
      <p:bldP spid="27" grpId="0"/>
      <p:bldP spid="28" grpId="0"/>
      <p:bldP spid="29" grpId="0"/>
      <p:bldP spid="47" grpId="0"/>
      <p:bldP spid="47" grpId="1"/>
      <p:bldP spid="48" grpId="0"/>
      <p:bldP spid="48" grpId="1"/>
      <p:bldP spid="49" grpId="0"/>
      <p:bldP spid="50" grpId="0"/>
      <p:bldP spid="51" grpId="0"/>
      <p:bldP spid="52" grpId="0"/>
      <p:bldP spid="52"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feld 3"/>
          <p:cNvSpPr txBox="1"/>
          <p:nvPr/>
        </p:nvSpPr>
        <p:spPr>
          <a:xfrm>
            <a:off x="217287" y="227213"/>
            <a:ext cx="10536438" cy="1261884"/>
          </a:xfrm>
          <a:prstGeom prst="rect">
            <a:avLst/>
          </a:prstGeom>
          <a:noFill/>
        </p:spPr>
        <p:txBody>
          <a:bodyPr wrap="square" rtlCol="0">
            <a:spAutoFit/>
          </a:bodyPr>
          <a:lstStyle/>
          <a:p>
            <a:r>
              <a:rPr lang="de-DE" sz="4400" dirty="0">
                <a:solidFill>
                  <a:srgbClr val="004B93"/>
                </a:solidFill>
                <a:latin typeface="+mj-lt"/>
              </a:rPr>
              <a:t>EINSTELLUNG ZUM DIGITALEN ARBEITEN </a:t>
            </a:r>
            <a:r>
              <a:rPr lang="de-DE" sz="4400" dirty="0" smtClean="0">
                <a:solidFill>
                  <a:srgbClr val="004B93"/>
                </a:solidFill>
                <a:latin typeface="+mj-lt"/>
              </a:rPr>
              <a:t/>
            </a:r>
            <a:br>
              <a:rPr lang="de-DE" sz="4400" dirty="0" smtClean="0">
                <a:solidFill>
                  <a:srgbClr val="004B93"/>
                </a:solidFill>
                <a:latin typeface="+mj-lt"/>
              </a:rPr>
            </a:br>
            <a:r>
              <a:rPr lang="de-DE" sz="1600" dirty="0" smtClean="0">
                <a:solidFill>
                  <a:schemeClr val="bg1">
                    <a:lumMod val="65000"/>
                  </a:schemeClr>
                </a:solidFill>
              </a:rPr>
              <a:t>Quelle</a:t>
            </a:r>
            <a:r>
              <a:rPr lang="de-DE" sz="1600" dirty="0">
                <a:solidFill>
                  <a:schemeClr val="bg1">
                    <a:lumMod val="65000"/>
                  </a:schemeClr>
                </a:solidFill>
              </a:rPr>
              <a:t>: Professor Florian Kunze, Inhaber des Lehrstuhls für Organisational Studies am Fachbereich Politik- und Verwaltungswissenschaft der Universität Konstanz</a:t>
            </a:r>
            <a:endParaRPr lang="de-DE" sz="3200" dirty="0">
              <a:solidFill>
                <a:schemeClr val="bg1">
                  <a:lumMod val="65000"/>
                </a:schemeClr>
              </a:solidFill>
            </a:endParaRPr>
          </a:p>
        </p:txBody>
      </p:sp>
      <p:pic>
        <p:nvPicPr>
          <p:cNvPr id="213" name="Grafik 212"/>
          <p:cNvPicPr>
            <a:picLocks noChangeAspect="1"/>
          </p:cNvPicPr>
          <p:nvPr/>
        </p:nvPicPr>
        <p:blipFill>
          <a:blip r:embed="rId4"/>
          <a:stretch>
            <a:fillRect/>
          </a:stretch>
        </p:blipFill>
        <p:spPr>
          <a:xfrm>
            <a:off x="7340888" y="5594716"/>
            <a:ext cx="465216" cy="465651"/>
          </a:xfrm>
          <a:prstGeom prst="rect">
            <a:avLst/>
          </a:prstGeom>
        </p:spPr>
      </p:pic>
      <p:sp>
        <p:nvSpPr>
          <p:cNvPr id="10" name="Foliennummernplatzhalter 9"/>
          <p:cNvSpPr>
            <a:spLocks noGrp="1"/>
          </p:cNvSpPr>
          <p:nvPr>
            <p:ph type="sldNum" sz="quarter" idx="12"/>
          </p:nvPr>
        </p:nvSpPr>
        <p:spPr/>
        <p:txBody>
          <a:bodyPr/>
          <a:lstStyle/>
          <a:p>
            <a:fld id="{CBC71B96-F069-45C7-BA52-4C49215614B2}" type="slidenum">
              <a:rPr lang="de-DE" smtClean="0"/>
              <a:t>6</a:t>
            </a:fld>
            <a:endParaRPr lang="de-DE"/>
          </a:p>
        </p:txBody>
      </p:sp>
      <p:sp>
        <p:nvSpPr>
          <p:cNvPr id="11" name="Rechteck 10"/>
          <p:cNvSpPr/>
          <p:nvPr/>
        </p:nvSpPr>
        <p:spPr>
          <a:xfrm>
            <a:off x="507140" y="1819119"/>
            <a:ext cx="10791825" cy="646331"/>
          </a:xfrm>
          <a:prstGeom prst="rect">
            <a:avLst/>
          </a:prstGeom>
        </p:spPr>
        <p:txBody>
          <a:bodyPr wrap="square">
            <a:spAutoFit/>
          </a:bodyPr>
          <a:lstStyle/>
          <a:p>
            <a:pPr>
              <a:spcBef>
                <a:spcPts val="1200"/>
              </a:spcBef>
              <a:buClr>
                <a:srgbClr val="004B93"/>
              </a:buClr>
              <a:buSzPct val="150000"/>
            </a:pPr>
            <a:r>
              <a:rPr lang="de-DE" dirty="0">
                <a:solidFill>
                  <a:schemeClr val="tx1">
                    <a:lumMod val="75000"/>
                    <a:lumOff val="25000"/>
                  </a:schemeClr>
                </a:solidFill>
                <a:latin typeface="+mj-lt"/>
              </a:rPr>
              <a:t>„Ich kann mir gut vorstellen, </a:t>
            </a:r>
            <a:r>
              <a:rPr lang="de-DE" b="1" dirty="0">
                <a:solidFill>
                  <a:schemeClr val="tx1">
                    <a:lumMod val="75000"/>
                    <a:lumOff val="25000"/>
                  </a:schemeClr>
                </a:solidFill>
                <a:latin typeface="+mj-lt"/>
              </a:rPr>
              <a:t>sämtliche</a:t>
            </a:r>
            <a:r>
              <a:rPr lang="de-DE" dirty="0">
                <a:solidFill>
                  <a:schemeClr val="tx1">
                    <a:lumMod val="75000"/>
                    <a:lumOff val="25000"/>
                  </a:schemeClr>
                </a:solidFill>
                <a:latin typeface="+mj-lt"/>
              </a:rPr>
              <a:t> arbeitsbedingte Kommunikation, ortsungebunden, technisch/digital (z. B. E-Mail, Videokonferenz, Messenger, Apps, Foren, Soziale Netzwerke…) abzuwickeln.“</a:t>
            </a:r>
          </a:p>
        </p:txBody>
      </p:sp>
      <p:graphicFrame>
        <p:nvGraphicFramePr>
          <p:cNvPr id="7" name="Diagramm 6"/>
          <p:cNvGraphicFramePr/>
          <p:nvPr>
            <p:extLst>
              <p:ext uri="{D42A27DB-BD31-4B8C-83A1-F6EECF244321}">
                <p14:modId xmlns:p14="http://schemas.microsoft.com/office/powerpoint/2010/main" val="4096164349"/>
              </p:ext>
            </p:extLst>
          </p:nvPr>
        </p:nvGraphicFramePr>
        <p:xfrm>
          <a:off x="1556875" y="2942899"/>
          <a:ext cx="9196850" cy="3177540"/>
        </p:xfrm>
        <a:graphic>
          <a:graphicData uri="http://schemas.openxmlformats.org/drawingml/2006/chart">
            <c:chart xmlns:c="http://schemas.openxmlformats.org/drawingml/2006/chart" xmlns:r="http://schemas.openxmlformats.org/officeDocument/2006/relationships" r:id="rId5"/>
          </a:graphicData>
        </a:graphic>
      </p:graphicFrame>
      <p:grpSp>
        <p:nvGrpSpPr>
          <p:cNvPr id="19" name="Klammern"/>
          <p:cNvGrpSpPr/>
          <p:nvPr/>
        </p:nvGrpSpPr>
        <p:grpSpPr>
          <a:xfrm>
            <a:off x="3623801" y="3238600"/>
            <a:ext cx="6679098" cy="722576"/>
            <a:chOff x="3649980" y="3276000"/>
            <a:chExt cx="7560036" cy="817880"/>
          </a:xfrm>
        </p:grpSpPr>
        <p:grpSp>
          <p:nvGrpSpPr>
            <p:cNvPr id="18" name="Klammer 1"/>
            <p:cNvGrpSpPr/>
            <p:nvPr/>
          </p:nvGrpSpPr>
          <p:grpSpPr>
            <a:xfrm>
              <a:off x="3649980" y="3276000"/>
              <a:ext cx="967740" cy="817880"/>
              <a:chOff x="3649980" y="3296920"/>
              <a:chExt cx="967740" cy="817880"/>
            </a:xfrm>
          </p:grpSpPr>
          <p:sp>
            <p:nvSpPr>
              <p:cNvPr id="16" name="Geschweifte Klammer rechts 15"/>
              <p:cNvSpPr/>
              <p:nvPr/>
            </p:nvSpPr>
            <p:spPr>
              <a:xfrm rot="16200000">
                <a:off x="3954780" y="3451860"/>
                <a:ext cx="358140" cy="967740"/>
              </a:xfrm>
              <a:prstGeom prst="rightBrace">
                <a:avLst/>
              </a:prstGeom>
              <a:noFill/>
              <a:ln w="19050">
                <a:solidFill>
                  <a:srgbClr val="004B9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7" name="Textfeld 16"/>
              <p:cNvSpPr txBox="1"/>
              <p:nvPr/>
            </p:nvSpPr>
            <p:spPr>
              <a:xfrm>
                <a:off x="3830320" y="3296920"/>
                <a:ext cx="599440" cy="338554"/>
              </a:xfrm>
              <a:prstGeom prst="rect">
                <a:avLst/>
              </a:prstGeom>
              <a:solidFill>
                <a:srgbClr val="E6E6E6"/>
              </a:solidFill>
              <a:ln>
                <a:solidFill>
                  <a:srgbClr val="004B93"/>
                </a:solidFill>
              </a:ln>
            </p:spPr>
            <p:txBody>
              <a:bodyPr wrap="square" rtlCol="0">
                <a:spAutoFit/>
              </a:bodyPr>
              <a:lstStyle/>
              <a:p>
                <a:r>
                  <a:rPr lang="de-DE" sz="1600" dirty="0" smtClean="0"/>
                  <a:t>31%</a:t>
                </a:r>
                <a:endParaRPr lang="de-DE" sz="1600" dirty="0"/>
              </a:p>
            </p:txBody>
          </p:sp>
        </p:grpSp>
        <p:grpSp>
          <p:nvGrpSpPr>
            <p:cNvPr id="21" name="Klammer 2"/>
            <p:cNvGrpSpPr/>
            <p:nvPr/>
          </p:nvGrpSpPr>
          <p:grpSpPr>
            <a:xfrm>
              <a:off x="6931660" y="3276000"/>
              <a:ext cx="967740" cy="817880"/>
              <a:chOff x="3649980" y="3296920"/>
              <a:chExt cx="967740" cy="817880"/>
            </a:xfrm>
          </p:grpSpPr>
          <p:sp>
            <p:nvSpPr>
              <p:cNvPr id="22" name="Geschweifte Klammer rechts 21"/>
              <p:cNvSpPr/>
              <p:nvPr/>
            </p:nvSpPr>
            <p:spPr>
              <a:xfrm rot="16200000">
                <a:off x="3954780" y="3451860"/>
                <a:ext cx="358140" cy="967740"/>
              </a:xfrm>
              <a:prstGeom prst="rightBrace">
                <a:avLst/>
              </a:prstGeom>
              <a:noFill/>
              <a:ln w="19050">
                <a:solidFill>
                  <a:srgbClr val="004B9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3" name="Textfeld 22"/>
              <p:cNvSpPr txBox="1"/>
              <p:nvPr/>
            </p:nvSpPr>
            <p:spPr>
              <a:xfrm>
                <a:off x="3830320" y="3296920"/>
                <a:ext cx="599440" cy="338554"/>
              </a:xfrm>
              <a:prstGeom prst="rect">
                <a:avLst/>
              </a:prstGeom>
              <a:solidFill>
                <a:srgbClr val="E6E6E6"/>
              </a:solidFill>
              <a:ln>
                <a:solidFill>
                  <a:srgbClr val="004B93"/>
                </a:solidFill>
              </a:ln>
            </p:spPr>
            <p:txBody>
              <a:bodyPr wrap="square" rtlCol="0">
                <a:spAutoFit/>
              </a:bodyPr>
              <a:lstStyle/>
              <a:p>
                <a:r>
                  <a:rPr lang="de-DE" sz="1600" dirty="0"/>
                  <a:t>29%</a:t>
                </a:r>
              </a:p>
            </p:txBody>
          </p:sp>
        </p:grpSp>
        <p:grpSp>
          <p:nvGrpSpPr>
            <p:cNvPr id="24" name="Klammer 3"/>
            <p:cNvGrpSpPr/>
            <p:nvPr/>
          </p:nvGrpSpPr>
          <p:grpSpPr>
            <a:xfrm>
              <a:off x="10242276" y="3276000"/>
              <a:ext cx="967740" cy="817880"/>
              <a:chOff x="3490956" y="3296920"/>
              <a:chExt cx="967740" cy="817880"/>
            </a:xfrm>
          </p:grpSpPr>
          <p:sp>
            <p:nvSpPr>
              <p:cNvPr id="25" name="Geschweifte Klammer rechts 24"/>
              <p:cNvSpPr/>
              <p:nvPr/>
            </p:nvSpPr>
            <p:spPr>
              <a:xfrm rot="16200000">
                <a:off x="3795756" y="3451860"/>
                <a:ext cx="358140" cy="967740"/>
              </a:xfrm>
              <a:prstGeom prst="rightBrace">
                <a:avLst/>
              </a:prstGeom>
              <a:noFill/>
              <a:ln w="19050">
                <a:solidFill>
                  <a:srgbClr val="004B9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6" name="Textfeld 25"/>
              <p:cNvSpPr txBox="1"/>
              <p:nvPr/>
            </p:nvSpPr>
            <p:spPr>
              <a:xfrm>
                <a:off x="3671296" y="3296920"/>
                <a:ext cx="599440" cy="338554"/>
              </a:xfrm>
              <a:prstGeom prst="rect">
                <a:avLst/>
              </a:prstGeom>
              <a:solidFill>
                <a:srgbClr val="E6E6E6"/>
              </a:solidFill>
              <a:ln>
                <a:solidFill>
                  <a:srgbClr val="004B93"/>
                </a:solidFill>
              </a:ln>
            </p:spPr>
            <p:txBody>
              <a:bodyPr wrap="square" rtlCol="0">
                <a:spAutoFit/>
              </a:bodyPr>
              <a:lstStyle/>
              <a:p>
                <a:r>
                  <a:rPr lang="de-DE" sz="1600" dirty="0" smtClean="0"/>
                  <a:t>40%</a:t>
                </a:r>
                <a:endParaRPr lang="de-DE" sz="1600" dirty="0"/>
              </a:p>
            </p:txBody>
          </p:sp>
        </p:grpSp>
      </p:grpSp>
      <p:sp>
        <p:nvSpPr>
          <p:cNvPr id="27" name="Textfeld 26"/>
          <p:cNvSpPr txBox="1"/>
          <p:nvPr/>
        </p:nvSpPr>
        <p:spPr>
          <a:xfrm>
            <a:off x="11298965" y="6438346"/>
            <a:ext cx="358673" cy="338554"/>
          </a:xfrm>
          <a:prstGeom prst="rect">
            <a:avLst/>
          </a:prstGeom>
          <a:noFill/>
        </p:spPr>
        <p:txBody>
          <a:bodyPr wrap="square" rtlCol="0">
            <a:spAutoFit/>
          </a:bodyPr>
          <a:lstStyle/>
          <a:p>
            <a:r>
              <a:rPr lang="de-DE" sz="1600" b="1" dirty="0">
                <a:solidFill>
                  <a:schemeClr val="bg1"/>
                </a:solidFill>
                <a:latin typeface="Verdana" panose="020B0604030504040204" pitchFamily="34" charset="0"/>
                <a:ea typeface="Verdana" panose="020B0604030504040204" pitchFamily="34" charset="0"/>
                <a:cs typeface="Verdana" panose="020B0604030504040204" pitchFamily="34" charset="0"/>
              </a:rPr>
              <a:t>1</a:t>
            </a:r>
          </a:p>
        </p:txBody>
      </p:sp>
      <p:cxnSp>
        <p:nvCxnSpPr>
          <p:cNvPr id="29" name="Gerader Verbinder 28"/>
          <p:cNvCxnSpPr/>
          <p:nvPr/>
        </p:nvCxnSpPr>
        <p:spPr>
          <a:xfrm flipV="1">
            <a:off x="370526" y="6282119"/>
            <a:ext cx="11479413" cy="1905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0" name="Textfeld 29"/>
          <p:cNvSpPr txBox="1"/>
          <p:nvPr/>
        </p:nvSpPr>
        <p:spPr>
          <a:xfrm rot="16200000">
            <a:off x="2484233" y="4249020"/>
            <a:ext cx="430887" cy="4658296"/>
          </a:xfrm>
          <a:prstGeom prst="rect">
            <a:avLst/>
          </a:prstGeom>
          <a:noFill/>
        </p:spPr>
        <p:txBody>
          <a:bodyPr vert="vert" wrap="square" rtlCol="0">
            <a:spAutoFit/>
          </a:bodyPr>
          <a:lstStyle/>
          <a:p>
            <a:r>
              <a:rPr lang="de-DE" sz="1600" dirty="0" smtClean="0">
                <a:solidFill>
                  <a:schemeClr val="bg1">
                    <a:lumMod val="85000"/>
                  </a:schemeClr>
                </a:solidFill>
              </a:rPr>
              <a:t>Digitalisierung im demografischen Wandel </a:t>
            </a:r>
            <a:endParaRPr lang="de-DE" sz="1600" dirty="0">
              <a:solidFill>
                <a:schemeClr val="bg1">
                  <a:lumMod val="85000"/>
                </a:schemeClr>
              </a:solidFill>
            </a:endParaRPr>
          </a:p>
        </p:txBody>
      </p:sp>
      <p:pic>
        <p:nvPicPr>
          <p:cNvPr id="31" name="Grafik 3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02814" y="227213"/>
            <a:ext cx="790476" cy="476190"/>
          </a:xfrm>
          <a:prstGeom prst="rect">
            <a:avLst/>
          </a:prstGeom>
        </p:spPr>
      </p:pic>
    </p:spTree>
    <p:extLst>
      <p:ext uri="{BB962C8B-B14F-4D97-AF65-F5344CB8AC3E}">
        <p14:creationId xmlns:p14="http://schemas.microsoft.com/office/powerpoint/2010/main" val="34069970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Graphic spid="7"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hteck 12"/>
          <p:cNvSpPr/>
          <p:nvPr/>
        </p:nvSpPr>
        <p:spPr>
          <a:xfrm>
            <a:off x="7922400" y="4770609"/>
            <a:ext cx="2593432" cy="492443"/>
          </a:xfrm>
          <a:prstGeom prst="rect">
            <a:avLst/>
          </a:prstGeom>
        </p:spPr>
        <p:txBody>
          <a:bodyPr wrap="square" lIns="0" tIns="0" rIns="0" bIns="0">
            <a:spAutoFit/>
          </a:bodyPr>
          <a:lstStyle/>
          <a:p>
            <a:pPr algn="ctr"/>
            <a:r>
              <a:rPr lang="de-DE" sz="1600" dirty="0" smtClean="0">
                <a:solidFill>
                  <a:schemeClr val="tx1">
                    <a:lumMod val="85000"/>
                    <a:lumOff val="15000"/>
                  </a:schemeClr>
                </a:solidFill>
                <a:latin typeface="+mj-lt"/>
                <a:ea typeface="Verdana" panose="020B0604030504040204" pitchFamily="34" charset="0"/>
                <a:cs typeface="Verdana" panose="020B0604030504040204" pitchFamily="34" charset="0"/>
              </a:rPr>
              <a:t>EXEMPLARISCHE</a:t>
            </a:r>
            <a:endParaRPr lang="de-DE" sz="1600" dirty="0">
              <a:solidFill>
                <a:schemeClr val="tx1">
                  <a:lumMod val="85000"/>
                  <a:lumOff val="15000"/>
                </a:schemeClr>
              </a:solidFill>
              <a:latin typeface="+mj-lt"/>
              <a:ea typeface="Verdana" panose="020B0604030504040204" pitchFamily="34" charset="0"/>
              <a:cs typeface="Verdana" panose="020B0604030504040204" pitchFamily="34" charset="0"/>
            </a:endParaRPr>
          </a:p>
          <a:p>
            <a:pPr algn="ctr"/>
            <a:r>
              <a:rPr lang="de-DE" sz="1600" dirty="0">
                <a:solidFill>
                  <a:schemeClr val="tx1">
                    <a:lumMod val="85000"/>
                    <a:lumOff val="15000"/>
                  </a:schemeClr>
                </a:solidFill>
                <a:latin typeface="+mj-lt"/>
                <a:ea typeface="Verdana" panose="020B0604030504040204" pitchFamily="34" charset="0"/>
                <a:cs typeface="Verdana" panose="020B0604030504040204" pitchFamily="34" charset="0"/>
              </a:rPr>
              <a:t>HANDLUNGSFELDER</a:t>
            </a:r>
          </a:p>
        </p:txBody>
      </p:sp>
      <p:grpSp>
        <p:nvGrpSpPr>
          <p:cNvPr id="15" name="Shape 540"/>
          <p:cNvGrpSpPr/>
          <p:nvPr/>
        </p:nvGrpSpPr>
        <p:grpSpPr>
          <a:xfrm>
            <a:off x="8984884" y="3277831"/>
            <a:ext cx="468521" cy="468521"/>
            <a:chOff x="1934025" y="1001650"/>
            <a:chExt cx="415300" cy="355600"/>
          </a:xfrm>
        </p:grpSpPr>
        <p:sp>
          <p:nvSpPr>
            <p:cNvPr id="16" name="Shape 541"/>
            <p:cNvSpPr/>
            <p:nvPr/>
          </p:nvSpPr>
          <p:spPr>
            <a:xfrm>
              <a:off x="1934025" y="1303650"/>
              <a:ext cx="207650" cy="53600"/>
            </a:xfrm>
            <a:custGeom>
              <a:avLst/>
              <a:gdLst/>
              <a:ahLst/>
              <a:cxnLst/>
              <a:rect l="0" t="0" r="0" b="0"/>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12175" cap="rnd" cmpd="sng">
              <a:solidFill>
                <a:srgbClr val="C9C9C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542"/>
            <p:cNvSpPr/>
            <p:nvPr/>
          </p:nvSpPr>
          <p:spPr>
            <a:xfrm>
              <a:off x="2141650" y="1303650"/>
              <a:ext cx="207675" cy="53600"/>
            </a:xfrm>
            <a:custGeom>
              <a:avLst/>
              <a:gdLst/>
              <a:ahLst/>
              <a:cxnLst/>
              <a:rect l="0" t="0" r="0" b="0"/>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12175" cap="rnd" cmpd="sng">
              <a:solidFill>
                <a:srgbClr val="C9C9C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 name="Shape 543"/>
            <p:cNvSpPr/>
            <p:nvPr/>
          </p:nvSpPr>
          <p:spPr>
            <a:xfrm>
              <a:off x="1934025" y="1001650"/>
              <a:ext cx="207650" cy="331250"/>
            </a:xfrm>
            <a:custGeom>
              <a:avLst/>
              <a:gdLst/>
              <a:ahLst/>
              <a:cxnLst/>
              <a:rect l="0" t="0" r="0" b="0"/>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12175" cap="rnd" cmpd="sng">
              <a:solidFill>
                <a:srgbClr val="C9C9C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 name="Shape 544"/>
            <p:cNvSpPr/>
            <p:nvPr/>
          </p:nvSpPr>
          <p:spPr>
            <a:xfrm>
              <a:off x="2141650" y="1001650"/>
              <a:ext cx="207675" cy="331250"/>
            </a:xfrm>
            <a:custGeom>
              <a:avLst/>
              <a:gdLst/>
              <a:ahLst/>
              <a:cxnLst/>
              <a:rect l="0" t="0" r="0" b="0"/>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12175" cap="rnd" cmpd="sng">
              <a:solidFill>
                <a:srgbClr val="C9C9C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30" name="Shape 906"/>
          <p:cNvGrpSpPr/>
          <p:nvPr/>
        </p:nvGrpSpPr>
        <p:grpSpPr>
          <a:xfrm>
            <a:off x="2806606" y="3220459"/>
            <a:ext cx="572511" cy="572511"/>
            <a:chOff x="5233525" y="4954450"/>
            <a:chExt cx="538275" cy="516350"/>
          </a:xfrm>
        </p:grpSpPr>
        <p:sp>
          <p:nvSpPr>
            <p:cNvPr id="31" name="Shape 907"/>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2175" cap="rnd" cmpd="sng">
              <a:solidFill>
                <a:srgbClr val="1E294E"/>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 name="Shape 908"/>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2175" cap="rnd" cmpd="sng">
              <a:solidFill>
                <a:srgbClr val="1E294E"/>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 name="Shape 909"/>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2175" cap="rnd" cmpd="sng">
              <a:solidFill>
                <a:srgbClr val="1E294E"/>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 name="Shape 910"/>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2175" cap="rnd" cmpd="sng">
              <a:solidFill>
                <a:srgbClr val="1E294E"/>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 name="Shape 911"/>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2175" cap="rnd" cmpd="sng">
              <a:solidFill>
                <a:srgbClr val="1E294E"/>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 name="Shape 912"/>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2175" cap="rnd" cmpd="sng">
              <a:solidFill>
                <a:srgbClr val="1E294E"/>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 name="Shape 913"/>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12175" cap="rnd" cmpd="sng">
              <a:solidFill>
                <a:srgbClr val="1E294E"/>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 name="Shape 914"/>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12175" cap="rnd" cmpd="sng">
              <a:solidFill>
                <a:srgbClr val="1E294E"/>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9" name="Shape 915"/>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12175" cap="rnd" cmpd="sng">
              <a:solidFill>
                <a:srgbClr val="1E294E"/>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0" name="Shape 916"/>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12175" cap="rnd" cmpd="sng">
              <a:solidFill>
                <a:srgbClr val="1E294E"/>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1" name="Shape 917"/>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12175" cap="rnd" cmpd="sng">
              <a:solidFill>
                <a:srgbClr val="1E294E"/>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42" name="Rechteck 41"/>
          <p:cNvSpPr/>
          <p:nvPr/>
        </p:nvSpPr>
        <p:spPr>
          <a:xfrm>
            <a:off x="5396460" y="4778152"/>
            <a:ext cx="1469036" cy="492443"/>
          </a:xfrm>
          <a:prstGeom prst="rect">
            <a:avLst/>
          </a:prstGeom>
        </p:spPr>
        <p:txBody>
          <a:bodyPr wrap="square" lIns="0" tIns="0" rIns="0" bIns="0">
            <a:spAutoFit/>
          </a:bodyPr>
          <a:lstStyle/>
          <a:p>
            <a:pPr algn="ctr"/>
            <a:r>
              <a:rPr lang="de-DE" sz="1600" dirty="0" smtClean="0">
                <a:solidFill>
                  <a:schemeClr val="tx1">
                    <a:lumMod val="85000"/>
                    <a:lumOff val="15000"/>
                  </a:schemeClr>
                </a:solidFill>
                <a:latin typeface="+mj-lt"/>
                <a:ea typeface="Verdana" panose="020B0604030504040204" pitchFamily="34" charset="0"/>
                <a:cs typeface="Verdana" panose="020B0604030504040204" pitchFamily="34" charset="0"/>
              </a:rPr>
              <a:t>EXEMPLARISCHE</a:t>
            </a:r>
            <a:endParaRPr lang="de-DE" sz="1600" dirty="0">
              <a:solidFill>
                <a:schemeClr val="tx1">
                  <a:lumMod val="85000"/>
                  <a:lumOff val="15000"/>
                </a:schemeClr>
              </a:solidFill>
              <a:latin typeface="+mj-lt"/>
              <a:ea typeface="Verdana" panose="020B0604030504040204" pitchFamily="34" charset="0"/>
              <a:cs typeface="Verdana" panose="020B0604030504040204" pitchFamily="34" charset="0"/>
            </a:endParaRPr>
          </a:p>
          <a:p>
            <a:pPr algn="ctr"/>
            <a:r>
              <a:rPr lang="de-DE" sz="1600" dirty="0">
                <a:solidFill>
                  <a:schemeClr val="tx1">
                    <a:lumMod val="85000"/>
                    <a:lumOff val="15000"/>
                  </a:schemeClr>
                </a:solidFill>
                <a:latin typeface="+mj-lt"/>
                <a:ea typeface="Verdana" panose="020B0604030504040204" pitchFamily="34" charset="0"/>
                <a:cs typeface="Verdana" panose="020B0604030504040204" pitchFamily="34" charset="0"/>
              </a:rPr>
              <a:t>TOOLS</a:t>
            </a:r>
          </a:p>
        </p:txBody>
      </p:sp>
      <p:sp>
        <p:nvSpPr>
          <p:cNvPr id="43" name="Rechteck 42"/>
          <p:cNvSpPr/>
          <p:nvPr/>
        </p:nvSpPr>
        <p:spPr>
          <a:xfrm>
            <a:off x="2057397" y="4778152"/>
            <a:ext cx="2078693" cy="492443"/>
          </a:xfrm>
          <a:prstGeom prst="rect">
            <a:avLst/>
          </a:prstGeom>
        </p:spPr>
        <p:txBody>
          <a:bodyPr wrap="square" lIns="0" tIns="0" rIns="0" bIns="0">
            <a:spAutoFit/>
          </a:bodyPr>
          <a:lstStyle/>
          <a:p>
            <a:pPr algn="ctr"/>
            <a:r>
              <a:rPr lang="de-DE" sz="1600" dirty="0">
                <a:solidFill>
                  <a:schemeClr val="tx1">
                    <a:lumMod val="85000"/>
                    <a:lumOff val="15000"/>
                  </a:schemeClr>
                </a:solidFill>
                <a:latin typeface="+mj-lt"/>
                <a:ea typeface="Verdana" panose="020B0604030504040204" pitchFamily="34" charset="0"/>
                <a:cs typeface="Verdana" panose="020B0604030504040204" pitchFamily="34" charset="0"/>
              </a:rPr>
              <a:t>UNSERE</a:t>
            </a:r>
          </a:p>
          <a:p>
            <a:pPr algn="ctr"/>
            <a:r>
              <a:rPr lang="de-DE" sz="1600" dirty="0">
                <a:solidFill>
                  <a:schemeClr val="tx1">
                    <a:lumMod val="85000"/>
                    <a:lumOff val="15000"/>
                  </a:schemeClr>
                </a:solidFill>
                <a:latin typeface="+mj-lt"/>
                <a:ea typeface="Verdana" panose="020B0604030504040204" pitchFamily="34" charset="0"/>
                <a:cs typeface="Verdana" panose="020B0604030504040204" pitchFamily="34" charset="0"/>
              </a:rPr>
              <a:t>ORGANISATION</a:t>
            </a:r>
          </a:p>
        </p:txBody>
      </p:sp>
      <p:grpSp>
        <p:nvGrpSpPr>
          <p:cNvPr id="44" name="Shape 567"/>
          <p:cNvGrpSpPr/>
          <p:nvPr/>
        </p:nvGrpSpPr>
        <p:grpSpPr>
          <a:xfrm>
            <a:off x="5864078" y="3220459"/>
            <a:ext cx="607472" cy="485495"/>
            <a:chOff x="1923675" y="1633650"/>
            <a:chExt cx="436000" cy="435975"/>
          </a:xfrm>
        </p:grpSpPr>
        <p:sp>
          <p:nvSpPr>
            <p:cNvPr id="45" name="Shape 568"/>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95959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8" name="Shape 569"/>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12175" cap="rnd" cmpd="sng">
              <a:solidFill>
                <a:srgbClr val="95959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9" name="Shape 570"/>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95959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0" name="Shape 571"/>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12175" cap="rnd" cmpd="sng">
              <a:solidFill>
                <a:srgbClr val="95959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1" name="Shape 572"/>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12175" cap="rnd" cmpd="sng">
              <a:solidFill>
                <a:srgbClr val="95959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2" name="Shape 573"/>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95959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60" name="Grafik 59"/>
          <p:cNvPicPr>
            <a:picLocks noChangeAspect="1"/>
          </p:cNvPicPr>
          <p:nvPr/>
        </p:nvPicPr>
        <p:blipFill rotWithShape="1">
          <a:blip r:embed="rId4"/>
          <a:srcRect l="4166" r="43149" b="62677"/>
          <a:stretch/>
        </p:blipFill>
        <p:spPr>
          <a:xfrm>
            <a:off x="1938281" y="2685287"/>
            <a:ext cx="8343901" cy="2085322"/>
          </a:xfrm>
          <a:prstGeom prst="rect">
            <a:avLst/>
          </a:prstGeom>
        </p:spPr>
      </p:pic>
      <p:sp>
        <p:nvSpPr>
          <p:cNvPr id="3" name="Textfeld 2"/>
          <p:cNvSpPr txBox="1"/>
          <p:nvPr/>
        </p:nvSpPr>
        <p:spPr>
          <a:xfrm>
            <a:off x="217287" y="227213"/>
            <a:ext cx="9422013" cy="1446550"/>
          </a:xfrm>
          <a:prstGeom prst="rect">
            <a:avLst/>
          </a:prstGeom>
          <a:noFill/>
        </p:spPr>
        <p:txBody>
          <a:bodyPr wrap="square" rtlCol="0">
            <a:spAutoFit/>
          </a:bodyPr>
          <a:lstStyle/>
          <a:p>
            <a:r>
              <a:rPr lang="de-DE" sz="4400" dirty="0">
                <a:solidFill>
                  <a:srgbClr val="004B93"/>
                </a:solidFill>
                <a:latin typeface="+mj-lt"/>
              </a:rPr>
              <a:t>BERATUNG IM DIGITALEN UND DEMOGRAFISCHEN WANDEL</a:t>
            </a:r>
          </a:p>
        </p:txBody>
      </p:sp>
      <p:sp>
        <p:nvSpPr>
          <p:cNvPr id="53" name="Foliennummernplatzhalter 9"/>
          <p:cNvSpPr>
            <a:spLocks noGrp="1"/>
          </p:cNvSpPr>
          <p:nvPr>
            <p:ph type="sldNum" sz="quarter" idx="12"/>
          </p:nvPr>
        </p:nvSpPr>
        <p:spPr/>
        <p:txBody>
          <a:bodyPr/>
          <a:lstStyle/>
          <a:p>
            <a:r>
              <a:rPr lang="de-DE" dirty="0" smtClean="0"/>
              <a:t>7</a:t>
            </a:r>
            <a:endParaRPr lang="de-DE" dirty="0"/>
          </a:p>
        </p:txBody>
      </p:sp>
      <p:sp>
        <p:nvSpPr>
          <p:cNvPr id="54" name="Textfeld 53"/>
          <p:cNvSpPr txBox="1"/>
          <p:nvPr/>
        </p:nvSpPr>
        <p:spPr>
          <a:xfrm>
            <a:off x="11298965" y="6438346"/>
            <a:ext cx="358673" cy="338554"/>
          </a:xfrm>
          <a:prstGeom prst="rect">
            <a:avLst/>
          </a:prstGeom>
          <a:noFill/>
        </p:spPr>
        <p:txBody>
          <a:bodyPr wrap="square" rtlCol="0">
            <a:spAutoFit/>
          </a:bodyPr>
          <a:lstStyle/>
          <a:p>
            <a:r>
              <a:rPr lang="de-DE" sz="1600" b="1" dirty="0">
                <a:solidFill>
                  <a:schemeClr val="bg1"/>
                </a:solidFill>
                <a:latin typeface="Verdana" panose="020B0604030504040204" pitchFamily="34" charset="0"/>
                <a:ea typeface="Verdana" panose="020B0604030504040204" pitchFamily="34" charset="0"/>
                <a:cs typeface="Verdana" panose="020B0604030504040204" pitchFamily="34" charset="0"/>
              </a:rPr>
              <a:t>1</a:t>
            </a:r>
          </a:p>
        </p:txBody>
      </p:sp>
      <p:cxnSp>
        <p:nvCxnSpPr>
          <p:cNvPr id="56" name="Gerader Verbinder 55"/>
          <p:cNvCxnSpPr/>
          <p:nvPr/>
        </p:nvCxnSpPr>
        <p:spPr>
          <a:xfrm flipV="1">
            <a:off x="370526" y="6282119"/>
            <a:ext cx="11479413" cy="1905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58" name="Grafik 5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02814" y="227213"/>
            <a:ext cx="790476" cy="476190"/>
          </a:xfrm>
          <a:prstGeom prst="rect">
            <a:avLst/>
          </a:prstGeom>
        </p:spPr>
      </p:pic>
      <p:sp>
        <p:nvSpPr>
          <p:cNvPr id="59" name="Textfeld 58"/>
          <p:cNvSpPr txBox="1"/>
          <p:nvPr/>
        </p:nvSpPr>
        <p:spPr>
          <a:xfrm rot="16200000">
            <a:off x="2591163" y="4219569"/>
            <a:ext cx="430887" cy="4658296"/>
          </a:xfrm>
          <a:prstGeom prst="rect">
            <a:avLst/>
          </a:prstGeom>
          <a:noFill/>
        </p:spPr>
        <p:txBody>
          <a:bodyPr vert="vert" wrap="square" rtlCol="0">
            <a:spAutoFit/>
          </a:bodyPr>
          <a:lstStyle/>
          <a:p>
            <a:r>
              <a:rPr lang="de-DE" sz="1600" dirty="0" smtClean="0">
                <a:solidFill>
                  <a:schemeClr val="bg1">
                    <a:lumMod val="85000"/>
                  </a:schemeClr>
                </a:solidFill>
              </a:rPr>
              <a:t>Digitalisierung im demografischen Wandel </a:t>
            </a:r>
            <a:endParaRPr lang="de-DE" sz="1600" dirty="0">
              <a:solidFill>
                <a:schemeClr val="bg1">
                  <a:lumMod val="85000"/>
                </a:schemeClr>
              </a:solidFill>
            </a:endParaRPr>
          </a:p>
        </p:txBody>
      </p:sp>
    </p:spTree>
    <p:extLst>
      <p:ext uri="{BB962C8B-B14F-4D97-AF65-F5344CB8AC3E}">
        <p14:creationId xmlns:p14="http://schemas.microsoft.com/office/powerpoint/2010/main" val="37159156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Shape 540"/>
          <p:cNvGrpSpPr/>
          <p:nvPr/>
        </p:nvGrpSpPr>
        <p:grpSpPr>
          <a:xfrm>
            <a:off x="8702010" y="349835"/>
            <a:ext cx="540000" cy="504838"/>
            <a:chOff x="1934025" y="1001650"/>
            <a:chExt cx="415300" cy="355600"/>
          </a:xfrm>
          <a:solidFill>
            <a:srgbClr val="A3B1DD"/>
          </a:solidFill>
        </p:grpSpPr>
        <p:sp>
          <p:nvSpPr>
            <p:cNvPr id="46" name="Shape 541"/>
            <p:cNvSpPr/>
            <p:nvPr/>
          </p:nvSpPr>
          <p:spPr>
            <a:xfrm>
              <a:off x="1934025" y="1303650"/>
              <a:ext cx="207650" cy="53600"/>
            </a:xfrm>
            <a:custGeom>
              <a:avLst/>
              <a:gdLst/>
              <a:ahLst/>
              <a:cxnLst/>
              <a:rect l="0" t="0" r="0" b="0"/>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grp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7" name="Shape 542"/>
            <p:cNvSpPr/>
            <p:nvPr/>
          </p:nvSpPr>
          <p:spPr>
            <a:xfrm>
              <a:off x="2141650" y="1303650"/>
              <a:ext cx="207675" cy="53600"/>
            </a:xfrm>
            <a:custGeom>
              <a:avLst/>
              <a:gdLst/>
              <a:ahLst/>
              <a:cxnLst/>
              <a:rect l="0" t="0" r="0" b="0"/>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grp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8" name="Shape 543"/>
            <p:cNvSpPr/>
            <p:nvPr/>
          </p:nvSpPr>
          <p:spPr>
            <a:xfrm>
              <a:off x="1934025" y="1001650"/>
              <a:ext cx="207650" cy="331250"/>
            </a:xfrm>
            <a:custGeom>
              <a:avLst/>
              <a:gdLst/>
              <a:ahLst/>
              <a:cxnLst/>
              <a:rect l="0" t="0" r="0" b="0"/>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grp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9" name="Shape 544"/>
            <p:cNvSpPr/>
            <p:nvPr/>
          </p:nvSpPr>
          <p:spPr>
            <a:xfrm>
              <a:off x="2141650" y="1001650"/>
              <a:ext cx="207675" cy="331250"/>
            </a:xfrm>
            <a:custGeom>
              <a:avLst/>
              <a:gdLst/>
              <a:ahLst/>
              <a:cxnLst/>
              <a:rect l="0" t="0" r="0" b="0"/>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grp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38" name="Textfeld 37"/>
          <p:cNvSpPr txBox="1"/>
          <p:nvPr/>
        </p:nvSpPr>
        <p:spPr>
          <a:xfrm>
            <a:off x="187924" y="293411"/>
            <a:ext cx="11026176" cy="769441"/>
          </a:xfrm>
          <a:prstGeom prst="rect">
            <a:avLst/>
          </a:prstGeom>
          <a:noFill/>
        </p:spPr>
        <p:txBody>
          <a:bodyPr wrap="square" rtlCol="0">
            <a:spAutoFit/>
          </a:bodyPr>
          <a:lstStyle/>
          <a:p>
            <a:r>
              <a:rPr lang="de-DE" sz="4400" dirty="0">
                <a:solidFill>
                  <a:srgbClr val="004B93"/>
                </a:solidFill>
                <a:latin typeface="+mj-lt"/>
              </a:rPr>
              <a:t>EXEMPLARISCHE HANDLUNGSFELDER</a:t>
            </a:r>
          </a:p>
        </p:txBody>
      </p:sp>
      <p:sp>
        <p:nvSpPr>
          <p:cNvPr id="2" name="Rechteckige Legende 1"/>
          <p:cNvSpPr/>
          <p:nvPr/>
        </p:nvSpPr>
        <p:spPr>
          <a:xfrm>
            <a:off x="5725777" y="4056353"/>
            <a:ext cx="1385397" cy="784663"/>
          </a:xfrm>
          <a:prstGeom prst="wedgeRectCallout">
            <a:avLst>
              <a:gd name="adj1" fmla="val -39486"/>
              <a:gd name="adj2" fmla="val 71142"/>
            </a:avLst>
          </a:prstGeom>
          <a:solidFill>
            <a:schemeClr val="bg1">
              <a:lumMod val="65000"/>
              <a:alpha val="74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600" dirty="0">
                <a:latin typeface="+mj-lt"/>
              </a:rPr>
              <a:t>Führung</a:t>
            </a:r>
            <a:r>
              <a:rPr lang="de-DE" dirty="0" smtClean="0"/>
              <a:t> </a:t>
            </a:r>
            <a:r>
              <a:rPr lang="de-DE" sz="1600" dirty="0">
                <a:latin typeface="+mj-lt"/>
              </a:rPr>
              <a:t>&amp; Kultur</a:t>
            </a:r>
          </a:p>
        </p:txBody>
      </p:sp>
      <p:graphicFrame>
        <p:nvGraphicFramePr>
          <p:cNvPr id="18" name="Tabelle 17"/>
          <p:cNvGraphicFramePr>
            <a:graphicFrameLocks noGrp="1"/>
          </p:cNvGraphicFramePr>
          <p:nvPr>
            <p:extLst>
              <p:ext uri="{D42A27DB-BD31-4B8C-83A1-F6EECF244321}">
                <p14:modId xmlns:p14="http://schemas.microsoft.com/office/powerpoint/2010/main" val="332563385"/>
              </p:ext>
            </p:extLst>
          </p:nvPr>
        </p:nvGraphicFramePr>
        <p:xfrm>
          <a:off x="2166421" y="1279541"/>
          <a:ext cx="7852080" cy="2064730"/>
        </p:xfrm>
        <a:graphic>
          <a:graphicData uri="http://schemas.openxmlformats.org/drawingml/2006/table">
            <a:tbl>
              <a:tblPr firstRow="1" bandRow="1">
                <a:tableStyleId>{5C22544A-7EE6-4342-B048-85BDC9FD1C3A}</a:tableStyleId>
              </a:tblPr>
              <a:tblGrid>
                <a:gridCol w="2617360">
                  <a:extLst>
                    <a:ext uri="{9D8B030D-6E8A-4147-A177-3AD203B41FA5}">
                      <a16:colId xmlns:a16="http://schemas.microsoft.com/office/drawing/2014/main" val="2736863463"/>
                    </a:ext>
                  </a:extLst>
                </a:gridCol>
                <a:gridCol w="2633019">
                  <a:extLst>
                    <a:ext uri="{9D8B030D-6E8A-4147-A177-3AD203B41FA5}">
                      <a16:colId xmlns:a16="http://schemas.microsoft.com/office/drawing/2014/main" val="3640942193"/>
                    </a:ext>
                  </a:extLst>
                </a:gridCol>
                <a:gridCol w="2601701">
                  <a:extLst>
                    <a:ext uri="{9D8B030D-6E8A-4147-A177-3AD203B41FA5}">
                      <a16:colId xmlns:a16="http://schemas.microsoft.com/office/drawing/2014/main" val="317284134"/>
                    </a:ext>
                  </a:extLst>
                </a:gridCol>
              </a:tblGrid>
              <a:tr h="590405">
                <a:tc>
                  <a:txBody>
                    <a:bodyPr/>
                    <a:lstStyle/>
                    <a:p>
                      <a:pPr algn="ctr"/>
                      <a:r>
                        <a:rPr lang="de-DE" sz="1800" kern="1200" dirty="0" smtClean="0">
                          <a:solidFill>
                            <a:schemeClr val="tx1">
                              <a:lumMod val="75000"/>
                              <a:lumOff val="25000"/>
                            </a:schemeClr>
                          </a:solidFill>
                          <a:latin typeface="+mj-lt"/>
                          <a:ea typeface="+mn-ea"/>
                          <a:cs typeface="+mn-cs"/>
                        </a:rPr>
                        <a:t>Arbeit</a:t>
                      </a:r>
                      <a:endParaRPr lang="de-DE" sz="1800" kern="1200" dirty="0">
                        <a:solidFill>
                          <a:schemeClr val="tx1">
                            <a:lumMod val="75000"/>
                            <a:lumOff val="25000"/>
                          </a:schemeClr>
                        </a:solidFill>
                        <a:latin typeface="+mj-lt"/>
                        <a:ea typeface="+mn-ea"/>
                        <a:cs typeface="+mn-cs"/>
                      </a:endParaRPr>
                    </a:p>
                  </a:txBody>
                  <a:tcPr anchor="ctr">
                    <a:lnL w="12700" cap="flat" cmpd="sng" algn="ctr">
                      <a:noFill/>
                      <a:prstDash val="lgDash"/>
                      <a:round/>
                      <a:headEnd type="none" w="med" len="med"/>
                      <a:tailEnd type="none" w="med" len="med"/>
                    </a:lnL>
                    <a:lnR w="12700" cap="flat" cmpd="sng" algn="ctr">
                      <a:noFill/>
                      <a:prstDash val="lgDash"/>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kern="1200" dirty="0" smtClean="0">
                          <a:solidFill>
                            <a:schemeClr val="tx1">
                              <a:lumMod val="75000"/>
                              <a:lumOff val="25000"/>
                            </a:schemeClr>
                          </a:solidFill>
                          <a:latin typeface="+mj-lt"/>
                          <a:ea typeface="+mn-ea"/>
                          <a:cs typeface="+mn-cs"/>
                        </a:rPr>
                        <a:t>Belegschaft</a:t>
                      </a:r>
                      <a:endParaRPr lang="de-DE" sz="1800" kern="1200" dirty="0">
                        <a:solidFill>
                          <a:schemeClr val="tx1">
                            <a:lumMod val="75000"/>
                            <a:lumOff val="25000"/>
                          </a:schemeClr>
                        </a:solidFill>
                        <a:latin typeface="+mj-lt"/>
                        <a:ea typeface="+mn-ea"/>
                        <a:cs typeface="+mn-cs"/>
                      </a:endParaRPr>
                    </a:p>
                  </a:txBody>
                  <a:tcPr anchor="ctr">
                    <a:lnL w="12700" cap="flat" cmpd="sng" algn="ctr">
                      <a:noFill/>
                      <a:prstDash val="lgDash"/>
                      <a:round/>
                      <a:headEnd type="none" w="med" len="med"/>
                      <a:tailEnd type="none" w="med" len="med"/>
                    </a:lnL>
                    <a:lnR w="12700" cap="flat" cmpd="sng" algn="ctr">
                      <a:noFill/>
                      <a:prstDash val="lgDash"/>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kern="1200" dirty="0" smtClean="0">
                          <a:solidFill>
                            <a:schemeClr val="tx1">
                              <a:lumMod val="75000"/>
                              <a:lumOff val="25000"/>
                            </a:schemeClr>
                          </a:solidFill>
                          <a:latin typeface="+mj-lt"/>
                          <a:ea typeface="+mn-ea"/>
                          <a:cs typeface="+mn-cs"/>
                        </a:rPr>
                        <a:t>Arbeitsplatz</a:t>
                      </a:r>
                      <a:endParaRPr lang="de-DE" sz="1800" kern="1200" dirty="0">
                        <a:solidFill>
                          <a:schemeClr val="tx1">
                            <a:lumMod val="75000"/>
                            <a:lumOff val="25000"/>
                          </a:schemeClr>
                        </a:solidFill>
                        <a:latin typeface="+mj-lt"/>
                        <a:ea typeface="+mn-ea"/>
                        <a:cs typeface="+mn-cs"/>
                      </a:endParaRPr>
                    </a:p>
                  </a:txBody>
                  <a:tcPr anchor="ctr">
                    <a:lnL w="12700" cap="flat" cmpd="sng" algn="ctr">
                      <a:noFill/>
                      <a:prstDash val="lgDash"/>
                      <a:round/>
                      <a:headEnd type="none" w="med" len="med"/>
                      <a:tailEnd type="none" w="med" len="med"/>
                    </a:lnL>
                    <a:lnR w="12700" cap="flat" cmpd="sng" algn="ctr">
                      <a:noFill/>
                      <a:prstDash val="lgDash"/>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8005126"/>
                  </a:ext>
                </a:extLst>
              </a:tr>
              <a:tr h="590405">
                <a:tc>
                  <a:txBody>
                    <a:bodyPr/>
                    <a:lstStyle/>
                    <a:p>
                      <a:pPr algn="ctr"/>
                      <a:endParaRPr lang="de-DE" sz="2400" b="1" dirty="0">
                        <a:solidFill>
                          <a:srgbClr val="A3B1DD"/>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lgDash"/>
                      <a:round/>
                      <a:headEnd type="none" w="med" len="med"/>
                      <a:tailEnd type="none" w="med" len="med"/>
                    </a:lnL>
                    <a:lnR w="12700" cap="flat" cmpd="sng" algn="ctr">
                      <a:noFill/>
                      <a:prstDash val="lgDash"/>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de-DE" sz="2400" b="1" dirty="0">
                        <a:solidFill>
                          <a:srgbClr val="A3B1DD"/>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lgDash"/>
                      <a:round/>
                      <a:headEnd type="none" w="med" len="med"/>
                      <a:tailEnd type="none" w="med" len="med"/>
                    </a:lnL>
                    <a:lnR w="12700" cap="flat" cmpd="sng" algn="ctr">
                      <a:noFill/>
                      <a:prstDash val="lgDash"/>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de-DE" sz="2400" b="1" dirty="0">
                        <a:solidFill>
                          <a:srgbClr val="A3B1DD"/>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lgDash"/>
                      <a:round/>
                      <a:headEnd type="none" w="med" len="med"/>
                      <a:tailEnd type="none" w="med" len="med"/>
                    </a:lnL>
                    <a:lnR w="12700" cap="flat" cmpd="sng" algn="ctr">
                      <a:noFill/>
                      <a:prstDash val="lgDash"/>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88094408"/>
                  </a:ext>
                </a:extLst>
              </a:tr>
              <a:tr h="835190">
                <a:tc>
                  <a:txBody>
                    <a:bodyPr/>
                    <a:lstStyle/>
                    <a:p>
                      <a:pPr algn="ctr"/>
                      <a:endParaRPr lang="de-DE" sz="1600" b="1" dirty="0" smtClean="0">
                        <a:solidFill>
                          <a:srgbClr val="C9C9C9"/>
                        </a:solidFill>
                        <a:latin typeface="Verdana" panose="020B0604030504040204" pitchFamily="34" charset="0"/>
                        <a:ea typeface="Verdana" panose="020B0604030504040204" pitchFamily="34" charset="0"/>
                        <a:cs typeface="Verdana" panose="020B0604030504040204" pitchFamily="34" charset="0"/>
                      </a:endParaRPr>
                    </a:p>
                    <a:p>
                      <a:pPr algn="ctr"/>
                      <a:r>
                        <a:rPr lang="de-DE" sz="1800" kern="1200" dirty="0" smtClean="0">
                          <a:solidFill>
                            <a:schemeClr val="tx1">
                              <a:lumMod val="75000"/>
                              <a:lumOff val="25000"/>
                            </a:schemeClr>
                          </a:solidFill>
                          <a:latin typeface="+mj-lt"/>
                          <a:ea typeface="+mn-ea"/>
                          <a:cs typeface="+mn-cs"/>
                        </a:rPr>
                        <a:t>Welche Arbeit kann </a:t>
                      </a:r>
                      <a:br>
                        <a:rPr lang="de-DE" sz="1800" kern="1200" dirty="0" smtClean="0">
                          <a:solidFill>
                            <a:schemeClr val="tx1">
                              <a:lumMod val="75000"/>
                              <a:lumOff val="25000"/>
                            </a:schemeClr>
                          </a:solidFill>
                          <a:latin typeface="+mj-lt"/>
                          <a:ea typeface="+mn-ea"/>
                          <a:cs typeface="+mn-cs"/>
                        </a:rPr>
                      </a:br>
                      <a:r>
                        <a:rPr lang="de-DE" sz="1800" kern="1200" dirty="0" smtClean="0">
                          <a:solidFill>
                            <a:schemeClr val="tx1">
                              <a:lumMod val="75000"/>
                              <a:lumOff val="25000"/>
                            </a:schemeClr>
                          </a:solidFill>
                          <a:latin typeface="+mj-lt"/>
                          <a:ea typeface="+mn-ea"/>
                          <a:cs typeface="+mn-cs"/>
                        </a:rPr>
                        <a:t>automatisiert werden? </a:t>
                      </a:r>
                      <a:endParaRPr lang="de-DE" sz="1800" kern="1200" dirty="0">
                        <a:solidFill>
                          <a:schemeClr val="tx1">
                            <a:lumMod val="75000"/>
                            <a:lumOff val="25000"/>
                          </a:schemeClr>
                        </a:solidFill>
                        <a:latin typeface="+mj-lt"/>
                        <a:ea typeface="+mn-ea"/>
                        <a:cs typeface="+mn-cs"/>
                      </a:endParaRPr>
                    </a:p>
                  </a:txBody>
                  <a:tcPr anchor="ctr">
                    <a:lnL w="12700" cap="flat" cmpd="sng" algn="ctr">
                      <a:noFill/>
                      <a:prstDash val="lgDash"/>
                      <a:round/>
                      <a:headEnd type="none" w="med" len="med"/>
                      <a:tailEnd type="none" w="med" len="med"/>
                    </a:lnL>
                    <a:lnR w="12700" cap="flat" cmpd="sng" algn="ctr">
                      <a:noFill/>
                      <a:prstDash val="lgDash"/>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de-DE" sz="1600" b="0" kern="1200" dirty="0" smtClean="0">
                        <a:solidFill>
                          <a:schemeClr val="bg1">
                            <a:lumMod val="50000"/>
                          </a:schemeClr>
                        </a:solidFill>
                        <a:latin typeface="+mj-lt"/>
                        <a:ea typeface="Verdana" panose="020B0604030504040204" pitchFamily="34" charset="0"/>
                        <a:cs typeface="Verdana" panose="020B0604030504040204" pitchFamily="34" charset="0"/>
                      </a:endParaRPr>
                    </a:p>
                    <a:p>
                      <a:pPr marL="0" algn="ctr" defTabSz="914400" rtl="0" eaLnBrk="1" latinLnBrk="0" hangingPunct="1"/>
                      <a:r>
                        <a:rPr lang="de-DE" sz="1800" kern="1200" dirty="0" smtClean="0">
                          <a:solidFill>
                            <a:schemeClr val="tx1">
                              <a:lumMod val="75000"/>
                              <a:lumOff val="25000"/>
                            </a:schemeClr>
                          </a:solidFill>
                          <a:latin typeface="+mj-lt"/>
                          <a:ea typeface="+mn-ea"/>
                          <a:cs typeface="+mn-cs"/>
                        </a:rPr>
                        <a:t>Wer</a:t>
                      </a:r>
                      <a:r>
                        <a:rPr lang="de-DE" sz="1600" b="0" kern="1200" dirty="0" smtClean="0">
                          <a:solidFill>
                            <a:schemeClr val="bg1">
                              <a:lumMod val="50000"/>
                            </a:schemeClr>
                          </a:solidFill>
                          <a:latin typeface="+mj-lt"/>
                          <a:ea typeface="Verdana" panose="020B0604030504040204" pitchFamily="34" charset="0"/>
                          <a:cs typeface="Verdana" panose="020B0604030504040204" pitchFamily="34" charset="0"/>
                        </a:rPr>
                        <a:t> </a:t>
                      </a:r>
                      <a:r>
                        <a:rPr lang="de-DE" sz="1800" kern="1200" dirty="0" smtClean="0">
                          <a:solidFill>
                            <a:schemeClr val="tx1">
                              <a:lumMod val="75000"/>
                              <a:lumOff val="25000"/>
                            </a:schemeClr>
                          </a:solidFill>
                          <a:latin typeface="+mj-lt"/>
                          <a:ea typeface="+mn-ea"/>
                          <a:cs typeface="+mn-cs"/>
                        </a:rPr>
                        <a:t>kann die Arbeit erledigen? </a:t>
                      </a:r>
                      <a:endParaRPr lang="de-DE" sz="1800" kern="1200" dirty="0">
                        <a:solidFill>
                          <a:schemeClr val="tx1">
                            <a:lumMod val="75000"/>
                            <a:lumOff val="25000"/>
                          </a:schemeClr>
                        </a:solidFill>
                        <a:latin typeface="+mj-lt"/>
                        <a:ea typeface="+mn-ea"/>
                        <a:cs typeface="+mn-cs"/>
                      </a:endParaRPr>
                    </a:p>
                  </a:txBody>
                  <a:tcPr anchor="ctr">
                    <a:lnL w="12700" cap="flat" cmpd="sng" algn="ctr">
                      <a:noFill/>
                      <a:prstDash val="lgDash"/>
                      <a:round/>
                      <a:headEnd type="none" w="med" len="med"/>
                      <a:tailEnd type="none" w="med" len="med"/>
                    </a:lnL>
                    <a:lnR w="12700" cap="flat" cmpd="sng" algn="ctr">
                      <a:noFill/>
                      <a:prstDash val="lgDash"/>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endParaRPr lang="de-DE" sz="1600" b="0" kern="1200" dirty="0" smtClean="0">
                        <a:solidFill>
                          <a:schemeClr val="bg1">
                            <a:lumMod val="50000"/>
                          </a:schemeClr>
                        </a:solidFill>
                        <a:latin typeface="+mj-lt"/>
                        <a:ea typeface="Verdana" panose="020B0604030504040204" pitchFamily="34" charset="0"/>
                        <a:cs typeface="Verdana" panose="020B0604030504040204" pitchFamily="34" charset="0"/>
                      </a:endParaRPr>
                    </a:p>
                    <a:p>
                      <a:pPr marL="0" algn="ctr" defTabSz="914400" rtl="0" eaLnBrk="1" latinLnBrk="0" hangingPunct="1"/>
                      <a:r>
                        <a:rPr lang="de-DE" sz="1800" kern="1200" dirty="0" smtClean="0">
                          <a:solidFill>
                            <a:schemeClr val="tx1">
                              <a:lumMod val="75000"/>
                              <a:lumOff val="25000"/>
                            </a:schemeClr>
                          </a:solidFill>
                          <a:latin typeface="+mj-lt"/>
                          <a:ea typeface="+mn-ea"/>
                          <a:cs typeface="+mn-cs"/>
                        </a:rPr>
                        <a:t>Wo wird die Arbeit </a:t>
                      </a:r>
                      <a:br>
                        <a:rPr lang="de-DE" sz="1800" kern="1200" dirty="0" smtClean="0">
                          <a:solidFill>
                            <a:schemeClr val="tx1">
                              <a:lumMod val="75000"/>
                              <a:lumOff val="25000"/>
                            </a:schemeClr>
                          </a:solidFill>
                          <a:latin typeface="+mj-lt"/>
                          <a:ea typeface="+mn-ea"/>
                          <a:cs typeface="+mn-cs"/>
                        </a:rPr>
                      </a:br>
                      <a:r>
                        <a:rPr lang="de-DE" sz="1800" kern="1200" dirty="0" smtClean="0">
                          <a:solidFill>
                            <a:schemeClr val="tx1">
                              <a:lumMod val="75000"/>
                              <a:lumOff val="25000"/>
                            </a:schemeClr>
                          </a:solidFill>
                          <a:latin typeface="+mj-lt"/>
                          <a:ea typeface="+mn-ea"/>
                          <a:cs typeface="+mn-cs"/>
                        </a:rPr>
                        <a:t>erledigt? </a:t>
                      </a:r>
                      <a:endParaRPr lang="de-DE" sz="1800" kern="1200" dirty="0">
                        <a:solidFill>
                          <a:schemeClr val="tx1">
                            <a:lumMod val="75000"/>
                            <a:lumOff val="25000"/>
                          </a:schemeClr>
                        </a:solidFill>
                        <a:latin typeface="+mj-lt"/>
                        <a:ea typeface="+mn-ea"/>
                        <a:cs typeface="+mn-cs"/>
                      </a:endParaRPr>
                    </a:p>
                  </a:txBody>
                  <a:tcPr anchor="ctr">
                    <a:lnL w="12700" cap="flat" cmpd="sng" algn="ctr">
                      <a:noFill/>
                      <a:prstDash val="lgDash"/>
                      <a:round/>
                      <a:headEnd type="none" w="med" len="med"/>
                      <a:tailEnd type="none" w="med" len="med"/>
                    </a:lnL>
                    <a:lnR w="12700" cap="flat" cmpd="sng" algn="ctr">
                      <a:noFill/>
                      <a:prstDash val="lgDash"/>
                      <a:round/>
                      <a:headEnd type="none" w="med" len="med"/>
                      <a:tailEnd type="none" w="med" len="med"/>
                    </a:lnR>
                    <a:lnT w="12700" cap="flat" cmpd="sng" algn="ctr">
                      <a:noFill/>
                      <a:prstDash val="lgDash"/>
                      <a:round/>
                      <a:headEnd type="none" w="med" len="med"/>
                      <a:tailEnd type="none" w="med" len="med"/>
                    </a:lnT>
                    <a:lnB w="12700" cap="flat" cmpd="sng" algn="ctr">
                      <a:noFill/>
                      <a:prstDash val="lg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5714898"/>
                  </a:ext>
                </a:extLst>
              </a:tr>
            </a:tbl>
          </a:graphicData>
        </a:graphic>
      </p:graphicFrame>
      <p:pic>
        <p:nvPicPr>
          <p:cNvPr id="20" name="Picture 6" descr="Bildergebnis fÃ¼r icon workfor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6324" y="1864080"/>
            <a:ext cx="541472" cy="54147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2" descr="Ãhnliches Fot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24125" y="1767840"/>
            <a:ext cx="584920" cy="58492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0" descr="Bildergebnis fÃ¼r icon digitalizat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96472" y="1842252"/>
            <a:ext cx="563300" cy="563300"/>
          </a:xfrm>
          <a:prstGeom prst="rect">
            <a:avLst/>
          </a:prstGeom>
          <a:noFill/>
          <a:extLst>
            <a:ext uri="{909E8E84-426E-40DD-AFC4-6F175D3DCCD1}">
              <a14:hiddenFill xmlns:a14="http://schemas.microsoft.com/office/drawing/2010/main">
                <a:solidFill>
                  <a:srgbClr val="FFFFFF"/>
                </a:solidFill>
              </a14:hiddenFill>
            </a:ext>
          </a:extLst>
        </p:spPr>
      </p:pic>
      <p:sp>
        <p:nvSpPr>
          <p:cNvPr id="28" name="Rechteckige Legende 27"/>
          <p:cNvSpPr/>
          <p:nvPr/>
        </p:nvSpPr>
        <p:spPr>
          <a:xfrm>
            <a:off x="7278181" y="5115157"/>
            <a:ext cx="1385397" cy="784663"/>
          </a:xfrm>
          <a:prstGeom prst="wedgeRectCallout">
            <a:avLst>
              <a:gd name="adj1" fmla="val -39486"/>
              <a:gd name="adj2" fmla="val 71142"/>
            </a:avLst>
          </a:prstGeom>
          <a:solidFill>
            <a:schemeClr val="bg1">
              <a:lumMod val="65000"/>
              <a:alpha val="74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600" dirty="0">
                <a:latin typeface="+mj-lt"/>
              </a:rPr>
              <a:t>Qualifizierung</a:t>
            </a:r>
          </a:p>
        </p:txBody>
      </p:sp>
      <p:sp>
        <p:nvSpPr>
          <p:cNvPr id="29" name="Rechteckige Legende 28"/>
          <p:cNvSpPr/>
          <p:nvPr/>
        </p:nvSpPr>
        <p:spPr>
          <a:xfrm>
            <a:off x="1360560" y="5042666"/>
            <a:ext cx="1385397" cy="784663"/>
          </a:xfrm>
          <a:prstGeom prst="wedgeRectCallout">
            <a:avLst>
              <a:gd name="adj1" fmla="val -39486"/>
              <a:gd name="adj2" fmla="val 71142"/>
            </a:avLst>
          </a:prstGeom>
          <a:solidFill>
            <a:schemeClr val="bg1">
              <a:lumMod val="65000"/>
              <a:alpha val="74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600" dirty="0" smtClean="0">
                <a:latin typeface="+mj-lt"/>
              </a:rPr>
              <a:t>Personal-management</a:t>
            </a:r>
            <a:endParaRPr lang="de-DE" sz="1600" dirty="0">
              <a:latin typeface="+mj-lt"/>
            </a:endParaRPr>
          </a:p>
        </p:txBody>
      </p:sp>
      <p:sp>
        <p:nvSpPr>
          <p:cNvPr id="30" name="Rechteckige Legende 29"/>
          <p:cNvSpPr/>
          <p:nvPr/>
        </p:nvSpPr>
        <p:spPr>
          <a:xfrm>
            <a:off x="2621938" y="4537205"/>
            <a:ext cx="1385397" cy="784663"/>
          </a:xfrm>
          <a:prstGeom prst="wedgeRectCallout">
            <a:avLst>
              <a:gd name="adj1" fmla="val -39486"/>
              <a:gd name="adj2" fmla="val 71142"/>
            </a:avLst>
          </a:prstGeom>
          <a:solidFill>
            <a:schemeClr val="bg1">
              <a:lumMod val="65000"/>
              <a:alpha val="74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600" dirty="0">
                <a:latin typeface="+mj-lt"/>
              </a:rPr>
              <a:t>Gesundheit</a:t>
            </a:r>
          </a:p>
        </p:txBody>
      </p:sp>
      <p:sp>
        <p:nvSpPr>
          <p:cNvPr id="31" name="Rechteckige Legende 30"/>
          <p:cNvSpPr/>
          <p:nvPr/>
        </p:nvSpPr>
        <p:spPr>
          <a:xfrm>
            <a:off x="10470036" y="4987559"/>
            <a:ext cx="1385397" cy="784663"/>
          </a:xfrm>
          <a:prstGeom prst="wedgeRectCallout">
            <a:avLst>
              <a:gd name="adj1" fmla="val -39486"/>
              <a:gd name="adj2" fmla="val 71142"/>
            </a:avLst>
          </a:prstGeom>
          <a:solidFill>
            <a:schemeClr val="bg1">
              <a:lumMod val="65000"/>
              <a:alpha val="74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600" dirty="0" err="1">
                <a:latin typeface="+mj-lt"/>
              </a:rPr>
              <a:t>Arbeitsorga-nisation</a:t>
            </a:r>
            <a:endParaRPr lang="de-DE" sz="1600" dirty="0">
              <a:latin typeface="+mj-lt"/>
            </a:endParaRPr>
          </a:p>
        </p:txBody>
      </p:sp>
      <p:sp>
        <p:nvSpPr>
          <p:cNvPr id="32" name="Rechteckige Legende 31"/>
          <p:cNvSpPr/>
          <p:nvPr/>
        </p:nvSpPr>
        <p:spPr>
          <a:xfrm>
            <a:off x="2575531" y="3674785"/>
            <a:ext cx="1385397" cy="784663"/>
          </a:xfrm>
          <a:prstGeom prst="wedgeRectCallout">
            <a:avLst>
              <a:gd name="adj1" fmla="val -39486"/>
              <a:gd name="adj2" fmla="val 71142"/>
            </a:avLst>
          </a:prstGeom>
          <a:solidFill>
            <a:schemeClr val="bg1">
              <a:lumMod val="65000"/>
              <a:alpha val="74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600" dirty="0">
                <a:latin typeface="+mj-lt"/>
              </a:rPr>
              <a:t>Arbeitsrecht</a:t>
            </a:r>
          </a:p>
        </p:txBody>
      </p:sp>
      <p:sp>
        <p:nvSpPr>
          <p:cNvPr id="33" name="Rechteckige Legende 32"/>
          <p:cNvSpPr/>
          <p:nvPr/>
        </p:nvSpPr>
        <p:spPr>
          <a:xfrm>
            <a:off x="5162417" y="5018428"/>
            <a:ext cx="1385397" cy="784663"/>
          </a:xfrm>
          <a:prstGeom prst="wedgeRectCallout">
            <a:avLst>
              <a:gd name="adj1" fmla="val -39486"/>
              <a:gd name="adj2" fmla="val 71142"/>
            </a:avLst>
          </a:prstGeom>
          <a:solidFill>
            <a:schemeClr val="bg1">
              <a:lumMod val="65000"/>
              <a:alpha val="74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600" dirty="0">
                <a:latin typeface="+mj-lt"/>
              </a:rPr>
              <a:t>Digital</a:t>
            </a:r>
            <a:r>
              <a:rPr lang="de-DE" dirty="0" smtClean="0"/>
              <a:t> </a:t>
            </a:r>
            <a:r>
              <a:rPr lang="de-DE" sz="1600" dirty="0">
                <a:latin typeface="+mj-lt"/>
              </a:rPr>
              <a:t>Leadership</a:t>
            </a:r>
          </a:p>
        </p:txBody>
      </p:sp>
      <p:sp>
        <p:nvSpPr>
          <p:cNvPr id="34" name="Rechteckige Legende 33"/>
          <p:cNvSpPr/>
          <p:nvPr/>
        </p:nvSpPr>
        <p:spPr>
          <a:xfrm>
            <a:off x="4200852" y="3863488"/>
            <a:ext cx="1385397" cy="784663"/>
          </a:xfrm>
          <a:prstGeom prst="wedgeRectCallout">
            <a:avLst>
              <a:gd name="adj1" fmla="val -39486"/>
              <a:gd name="adj2" fmla="val 71142"/>
            </a:avLst>
          </a:prstGeom>
          <a:solidFill>
            <a:schemeClr val="bg1">
              <a:lumMod val="65000"/>
              <a:alpha val="74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600" dirty="0" smtClean="0">
                <a:latin typeface="+mj-lt"/>
              </a:rPr>
              <a:t>Nachfolge-planung</a:t>
            </a:r>
            <a:endParaRPr lang="de-DE" sz="1600" dirty="0">
              <a:latin typeface="+mj-lt"/>
            </a:endParaRPr>
          </a:p>
        </p:txBody>
      </p:sp>
      <p:sp>
        <p:nvSpPr>
          <p:cNvPr id="35" name="Rechteckige Legende 34"/>
          <p:cNvSpPr/>
          <p:nvPr/>
        </p:nvSpPr>
        <p:spPr>
          <a:xfrm>
            <a:off x="7038728" y="3765014"/>
            <a:ext cx="1385397" cy="784663"/>
          </a:xfrm>
          <a:prstGeom prst="wedgeRectCallout">
            <a:avLst>
              <a:gd name="adj1" fmla="val -39486"/>
              <a:gd name="adj2" fmla="val 71142"/>
            </a:avLst>
          </a:prstGeom>
          <a:solidFill>
            <a:schemeClr val="bg1">
              <a:lumMod val="65000"/>
              <a:alpha val="74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600" dirty="0">
                <a:latin typeface="+mj-lt"/>
              </a:rPr>
              <a:t>Digitales </a:t>
            </a:r>
          </a:p>
          <a:p>
            <a:pPr algn="ctr"/>
            <a:r>
              <a:rPr lang="de-DE" sz="1600" dirty="0">
                <a:latin typeface="+mj-lt"/>
              </a:rPr>
              <a:t>BGM</a:t>
            </a:r>
          </a:p>
        </p:txBody>
      </p:sp>
      <p:sp>
        <p:nvSpPr>
          <p:cNvPr id="36" name="Rechteckige Legende 35"/>
          <p:cNvSpPr/>
          <p:nvPr/>
        </p:nvSpPr>
        <p:spPr>
          <a:xfrm>
            <a:off x="10501262" y="4067117"/>
            <a:ext cx="1385397" cy="784663"/>
          </a:xfrm>
          <a:prstGeom prst="wedgeRectCallout">
            <a:avLst>
              <a:gd name="adj1" fmla="val -39486"/>
              <a:gd name="adj2" fmla="val 71142"/>
            </a:avLst>
          </a:prstGeom>
          <a:solidFill>
            <a:schemeClr val="bg1">
              <a:lumMod val="65000"/>
              <a:alpha val="74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600" dirty="0">
                <a:latin typeface="+mj-lt"/>
              </a:rPr>
              <a:t>Recruiting</a:t>
            </a:r>
          </a:p>
        </p:txBody>
      </p:sp>
      <p:sp>
        <p:nvSpPr>
          <p:cNvPr id="37" name="Rechteckige Legende 36"/>
          <p:cNvSpPr/>
          <p:nvPr/>
        </p:nvSpPr>
        <p:spPr>
          <a:xfrm>
            <a:off x="642890" y="3125583"/>
            <a:ext cx="1385397" cy="784663"/>
          </a:xfrm>
          <a:prstGeom prst="wedgeRectCallout">
            <a:avLst>
              <a:gd name="adj1" fmla="val -39486"/>
              <a:gd name="adj2" fmla="val 71142"/>
            </a:avLst>
          </a:prstGeom>
          <a:solidFill>
            <a:schemeClr val="bg1">
              <a:lumMod val="65000"/>
              <a:alpha val="74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600" dirty="0">
                <a:latin typeface="+mj-lt"/>
              </a:rPr>
              <a:t>Onboarding</a:t>
            </a:r>
          </a:p>
        </p:txBody>
      </p:sp>
      <p:sp>
        <p:nvSpPr>
          <p:cNvPr id="40" name="Rechteckige Legende 39"/>
          <p:cNvSpPr/>
          <p:nvPr/>
        </p:nvSpPr>
        <p:spPr>
          <a:xfrm>
            <a:off x="3436946" y="5353661"/>
            <a:ext cx="1385397" cy="784663"/>
          </a:xfrm>
          <a:prstGeom prst="wedgeRectCallout">
            <a:avLst>
              <a:gd name="adj1" fmla="val -39486"/>
              <a:gd name="adj2" fmla="val 71142"/>
            </a:avLst>
          </a:prstGeom>
          <a:solidFill>
            <a:schemeClr val="bg1">
              <a:lumMod val="65000"/>
              <a:alpha val="74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600" dirty="0" err="1">
                <a:latin typeface="+mj-lt"/>
              </a:rPr>
              <a:t>Employer</a:t>
            </a:r>
            <a:r>
              <a:rPr lang="de-DE" sz="1600" dirty="0">
                <a:latin typeface="+mj-lt"/>
              </a:rPr>
              <a:t> Branding</a:t>
            </a:r>
          </a:p>
        </p:txBody>
      </p:sp>
      <p:sp>
        <p:nvSpPr>
          <p:cNvPr id="41" name="Rechteckige Legende 40"/>
          <p:cNvSpPr/>
          <p:nvPr/>
        </p:nvSpPr>
        <p:spPr>
          <a:xfrm>
            <a:off x="8920859" y="5152809"/>
            <a:ext cx="1385397" cy="784663"/>
          </a:xfrm>
          <a:prstGeom prst="wedgeRectCallout">
            <a:avLst>
              <a:gd name="adj1" fmla="val -39486"/>
              <a:gd name="adj2" fmla="val 71142"/>
            </a:avLst>
          </a:prstGeom>
          <a:solidFill>
            <a:schemeClr val="bg1">
              <a:lumMod val="65000"/>
              <a:alpha val="74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600" dirty="0">
                <a:latin typeface="+mj-lt"/>
              </a:rPr>
              <a:t>Weiterbildung</a:t>
            </a:r>
          </a:p>
        </p:txBody>
      </p:sp>
      <p:sp>
        <p:nvSpPr>
          <p:cNvPr id="42" name="Rechteckige Legende 41"/>
          <p:cNvSpPr/>
          <p:nvPr/>
        </p:nvSpPr>
        <p:spPr>
          <a:xfrm>
            <a:off x="373826" y="4185822"/>
            <a:ext cx="1385397" cy="784663"/>
          </a:xfrm>
          <a:prstGeom prst="wedgeRectCallout">
            <a:avLst>
              <a:gd name="adj1" fmla="val -39486"/>
              <a:gd name="adj2" fmla="val 71142"/>
            </a:avLst>
          </a:prstGeom>
          <a:solidFill>
            <a:schemeClr val="bg1">
              <a:lumMod val="65000"/>
              <a:alpha val="74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600" dirty="0" err="1" smtClean="0">
                <a:latin typeface="+mj-lt"/>
              </a:rPr>
              <a:t>Selbstorgani-siertes</a:t>
            </a:r>
            <a:r>
              <a:rPr lang="de-DE" sz="1600" dirty="0" smtClean="0">
                <a:latin typeface="+mj-lt"/>
              </a:rPr>
              <a:t> </a:t>
            </a:r>
            <a:r>
              <a:rPr lang="de-DE" sz="1600" dirty="0">
                <a:latin typeface="+mj-lt"/>
              </a:rPr>
              <a:t>Lernen</a:t>
            </a:r>
          </a:p>
        </p:txBody>
      </p:sp>
      <p:sp>
        <p:nvSpPr>
          <p:cNvPr id="43" name="Rechteckige Legende 42"/>
          <p:cNvSpPr/>
          <p:nvPr/>
        </p:nvSpPr>
        <p:spPr>
          <a:xfrm>
            <a:off x="8933248" y="4161641"/>
            <a:ext cx="1385397" cy="784663"/>
          </a:xfrm>
          <a:prstGeom prst="wedgeRectCallout">
            <a:avLst>
              <a:gd name="adj1" fmla="val -39486"/>
              <a:gd name="adj2" fmla="val 71142"/>
            </a:avLst>
          </a:prstGeom>
          <a:solidFill>
            <a:schemeClr val="bg1">
              <a:lumMod val="65000"/>
              <a:alpha val="74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600" dirty="0">
                <a:latin typeface="+mj-lt"/>
              </a:rPr>
              <a:t>Generationen-Dialoge</a:t>
            </a:r>
          </a:p>
        </p:txBody>
      </p:sp>
      <p:sp>
        <p:nvSpPr>
          <p:cNvPr id="44" name="Rechteckige Legende 43"/>
          <p:cNvSpPr/>
          <p:nvPr/>
        </p:nvSpPr>
        <p:spPr>
          <a:xfrm>
            <a:off x="10092904" y="3008456"/>
            <a:ext cx="1385397" cy="784663"/>
          </a:xfrm>
          <a:prstGeom prst="wedgeRectCallout">
            <a:avLst>
              <a:gd name="adj1" fmla="val -39486"/>
              <a:gd name="adj2" fmla="val 71142"/>
            </a:avLst>
          </a:prstGeom>
          <a:solidFill>
            <a:schemeClr val="bg1">
              <a:lumMod val="65000"/>
              <a:alpha val="74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600" dirty="0">
                <a:latin typeface="+mj-lt"/>
              </a:rPr>
              <a:t>Partizipation</a:t>
            </a:r>
          </a:p>
        </p:txBody>
      </p:sp>
      <p:pic>
        <p:nvPicPr>
          <p:cNvPr id="52" name="Grafik 5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02814" y="227213"/>
            <a:ext cx="790476" cy="476190"/>
          </a:xfrm>
          <a:prstGeom prst="rect">
            <a:avLst/>
          </a:prstGeom>
        </p:spPr>
      </p:pic>
      <p:sp>
        <p:nvSpPr>
          <p:cNvPr id="51" name="Rechteckige Legende 50"/>
          <p:cNvSpPr/>
          <p:nvPr/>
        </p:nvSpPr>
        <p:spPr>
          <a:xfrm>
            <a:off x="6587192" y="3786064"/>
            <a:ext cx="3279917" cy="1639959"/>
          </a:xfrm>
          <a:prstGeom prst="wedgeRectCallout">
            <a:avLst>
              <a:gd name="adj1" fmla="val 32895"/>
              <a:gd name="adj2" fmla="val 93653"/>
            </a:avLst>
          </a:prstGeom>
          <a:solidFill>
            <a:schemeClr val="bg2">
              <a:lumMod val="50000"/>
              <a:alpha val="92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2400" b="1" dirty="0" smtClean="0">
                <a:latin typeface="+mj-lt"/>
              </a:rPr>
              <a:t>Anwendungsinstrumente</a:t>
            </a:r>
            <a:endParaRPr lang="de-DE" sz="2400" b="1" dirty="0">
              <a:latin typeface="+mj-lt"/>
            </a:endParaRPr>
          </a:p>
        </p:txBody>
      </p:sp>
      <p:sp>
        <p:nvSpPr>
          <p:cNvPr id="53" name="Foliennummernplatzhalter 9"/>
          <p:cNvSpPr txBox="1">
            <a:spLocks/>
          </p:cNvSpPr>
          <p:nvPr/>
        </p:nvSpPr>
        <p:spPr>
          <a:xfrm>
            <a:off x="9382125" y="6407150"/>
            <a:ext cx="27432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smtClean="0"/>
              <a:t>8</a:t>
            </a:r>
            <a:endParaRPr lang="de-DE" dirty="0"/>
          </a:p>
        </p:txBody>
      </p:sp>
      <p:sp>
        <p:nvSpPr>
          <p:cNvPr id="54" name="Textfeld 53"/>
          <p:cNvSpPr txBox="1"/>
          <p:nvPr/>
        </p:nvSpPr>
        <p:spPr>
          <a:xfrm>
            <a:off x="11298965" y="6438346"/>
            <a:ext cx="358673" cy="338554"/>
          </a:xfrm>
          <a:prstGeom prst="rect">
            <a:avLst/>
          </a:prstGeom>
          <a:noFill/>
        </p:spPr>
        <p:txBody>
          <a:bodyPr wrap="square" rtlCol="0">
            <a:spAutoFit/>
          </a:bodyPr>
          <a:lstStyle/>
          <a:p>
            <a:r>
              <a:rPr lang="de-DE" sz="1600" b="1" dirty="0">
                <a:solidFill>
                  <a:schemeClr val="bg1"/>
                </a:solidFill>
                <a:latin typeface="Verdana" panose="020B0604030504040204" pitchFamily="34" charset="0"/>
                <a:ea typeface="Verdana" panose="020B0604030504040204" pitchFamily="34" charset="0"/>
                <a:cs typeface="Verdana" panose="020B0604030504040204" pitchFamily="34" charset="0"/>
              </a:rPr>
              <a:t>1</a:t>
            </a:r>
          </a:p>
        </p:txBody>
      </p:sp>
      <p:cxnSp>
        <p:nvCxnSpPr>
          <p:cNvPr id="55" name="Gerader Verbinder 54"/>
          <p:cNvCxnSpPr/>
          <p:nvPr/>
        </p:nvCxnSpPr>
        <p:spPr>
          <a:xfrm flipV="1">
            <a:off x="370526" y="6282119"/>
            <a:ext cx="11479413" cy="1905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7" name="Textfeld 56"/>
          <p:cNvSpPr txBox="1"/>
          <p:nvPr/>
        </p:nvSpPr>
        <p:spPr>
          <a:xfrm rot="16200000">
            <a:off x="2484233" y="4249020"/>
            <a:ext cx="430887" cy="4658296"/>
          </a:xfrm>
          <a:prstGeom prst="rect">
            <a:avLst/>
          </a:prstGeom>
          <a:noFill/>
        </p:spPr>
        <p:txBody>
          <a:bodyPr vert="vert" wrap="square" rtlCol="0">
            <a:spAutoFit/>
          </a:bodyPr>
          <a:lstStyle/>
          <a:p>
            <a:r>
              <a:rPr lang="de-DE" sz="1600" dirty="0" smtClean="0">
                <a:solidFill>
                  <a:schemeClr val="bg1">
                    <a:lumMod val="85000"/>
                  </a:schemeClr>
                </a:solidFill>
              </a:rPr>
              <a:t>Digitalisierung im demografischen Wandel </a:t>
            </a:r>
            <a:endParaRPr lang="de-DE" sz="1600" dirty="0">
              <a:solidFill>
                <a:schemeClr val="bg1">
                  <a:lumMod val="85000"/>
                </a:schemeClr>
              </a:solidFill>
            </a:endParaRPr>
          </a:p>
        </p:txBody>
      </p:sp>
      <p:sp>
        <p:nvSpPr>
          <p:cNvPr id="50" name="Rechteckige Legende 49"/>
          <p:cNvSpPr/>
          <p:nvPr/>
        </p:nvSpPr>
        <p:spPr>
          <a:xfrm>
            <a:off x="2282489" y="3786063"/>
            <a:ext cx="3279917" cy="1639959"/>
          </a:xfrm>
          <a:prstGeom prst="wedgeRectCallout">
            <a:avLst>
              <a:gd name="adj1" fmla="val -39486"/>
              <a:gd name="adj2" fmla="val 71142"/>
            </a:avLst>
          </a:prstGeom>
          <a:solidFill>
            <a:schemeClr val="bg2">
              <a:lumMod val="50000"/>
              <a:alpha val="92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2400" b="1" dirty="0">
                <a:latin typeface="+mj-lt"/>
              </a:rPr>
              <a:t>Analyseinstrumente</a:t>
            </a:r>
          </a:p>
        </p:txBody>
      </p:sp>
    </p:spTree>
    <p:extLst>
      <p:ext uri="{BB962C8B-B14F-4D97-AF65-F5344CB8AC3E}">
        <p14:creationId xmlns:p14="http://schemas.microsoft.com/office/powerpoint/2010/main" val="1967954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250"/>
                                        <p:tgtEl>
                                          <p:spTgt spid="44"/>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250"/>
                                        <p:tgtEl>
                                          <p:spTgt spid="42"/>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250"/>
                                        <p:tgtEl>
                                          <p:spTgt spid="43"/>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250"/>
                                        <p:tgtEl>
                                          <p:spTgt spid="41"/>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250"/>
                                        <p:tgtEl>
                                          <p:spTgt spid="40"/>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250"/>
                                        <p:tgtEl>
                                          <p:spTgt spid="37"/>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250"/>
                                        <p:tgtEl>
                                          <p:spTgt spid="36"/>
                                        </p:tgtEl>
                                      </p:cBhvr>
                                    </p:animEffect>
                                  </p:childTnLst>
                                </p:cTn>
                              </p:par>
                            </p:childTnLst>
                          </p:cTn>
                        </p:par>
                        <p:par>
                          <p:cTn id="32" fill="hold">
                            <p:stCondLst>
                              <p:cond delay="1750"/>
                            </p:stCondLst>
                            <p:childTnLst>
                              <p:par>
                                <p:cTn id="33" presetID="10"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250"/>
                                        <p:tgtEl>
                                          <p:spTgt spid="35"/>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250"/>
                                        <p:tgtEl>
                                          <p:spTgt spid="34"/>
                                        </p:tgtEl>
                                      </p:cBhvr>
                                    </p:animEffect>
                                  </p:childTnLst>
                                </p:cTn>
                              </p:par>
                            </p:childTnLst>
                          </p:cTn>
                        </p:par>
                        <p:par>
                          <p:cTn id="40" fill="hold">
                            <p:stCondLst>
                              <p:cond delay="2250"/>
                            </p:stCondLst>
                            <p:childTnLst>
                              <p:par>
                                <p:cTn id="41" presetID="10" presetClass="entr" presetSubtype="0" fill="hold" grpId="0"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250"/>
                                        <p:tgtEl>
                                          <p:spTgt spid="33"/>
                                        </p:tgtEl>
                                      </p:cBhvr>
                                    </p:animEffect>
                                  </p:childTnLst>
                                </p:cTn>
                              </p:par>
                            </p:childTnLst>
                          </p:cTn>
                        </p:par>
                        <p:par>
                          <p:cTn id="44" fill="hold">
                            <p:stCondLst>
                              <p:cond delay="2500"/>
                            </p:stCondLst>
                            <p:childTnLst>
                              <p:par>
                                <p:cTn id="45" presetID="10" presetClass="entr" presetSubtype="0"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250"/>
                                        <p:tgtEl>
                                          <p:spTgt spid="32"/>
                                        </p:tgtEl>
                                      </p:cBhvr>
                                    </p:animEffect>
                                  </p:childTnLst>
                                </p:cTn>
                              </p:par>
                            </p:childTnLst>
                          </p:cTn>
                        </p:par>
                        <p:par>
                          <p:cTn id="48" fill="hold">
                            <p:stCondLst>
                              <p:cond delay="2750"/>
                            </p:stCondLst>
                            <p:childTnLst>
                              <p:par>
                                <p:cTn id="49" presetID="10"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250"/>
                                        <p:tgtEl>
                                          <p:spTgt spid="31"/>
                                        </p:tgtEl>
                                      </p:cBhvr>
                                    </p:animEffect>
                                  </p:childTnLst>
                                </p:cTn>
                              </p:par>
                            </p:childTnLst>
                          </p:cTn>
                        </p:par>
                        <p:par>
                          <p:cTn id="52" fill="hold">
                            <p:stCondLst>
                              <p:cond delay="3000"/>
                            </p:stCondLst>
                            <p:childTnLst>
                              <p:par>
                                <p:cTn id="53" presetID="10"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250"/>
                                        <p:tgtEl>
                                          <p:spTgt spid="30"/>
                                        </p:tgtEl>
                                      </p:cBhvr>
                                    </p:animEffect>
                                  </p:childTnLst>
                                </p:cTn>
                              </p:par>
                            </p:childTnLst>
                          </p:cTn>
                        </p:par>
                        <p:par>
                          <p:cTn id="56" fill="hold">
                            <p:stCondLst>
                              <p:cond delay="3250"/>
                            </p:stCondLst>
                            <p:childTnLst>
                              <p:par>
                                <p:cTn id="57" presetID="10"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250"/>
                                        <p:tgtEl>
                                          <p:spTgt spid="29"/>
                                        </p:tgtEl>
                                      </p:cBhvr>
                                    </p:animEffect>
                                  </p:childTnLst>
                                </p:cTn>
                              </p:par>
                            </p:childTnLst>
                          </p:cTn>
                        </p:par>
                        <p:par>
                          <p:cTn id="60" fill="hold">
                            <p:stCondLst>
                              <p:cond delay="3500"/>
                            </p:stCondLst>
                            <p:childTnLst>
                              <p:par>
                                <p:cTn id="61" presetID="10" presetClass="entr" presetSubtype="0"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250"/>
                                        <p:tgtEl>
                                          <p:spTgt spid="28"/>
                                        </p:tgtEl>
                                      </p:cBhvr>
                                    </p:animEffect>
                                  </p:childTnLst>
                                </p:cTn>
                              </p:par>
                            </p:childTnLst>
                          </p:cTn>
                        </p:par>
                        <p:par>
                          <p:cTn id="64" fill="hold">
                            <p:stCondLst>
                              <p:cond delay="3750"/>
                            </p:stCondLst>
                            <p:childTnLst>
                              <p:par>
                                <p:cTn id="65" presetID="10" presetClass="entr" presetSubtype="0" fill="hold" grpId="0" nodeType="after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fade">
                                      <p:cBhvr>
                                        <p:cTn id="67" dur="250"/>
                                        <p:tgtEl>
                                          <p:spTgt spid="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250"/>
                                        <p:tgtEl>
                                          <p:spTgt spid="50"/>
                                        </p:tgtEl>
                                      </p:cBhvr>
                                    </p:animEffect>
                                  </p:childTnLst>
                                </p:cTn>
                              </p:par>
                              <p:par>
                                <p:cTn id="73" presetID="9" presetClass="emph" presetSubtype="0" grpId="1" nodeType="withEffect">
                                  <p:stCondLst>
                                    <p:cond delay="0"/>
                                  </p:stCondLst>
                                  <p:childTnLst>
                                    <p:set>
                                      <p:cBhvr rctx="PPT">
                                        <p:cTn id="74" dur="indefinite"/>
                                        <p:tgtEl>
                                          <p:spTgt spid="44"/>
                                        </p:tgtEl>
                                        <p:attrNameLst>
                                          <p:attrName>style.opacity</p:attrName>
                                        </p:attrNameLst>
                                      </p:cBhvr>
                                      <p:to>
                                        <p:strVal val="0.5"/>
                                      </p:to>
                                    </p:set>
                                    <p:animEffect filter="image" prLst="opacity: 0.5">
                                      <p:cBhvr rctx="IE">
                                        <p:cTn id="75" dur="indefinite"/>
                                        <p:tgtEl>
                                          <p:spTgt spid="44"/>
                                        </p:tgtEl>
                                      </p:cBhvr>
                                    </p:animEffect>
                                  </p:childTnLst>
                                </p:cTn>
                              </p:par>
                              <p:par>
                                <p:cTn id="76" presetID="9" presetClass="emph" presetSubtype="0" grpId="1" nodeType="withEffect">
                                  <p:stCondLst>
                                    <p:cond delay="0"/>
                                  </p:stCondLst>
                                  <p:childTnLst>
                                    <p:set>
                                      <p:cBhvr rctx="PPT">
                                        <p:cTn id="77" dur="indefinite"/>
                                        <p:tgtEl>
                                          <p:spTgt spid="42"/>
                                        </p:tgtEl>
                                        <p:attrNameLst>
                                          <p:attrName>style.opacity</p:attrName>
                                        </p:attrNameLst>
                                      </p:cBhvr>
                                      <p:to>
                                        <p:strVal val="0.5"/>
                                      </p:to>
                                    </p:set>
                                    <p:animEffect filter="image" prLst="opacity: 0.5">
                                      <p:cBhvr rctx="IE">
                                        <p:cTn id="78" dur="indefinite"/>
                                        <p:tgtEl>
                                          <p:spTgt spid="42"/>
                                        </p:tgtEl>
                                      </p:cBhvr>
                                    </p:animEffect>
                                  </p:childTnLst>
                                </p:cTn>
                              </p:par>
                              <p:par>
                                <p:cTn id="79" presetID="9" presetClass="emph" presetSubtype="0" grpId="1" nodeType="withEffect">
                                  <p:stCondLst>
                                    <p:cond delay="0"/>
                                  </p:stCondLst>
                                  <p:childTnLst>
                                    <p:set>
                                      <p:cBhvr rctx="PPT">
                                        <p:cTn id="80" dur="indefinite"/>
                                        <p:tgtEl>
                                          <p:spTgt spid="43"/>
                                        </p:tgtEl>
                                        <p:attrNameLst>
                                          <p:attrName>style.opacity</p:attrName>
                                        </p:attrNameLst>
                                      </p:cBhvr>
                                      <p:to>
                                        <p:strVal val="0.5"/>
                                      </p:to>
                                    </p:set>
                                    <p:animEffect filter="image" prLst="opacity: 0.5">
                                      <p:cBhvr rctx="IE">
                                        <p:cTn id="81" dur="indefinite"/>
                                        <p:tgtEl>
                                          <p:spTgt spid="43"/>
                                        </p:tgtEl>
                                      </p:cBhvr>
                                    </p:animEffect>
                                  </p:childTnLst>
                                </p:cTn>
                              </p:par>
                              <p:par>
                                <p:cTn id="82" presetID="9" presetClass="emph" presetSubtype="0" grpId="1" nodeType="withEffect">
                                  <p:stCondLst>
                                    <p:cond delay="0"/>
                                  </p:stCondLst>
                                  <p:childTnLst>
                                    <p:set>
                                      <p:cBhvr rctx="PPT">
                                        <p:cTn id="83" dur="indefinite"/>
                                        <p:tgtEl>
                                          <p:spTgt spid="41"/>
                                        </p:tgtEl>
                                        <p:attrNameLst>
                                          <p:attrName>style.opacity</p:attrName>
                                        </p:attrNameLst>
                                      </p:cBhvr>
                                      <p:to>
                                        <p:strVal val="0.5"/>
                                      </p:to>
                                    </p:set>
                                    <p:animEffect filter="image" prLst="opacity: 0.5">
                                      <p:cBhvr rctx="IE">
                                        <p:cTn id="84" dur="indefinite"/>
                                        <p:tgtEl>
                                          <p:spTgt spid="41"/>
                                        </p:tgtEl>
                                      </p:cBhvr>
                                    </p:animEffect>
                                  </p:childTnLst>
                                </p:cTn>
                              </p:par>
                              <p:par>
                                <p:cTn id="85" presetID="9" presetClass="emph" presetSubtype="0" grpId="1" nodeType="withEffect">
                                  <p:stCondLst>
                                    <p:cond delay="0"/>
                                  </p:stCondLst>
                                  <p:childTnLst>
                                    <p:set>
                                      <p:cBhvr rctx="PPT">
                                        <p:cTn id="86" dur="indefinite"/>
                                        <p:tgtEl>
                                          <p:spTgt spid="40"/>
                                        </p:tgtEl>
                                        <p:attrNameLst>
                                          <p:attrName>style.opacity</p:attrName>
                                        </p:attrNameLst>
                                      </p:cBhvr>
                                      <p:to>
                                        <p:strVal val="0.5"/>
                                      </p:to>
                                    </p:set>
                                    <p:animEffect filter="image" prLst="opacity: 0.5">
                                      <p:cBhvr rctx="IE">
                                        <p:cTn id="87" dur="indefinite"/>
                                        <p:tgtEl>
                                          <p:spTgt spid="40"/>
                                        </p:tgtEl>
                                      </p:cBhvr>
                                    </p:animEffect>
                                  </p:childTnLst>
                                </p:cTn>
                              </p:par>
                              <p:par>
                                <p:cTn id="88" presetID="9" presetClass="emph" presetSubtype="0" grpId="1" nodeType="withEffect">
                                  <p:stCondLst>
                                    <p:cond delay="0"/>
                                  </p:stCondLst>
                                  <p:childTnLst>
                                    <p:set>
                                      <p:cBhvr rctx="PPT">
                                        <p:cTn id="89" dur="indefinite"/>
                                        <p:tgtEl>
                                          <p:spTgt spid="37"/>
                                        </p:tgtEl>
                                        <p:attrNameLst>
                                          <p:attrName>style.opacity</p:attrName>
                                        </p:attrNameLst>
                                      </p:cBhvr>
                                      <p:to>
                                        <p:strVal val="0.5"/>
                                      </p:to>
                                    </p:set>
                                    <p:animEffect filter="image" prLst="opacity: 0.5">
                                      <p:cBhvr rctx="IE">
                                        <p:cTn id="90" dur="indefinite"/>
                                        <p:tgtEl>
                                          <p:spTgt spid="37"/>
                                        </p:tgtEl>
                                      </p:cBhvr>
                                    </p:animEffect>
                                  </p:childTnLst>
                                </p:cTn>
                              </p:par>
                              <p:par>
                                <p:cTn id="91" presetID="9" presetClass="emph" presetSubtype="0" grpId="1" nodeType="withEffect">
                                  <p:stCondLst>
                                    <p:cond delay="0"/>
                                  </p:stCondLst>
                                  <p:childTnLst>
                                    <p:set>
                                      <p:cBhvr rctx="PPT">
                                        <p:cTn id="92" dur="indefinite"/>
                                        <p:tgtEl>
                                          <p:spTgt spid="36"/>
                                        </p:tgtEl>
                                        <p:attrNameLst>
                                          <p:attrName>style.opacity</p:attrName>
                                        </p:attrNameLst>
                                      </p:cBhvr>
                                      <p:to>
                                        <p:strVal val="0.5"/>
                                      </p:to>
                                    </p:set>
                                    <p:animEffect filter="image" prLst="opacity: 0.5">
                                      <p:cBhvr rctx="IE">
                                        <p:cTn id="93" dur="indefinite"/>
                                        <p:tgtEl>
                                          <p:spTgt spid="36"/>
                                        </p:tgtEl>
                                      </p:cBhvr>
                                    </p:animEffect>
                                  </p:childTnLst>
                                </p:cTn>
                              </p:par>
                              <p:par>
                                <p:cTn id="94" presetID="9" presetClass="emph" presetSubtype="0" grpId="1" nodeType="withEffect">
                                  <p:stCondLst>
                                    <p:cond delay="0"/>
                                  </p:stCondLst>
                                  <p:childTnLst>
                                    <p:set>
                                      <p:cBhvr rctx="PPT">
                                        <p:cTn id="95" dur="indefinite"/>
                                        <p:tgtEl>
                                          <p:spTgt spid="35"/>
                                        </p:tgtEl>
                                        <p:attrNameLst>
                                          <p:attrName>style.opacity</p:attrName>
                                        </p:attrNameLst>
                                      </p:cBhvr>
                                      <p:to>
                                        <p:strVal val="0.5"/>
                                      </p:to>
                                    </p:set>
                                    <p:animEffect filter="image" prLst="opacity: 0.5">
                                      <p:cBhvr rctx="IE">
                                        <p:cTn id="96" dur="indefinite"/>
                                        <p:tgtEl>
                                          <p:spTgt spid="35"/>
                                        </p:tgtEl>
                                      </p:cBhvr>
                                    </p:animEffect>
                                  </p:childTnLst>
                                </p:cTn>
                              </p:par>
                              <p:par>
                                <p:cTn id="97" presetID="9" presetClass="emph" presetSubtype="0" grpId="1" nodeType="withEffect">
                                  <p:stCondLst>
                                    <p:cond delay="0"/>
                                  </p:stCondLst>
                                  <p:childTnLst>
                                    <p:set>
                                      <p:cBhvr rctx="PPT">
                                        <p:cTn id="98" dur="indefinite"/>
                                        <p:tgtEl>
                                          <p:spTgt spid="34"/>
                                        </p:tgtEl>
                                        <p:attrNameLst>
                                          <p:attrName>style.opacity</p:attrName>
                                        </p:attrNameLst>
                                      </p:cBhvr>
                                      <p:to>
                                        <p:strVal val="0.5"/>
                                      </p:to>
                                    </p:set>
                                    <p:animEffect filter="image" prLst="opacity: 0.5">
                                      <p:cBhvr rctx="IE">
                                        <p:cTn id="99" dur="indefinite"/>
                                        <p:tgtEl>
                                          <p:spTgt spid="34"/>
                                        </p:tgtEl>
                                      </p:cBhvr>
                                    </p:animEffect>
                                  </p:childTnLst>
                                </p:cTn>
                              </p:par>
                              <p:par>
                                <p:cTn id="100" presetID="9" presetClass="emph" presetSubtype="0" grpId="1" nodeType="withEffect">
                                  <p:stCondLst>
                                    <p:cond delay="0"/>
                                  </p:stCondLst>
                                  <p:childTnLst>
                                    <p:set>
                                      <p:cBhvr rctx="PPT">
                                        <p:cTn id="101" dur="indefinite"/>
                                        <p:tgtEl>
                                          <p:spTgt spid="33"/>
                                        </p:tgtEl>
                                        <p:attrNameLst>
                                          <p:attrName>style.opacity</p:attrName>
                                        </p:attrNameLst>
                                      </p:cBhvr>
                                      <p:to>
                                        <p:strVal val="0.5"/>
                                      </p:to>
                                    </p:set>
                                    <p:animEffect filter="image" prLst="opacity: 0.5">
                                      <p:cBhvr rctx="IE">
                                        <p:cTn id="102" dur="indefinite"/>
                                        <p:tgtEl>
                                          <p:spTgt spid="33"/>
                                        </p:tgtEl>
                                      </p:cBhvr>
                                    </p:animEffect>
                                  </p:childTnLst>
                                </p:cTn>
                              </p:par>
                              <p:par>
                                <p:cTn id="103" presetID="9" presetClass="emph" presetSubtype="0" grpId="1" nodeType="withEffect">
                                  <p:stCondLst>
                                    <p:cond delay="0"/>
                                  </p:stCondLst>
                                  <p:childTnLst>
                                    <p:set>
                                      <p:cBhvr rctx="PPT">
                                        <p:cTn id="104" dur="indefinite"/>
                                        <p:tgtEl>
                                          <p:spTgt spid="32"/>
                                        </p:tgtEl>
                                        <p:attrNameLst>
                                          <p:attrName>style.opacity</p:attrName>
                                        </p:attrNameLst>
                                      </p:cBhvr>
                                      <p:to>
                                        <p:strVal val="0.5"/>
                                      </p:to>
                                    </p:set>
                                    <p:animEffect filter="image" prLst="opacity: 0.5">
                                      <p:cBhvr rctx="IE">
                                        <p:cTn id="105" dur="indefinite"/>
                                        <p:tgtEl>
                                          <p:spTgt spid="32"/>
                                        </p:tgtEl>
                                      </p:cBhvr>
                                    </p:animEffect>
                                  </p:childTnLst>
                                </p:cTn>
                              </p:par>
                              <p:par>
                                <p:cTn id="106" presetID="9" presetClass="emph" presetSubtype="0" grpId="1" nodeType="withEffect">
                                  <p:stCondLst>
                                    <p:cond delay="0"/>
                                  </p:stCondLst>
                                  <p:childTnLst>
                                    <p:set>
                                      <p:cBhvr rctx="PPT">
                                        <p:cTn id="107" dur="indefinite"/>
                                        <p:tgtEl>
                                          <p:spTgt spid="31"/>
                                        </p:tgtEl>
                                        <p:attrNameLst>
                                          <p:attrName>style.opacity</p:attrName>
                                        </p:attrNameLst>
                                      </p:cBhvr>
                                      <p:to>
                                        <p:strVal val="0.5"/>
                                      </p:to>
                                    </p:set>
                                    <p:animEffect filter="image" prLst="opacity: 0.5">
                                      <p:cBhvr rctx="IE">
                                        <p:cTn id="108" dur="indefinite"/>
                                        <p:tgtEl>
                                          <p:spTgt spid="31"/>
                                        </p:tgtEl>
                                      </p:cBhvr>
                                    </p:animEffect>
                                  </p:childTnLst>
                                </p:cTn>
                              </p:par>
                              <p:par>
                                <p:cTn id="109" presetID="9" presetClass="emph" presetSubtype="0" grpId="1" nodeType="withEffect">
                                  <p:stCondLst>
                                    <p:cond delay="0"/>
                                  </p:stCondLst>
                                  <p:childTnLst>
                                    <p:set>
                                      <p:cBhvr rctx="PPT">
                                        <p:cTn id="110" dur="indefinite"/>
                                        <p:tgtEl>
                                          <p:spTgt spid="30"/>
                                        </p:tgtEl>
                                        <p:attrNameLst>
                                          <p:attrName>style.opacity</p:attrName>
                                        </p:attrNameLst>
                                      </p:cBhvr>
                                      <p:to>
                                        <p:strVal val="0.5"/>
                                      </p:to>
                                    </p:set>
                                    <p:animEffect filter="image" prLst="opacity: 0.5">
                                      <p:cBhvr rctx="IE">
                                        <p:cTn id="111" dur="indefinite"/>
                                        <p:tgtEl>
                                          <p:spTgt spid="30"/>
                                        </p:tgtEl>
                                      </p:cBhvr>
                                    </p:animEffect>
                                  </p:childTnLst>
                                </p:cTn>
                              </p:par>
                              <p:par>
                                <p:cTn id="112" presetID="9" presetClass="emph" presetSubtype="0" grpId="1" nodeType="withEffect">
                                  <p:stCondLst>
                                    <p:cond delay="0"/>
                                  </p:stCondLst>
                                  <p:childTnLst>
                                    <p:set>
                                      <p:cBhvr rctx="PPT">
                                        <p:cTn id="113" dur="indefinite"/>
                                        <p:tgtEl>
                                          <p:spTgt spid="29"/>
                                        </p:tgtEl>
                                        <p:attrNameLst>
                                          <p:attrName>style.opacity</p:attrName>
                                        </p:attrNameLst>
                                      </p:cBhvr>
                                      <p:to>
                                        <p:strVal val="0.5"/>
                                      </p:to>
                                    </p:set>
                                    <p:animEffect filter="image" prLst="opacity: 0.5">
                                      <p:cBhvr rctx="IE">
                                        <p:cTn id="114" dur="indefinite"/>
                                        <p:tgtEl>
                                          <p:spTgt spid="29"/>
                                        </p:tgtEl>
                                      </p:cBhvr>
                                    </p:animEffect>
                                  </p:childTnLst>
                                </p:cTn>
                              </p:par>
                              <p:par>
                                <p:cTn id="115" presetID="9" presetClass="emph" presetSubtype="0" grpId="1" nodeType="withEffect">
                                  <p:stCondLst>
                                    <p:cond delay="0"/>
                                  </p:stCondLst>
                                  <p:childTnLst>
                                    <p:set>
                                      <p:cBhvr rctx="PPT">
                                        <p:cTn id="116" dur="indefinite"/>
                                        <p:tgtEl>
                                          <p:spTgt spid="28"/>
                                        </p:tgtEl>
                                        <p:attrNameLst>
                                          <p:attrName>style.opacity</p:attrName>
                                        </p:attrNameLst>
                                      </p:cBhvr>
                                      <p:to>
                                        <p:strVal val="0.5"/>
                                      </p:to>
                                    </p:set>
                                    <p:animEffect filter="image" prLst="opacity: 0.5">
                                      <p:cBhvr rctx="IE">
                                        <p:cTn id="117" dur="indefinite"/>
                                        <p:tgtEl>
                                          <p:spTgt spid="28"/>
                                        </p:tgtEl>
                                      </p:cBhvr>
                                    </p:animEffect>
                                  </p:childTnLst>
                                </p:cTn>
                              </p:par>
                              <p:par>
                                <p:cTn id="118" presetID="9" presetClass="emph" presetSubtype="0" grpId="1" nodeType="withEffect">
                                  <p:stCondLst>
                                    <p:cond delay="0"/>
                                  </p:stCondLst>
                                  <p:childTnLst>
                                    <p:set>
                                      <p:cBhvr rctx="PPT">
                                        <p:cTn id="119" dur="indefinite"/>
                                        <p:tgtEl>
                                          <p:spTgt spid="2"/>
                                        </p:tgtEl>
                                        <p:attrNameLst>
                                          <p:attrName>style.opacity</p:attrName>
                                        </p:attrNameLst>
                                      </p:cBhvr>
                                      <p:to>
                                        <p:strVal val="0.5"/>
                                      </p:to>
                                    </p:set>
                                    <p:animEffect filter="image" prLst="opacity: 0.5">
                                      <p:cBhvr rctx="IE">
                                        <p:cTn id="120" dur="indefinite"/>
                                        <p:tgtEl>
                                          <p:spTgt spid="2"/>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51"/>
                                        </p:tgtEl>
                                        <p:attrNameLst>
                                          <p:attrName>style.visibility</p:attrName>
                                        </p:attrNameLst>
                                      </p:cBhvr>
                                      <p:to>
                                        <p:strVal val="visible"/>
                                      </p:to>
                                    </p:set>
                                    <p:animEffect transition="in" filter="fade">
                                      <p:cBhvr>
                                        <p:cTn id="125" dur="2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51" grpId="0" animBg="1"/>
      <p:bldP spid="5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feld 3"/>
          <p:cNvSpPr txBox="1"/>
          <p:nvPr/>
        </p:nvSpPr>
        <p:spPr>
          <a:xfrm>
            <a:off x="217286" y="227213"/>
            <a:ext cx="10234813" cy="1077218"/>
          </a:xfrm>
          <a:prstGeom prst="rect">
            <a:avLst/>
          </a:prstGeom>
          <a:noFill/>
        </p:spPr>
        <p:txBody>
          <a:bodyPr wrap="square" rtlCol="0">
            <a:spAutoFit/>
          </a:bodyPr>
          <a:lstStyle/>
          <a:p>
            <a:r>
              <a:rPr lang="de-DE" sz="4400" dirty="0">
                <a:solidFill>
                  <a:srgbClr val="004B93"/>
                </a:solidFill>
                <a:latin typeface="+mj-lt"/>
              </a:rPr>
              <a:t>EXEMPLARISCHES ANALYSEINSTRUMENT</a:t>
            </a:r>
          </a:p>
          <a:p>
            <a:r>
              <a:rPr lang="de-DE" sz="2000" b="1" dirty="0">
                <a:solidFill>
                  <a:schemeClr val="bg1">
                    <a:lumMod val="65000"/>
                  </a:schemeClr>
                </a:solidFill>
              </a:rPr>
              <a:t>DEMOGRAFIEBAROMETER</a:t>
            </a:r>
          </a:p>
        </p:txBody>
      </p:sp>
      <p:pic>
        <p:nvPicPr>
          <p:cNvPr id="213" name="Grafik 212"/>
          <p:cNvPicPr>
            <a:picLocks noChangeAspect="1"/>
          </p:cNvPicPr>
          <p:nvPr/>
        </p:nvPicPr>
        <p:blipFill>
          <a:blip r:embed="rId3"/>
          <a:stretch>
            <a:fillRect/>
          </a:stretch>
        </p:blipFill>
        <p:spPr>
          <a:xfrm>
            <a:off x="6794787" y="5701158"/>
            <a:ext cx="526575" cy="527067"/>
          </a:xfrm>
          <a:prstGeom prst="rect">
            <a:avLst/>
          </a:prstGeom>
        </p:spPr>
      </p:pic>
      <p:sp>
        <p:nvSpPr>
          <p:cNvPr id="225" name="Textfeld 224"/>
          <p:cNvSpPr txBox="1"/>
          <p:nvPr/>
        </p:nvSpPr>
        <p:spPr>
          <a:xfrm>
            <a:off x="11298965" y="6438346"/>
            <a:ext cx="358673" cy="338554"/>
          </a:xfrm>
          <a:prstGeom prst="rect">
            <a:avLst/>
          </a:prstGeom>
          <a:noFill/>
        </p:spPr>
        <p:txBody>
          <a:bodyPr wrap="square" rtlCol="0">
            <a:spAutoFit/>
          </a:bodyPr>
          <a:lstStyle/>
          <a:p>
            <a:r>
              <a:rPr lang="de-DE" sz="1600" b="1" dirty="0">
                <a:solidFill>
                  <a:schemeClr val="bg1"/>
                </a:solidFill>
                <a:latin typeface="Verdana" panose="020B0604030504040204" pitchFamily="34" charset="0"/>
                <a:ea typeface="Verdana" panose="020B0604030504040204" pitchFamily="34" charset="0"/>
                <a:cs typeface="Verdana" panose="020B0604030504040204" pitchFamily="34" charset="0"/>
              </a:rPr>
              <a:t>1</a:t>
            </a:r>
          </a:p>
        </p:txBody>
      </p:sp>
      <p:sp>
        <p:nvSpPr>
          <p:cNvPr id="18" name="Rechteck 17"/>
          <p:cNvSpPr/>
          <p:nvPr/>
        </p:nvSpPr>
        <p:spPr>
          <a:xfrm>
            <a:off x="456132" y="2305615"/>
            <a:ext cx="4609353" cy="2062103"/>
          </a:xfrm>
          <a:prstGeom prst="rect">
            <a:avLst/>
          </a:prstGeom>
        </p:spPr>
        <p:txBody>
          <a:bodyPr wrap="square">
            <a:spAutoFit/>
          </a:bodyPr>
          <a:lstStyle/>
          <a:p>
            <a:pPr marL="342900" indent="-342900">
              <a:spcBef>
                <a:spcPts val="1200"/>
              </a:spcBef>
              <a:buClr>
                <a:schemeClr val="tx1">
                  <a:lumMod val="85000"/>
                  <a:lumOff val="15000"/>
                </a:schemeClr>
              </a:buClr>
              <a:buSzPct val="100000"/>
              <a:buFont typeface="Symbol" panose="05050102010706020507" pitchFamily="18" charset="2"/>
              <a:buChar char="-"/>
            </a:pPr>
            <a:r>
              <a:rPr lang="de-DE" dirty="0">
                <a:solidFill>
                  <a:schemeClr val="tx1">
                    <a:lumMod val="75000"/>
                    <a:lumOff val="25000"/>
                  </a:schemeClr>
                </a:solidFill>
                <a:latin typeface="+mj-lt"/>
              </a:rPr>
              <a:t>Generationenaufstellung und </a:t>
            </a:r>
            <a:r>
              <a:rPr lang="de-DE" dirty="0" smtClean="0">
                <a:solidFill>
                  <a:schemeClr val="tx1">
                    <a:lumMod val="75000"/>
                    <a:lumOff val="25000"/>
                  </a:schemeClr>
                </a:solidFill>
                <a:latin typeface="+mj-lt"/>
              </a:rPr>
              <a:t>Altersfortschreibung</a:t>
            </a:r>
          </a:p>
          <a:p>
            <a:pPr marL="342900" indent="-342900">
              <a:spcBef>
                <a:spcPts val="1200"/>
              </a:spcBef>
              <a:buClr>
                <a:schemeClr val="tx1">
                  <a:lumMod val="85000"/>
                  <a:lumOff val="15000"/>
                </a:schemeClr>
              </a:buClr>
              <a:buSzPct val="150000"/>
              <a:buFont typeface="Symbol" panose="05050102010706020507" pitchFamily="18" charset="2"/>
              <a:buChar char="-"/>
            </a:pPr>
            <a:endParaRPr lang="de-DE" dirty="0">
              <a:solidFill>
                <a:schemeClr val="tx1">
                  <a:lumMod val="75000"/>
                  <a:lumOff val="25000"/>
                </a:schemeClr>
              </a:solidFill>
              <a:latin typeface="+mj-lt"/>
            </a:endParaRPr>
          </a:p>
          <a:p>
            <a:pPr marL="342900" indent="-342900">
              <a:spcBef>
                <a:spcPts val="1200"/>
              </a:spcBef>
              <a:buClr>
                <a:schemeClr val="tx1">
                  <a:lumMod val="85000"/>
                  <a:lumOff val="15000"/>
                </a:schemeClr>
              </a:buClr>
              <a:buSzPct val="100000"/>
              <a:buFont typeface="Symbol" panose="05050102010706020507" pitchFamily="18" charset="2"/>
              <a:buChar char="-"/>
            </a:pPr>
            <a:r>
              <a:rPr lang="de-DE" dirty="0">
                <a:solidFill>
                  <a:schemeClr val="tx1">
                    <a:lumMod val="75000"/>
                    <a:lumOff val="25000"/>
                  </a:schemeClr>
                </a:solidFill>
                <a:latin typeface="+mj-lt"/>
              </a:rPr>
              <a:t>Einführung eines </a:t>
            </a:r>
            <a:r>
              <a:rPr lang="de-DE" dirty="0" err="1">
                <a:solidFill>
                  <a:schemeClr val="tx1">
                    <a:lumMod val="75000"/>
                    <a:lumOff val="25000"/>
                  </a:schemeClr>
                </a:solidFill>
                <a:latin typeface="+mj-lt"/>
              </a:rPr>
              <a:t>Pensionsmonitorings</a:t>
            </a:r>
            <a:r>
              <a:rPr lang="de-DE" dirty="0">
                <a:solidFill>
                  <a:schemeClr val="tx1">
                    <a:lumMod val="75000"/>
                    <a:lumOff val="25000"/>
                  </a:schemeClr>
                </a:solidFill>
                <a:latin typeface="+mj-lt"/>
              </a:rPr>
              <a:t> zur Vermeidung von Wissensverlust und zeitgerechter Nachfolgeplanung</a:t>
            </a:r>
          </a:p>
        </p:txBody>
      </p:sp>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7087" y="1617498"/>
            <a:ext cx="6490552" cy="3875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Grafik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02814" y="227213"/>
            <a:ext cx="790476" cy="476190"/>
          </a:xfrm>
          <a:prstGeom prst="rect">
            <a:avLst/>
          </a:prstGeom>
        </p:spPr>
      </p:pic>
      <p:sp>
        <p:nvSpPr>
          <p:cNvPr id="21" name="Foliennummernplatzhalter 9"/>
          <p:cNvSpPr txBox="1">
            <a:spLocks/>
          </p:cNvSpPr>
          <p:nvPr/>
        </p:nvSpPr>
        <p:spPr>
          <a:xfrm>
            <a:off x="9382125" y="6407150"/>
            <a:ext cx="27432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smtClean="0"/>
              <a:t>10</a:t>
            </a:r>
            <a:endParaRPr lang="de-DE" dirty="0"/>
          </a:p>
        </p:txBody>
      </p:sp>
      <p:sp>
        <p:nvSpPr>
          <p:cNvPr id="22" name="Textfeld 21"/>
          <p:cNvSpPr txBox="1"/>
          <p:nvPr/>
        </p:nvSpPr>
        <p:spPr>
          <a:xfrm>
            <a:off x="11298965" y="6438346"/>
            <a:ext cx="358673" cy="338554"/>
          </a:xfrm>
          <a:prstGeom prst="rect">
            <a:avLst/>
          </a:prstGeom>
          <a:noFill/>
        </p:spPr>
        <p:txBody>
          <a:bodyPr wrap="square" rtlCol="0">
            <a:spAutoFit/>
          </a:bodyPr>
          <a:lstStyle/>
          <a:p>
            <a:r>
              <a:rPr lang="de-DE" sz="1600" b="1" dirty="0">
                <a:solidFill>
                  <a:schemeClr val="bg1"/>
                </a:solidFill>
                <a:latin typeface="Verdana" panose="020B0604030504040204" pitchFamily="34" charset="0"/>
                <a:ea typeface="Verdana" panose="020B0604030504040204" pitchFamily="34" charset="0"/>
                <a:cs typeface="Verdana" panose="020B0604030504040204" pitchFamily="34" charset="0"/>
              </a:rPr>
              <a:t>1</a:t>
            </a:r>
          </a:p>
        </p:txBody>
      </p:sp>
      <p:cxnSp>
        <p:nvCxnSpPr>
          <p:cNvPr id="23" name="Gerader Verbinder 22"/>
          <p:cNvCxnSpPr/>
          <p:nvPr/>
        </p:nvCxnSpPr>
        <p:spPr>
          <a:xfrm flipV="1">
            <a:off x="370526" y="6282119"/>
            <a:ext cx="11479413" cy="1905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rot="16200000">
            <a:off x="2484233" y="4249020"/>
            <a:ext cx="430887" cy="4658296"/>
          </a:xfrm>
          <a:prstGeom prst="rect">
            <a:avLst/>
          </a:prstGeom>
          <a:noFill/>
        </p:spPr>
        <p:txBody>
          <a:bodyPr vert="vert" wrap="square" rtlCol="0">
            <a:spAutoFit/>
          </a:bodyPr>
          <a:lstStyle/>
          <a:p>
            <a:r>
              <a:rPr lang="de-DE" sz="1600" dirty="0" smtClean="0">
                <a:solidFill>
                  <a:schemeClr val="bg1">
                    <a:lumMod val="85000"/>
                  </a:schemeClr>
                </a:solidFill>
              </a:rPr>
              <a:t>Digitalisierung im demografischen Wandel </a:t>
            </a:r>
            <a:endParaRPr lang="de-DE" sz="1600" dirty="0">
              <a:solidFill>
                <a:schemeClr val="bg1">
                  <a:lumMod val="85000"/>
                </a:schemeClr>
              </a:solidFill>
            </a:endParaRPr>
          </a:p>
        </p:txBody>
      </p:sp>
    </p:spTree>
    <p:extLst>
      <p:ext uri="{BB962C8B-B14F-4D97-AF65-F5344CB8AC3E}">
        <p14:creationId xmlns:p14="http://schemas.microsoft.com/office/powerpoint/2010/main" val="40518399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nodeType="clickEffect">
                                  <p:stCondLst>
                                    <p:cond delay="0"/>
                                  </p:stCondLst>
                                  <p:childTnLst>
                                    <p:set>
                                      <p:cBhvr rctx="PPT">
                                        <p:cTn id="11" dur="indefinite"/>
                                        <p:tgtEl>
                                          <p:spTgt spid="18">
                                            <p:txEl>
                                              <p:pRg st="0" end="0"/>
                                            </p:txEl>
                                          </p:spTgt>
                                        </p:tgtEl>
                                        <p:attrNameLst>
                                          <p:attrName>style.opacity</p:attrName>
                                        </p:attrNameLst>
                                      </p:cBhvr>
                                      <p:to>
                                        <p:strVal val="0.5"/>
                                      </p:to>
                                    </p:set>
                                    <p:animEffect filter="image" prLst="opacity: 0.5">
                                      <p:cBhvr rctx="IE">
                                        <p:cTn id="12" dur="indefinite"/>
                                        <p:tgtEl>
                                          <p:spTgt spid="18">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animEffect transition="in" filter="fade">
                                      <p:cBhvr>
                                        <p:cTn id="15" dur="500"/>
                                        <p:tgtEl>
                                          <p:spTgt spid="1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mph" presetSubtype="0" nodeType="clickEffect">
                                  <p:stCondLst>
                                    <p:cond delay="0"/>
                                  </p:stCondLst>
                                  <p:childTnLst>
                                    <p:set>
                                      <p:cBhvr rctx="PPT">
                                        <p:cTn id="19" dur="indefinite"/>
                                        <p:tgtEl>
                                          <p:spTgt spid="18">
                                            <p:txEl>
                                              <p:pRg st="2" end="2"/>
                                            </p:txEl>
                                          </p:spTgt>
                                        </p:tgtEl>
                                        <p:attrNameLst>
                                          <p:attrName>style.opacity</p:attrName>
                                        </p:attrNameLst>
                                      </p:cBhvr>
                                      <p:to>
                                        <p:strVal val="0.5"/>
                                      </p:to>
                                    </p:set>
                                    <p:animEffect filter="image" prLst="opacity: 0.5">
                                      <p:cBhvr rctx="IE">
                                        <p:cTn id="20" dur="indefinite"/>
                                        <p:tgtEl>
                                          <p:spTgt spid="18">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0</TotalTime>
  <Words>767</Words>
  <Application>Microsoft Office PowerPoint</Application>
  <PresentationFormat>Breitbild</PresentationFormat>
  <Paragraphs>248</Paragraphs>
  <Slides>16</Slides>
  <Notes>10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16</vt:i4>
      </vt:variant>
    </vt:vector>
  </HeadingPairs>
  <TitlesOfParts>
    <vt:vector size="23" baseType="lpstr">
      <vt:lpstr>Arial</vt:lpstr>
      <vt:lpstr>Calibri</vt:lpstr>
      <vt:lpstr>Calibri Light</vt:lpstr>
      <vt:lpstr>Symbol</vt:lpstr>
      <vt:lpstr>Verdana</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Innovation Lab</dc:title>
  <dc:creator>Stephanie Promitzer</dc:creator>
  <cp:lastModifiedBy>Florian Groiss</cp:lastModifiedBy>
  <cp:revision>198</cp:revision>
  <cp:lastPrinted>2018-11-13T08:26:23Z</cp:lastPrinted>
  <dcterms:created xsi:type="dcterms:W3CDTF">2018-07-26T11:14:40Z</dcterms:created>
  <dcterms:modified xsi:type="dcterms:W3CDTF">2018-11-19T09:02:31Z</dcterms:modified>
</cp:coreProperties>
</file>