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08" r:id="rId4"/>
  </p:sldMasterIdLst>
  <p:notesMasterIdLst>
    <p:notesMasterId r:id="rId16"/>
  </p:notesMasterIdLst>
  <p:sldIdLst>
    <p:sldId id="580" r:id="rId5"/>
    <p:sldId id="583" r:id="rId6"/>
    <p:sldId id="569" r:id="rId7"/>
    <p:sldId id="283" r:id="rId8"/>
    <p:sldId id="566" r:id="rId9"/>
    <p:sldId id="572" r:id="rId10"/>
    <p:sldId id="570" r:id="rId11"/>
    <p:sldId id="582" r:id="rId12"/>
    <p:sldId id="575" r:id="rId13"/>
    <p:sldId id="574" r:id="rId14"/>
    <p:sldId id="581" r:id="rId15"/>
  </p:sldIdLst>
  <p:sldSz cx="24384000" cy="137160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D93"/>
    <a:srgbClr val="A8628D"/>
    <a:srgbClr val="00B050"/>
    <a:srgbClr val="EA605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4" autoAdjust="0"/>
    <p:restoredTop sz="62414" autoAdjust="0"/>
  </p:normalViewPr>
  <p:slideViewPr>
    <p:cSldViewPr snapToGrid="0" snapToObjects="1">
      <p:cViewPr varScale="1">
        <p:scale>
          <a:sx n="37" d="100"/>
          <a:sy n="37" d="100"/>
        </p:scale>
        <p:origin x="1776" y="5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36630577427832E-2"/>
          <c:y val="2.798420230164193E-2"/>
          <c:w val="0.91765674212598414"/>
          <c:h val="0.83043259729726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'Figure 2'!$B$4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C3D98">
                <a:alpha val="50196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39-484A-A9CD-93E1EE56247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39-484A-A9CD-93E1EE562472}"/>
              </c:ext>
            </c:extLst>
          </c:dPt>
          <c:dPt>
            <c:idx val="11"/>
            <c:invertIfNegative val="0"/>
            <c:bubble3D val="0"/>
            <c:spPr>
              <a:solidFill>
                <a:srgbClr val="8C3D98">
                  <a:alpha val="50196"/>
                </a:srgbClr>
              </a:solidFill>
              <a:ln>
                <a:solidFill>
                  <a:srgbClr val="EEECE1">
                    <a:lumMod val="75000"/>
                    <a:alpha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D39-484A-A9CD-93E1EE562472}"/>
              </c:ext>
            </c:extLst>
          </c:dPt>
          <c:dPt>
            <c:idx val="17"/>
            <c:invertIfNegative val="0"/>
            <c:bubble3D val="0"/>
            <c:spPr>
              <a:solidFill>
                <a:srgbClr val="8C3D98"/>
              </a:solidFill>
            </c:spPr>
            <c:extLst>
              <c:ext xmlns:c16="http://schemas.microsoft.com/office/drawing/2014/chart" uri="{C3380CC4-5D6E-409C-BE32-E72D297353CC}">
                <c16:uniqueId val="{00000005-8D39-484A-A9CD-93E1EE562472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D39-484A-A9CD-93E1EE562472}"/>
              </c:ext>
            </c:extLst>
          </c:dPt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39-484A-A9CD-93E1EE562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 2'!$A$5:$A$33</c:f>
              <c:strCache>
                <c:ptCount val="29"/>
                <c:pt idx="0">
                  <c:v>EL</c:v>
                </c:pt>
                <c:pt idx="1">
                  <c:v>HU</c:v>
                </c:pt>
                <c:pt idx="2">
                  <c:v>SK</c:v>
                </c:pt>
                <c:pt idx="3">
                  <c:v>RO</c:v>
                </c:pt>
                <c:pt idx="4">
                  <c:v>PL</c:v>
                </c:pt>
                <c:pt idx="5">
                  <c:v>LT</c:v>
                </c:pt>
                <c:pt idx="6">
                  <c:v>HR</c:v>
                </c:pt>
                <c:pt idx="7">
                  <c:v>CZ</c:v>
                </c:pt>
                <c:pt idx="8">
                  <c:v>CY</c:v>
                </c:pt>
                <c:pt idx="9">
                  <c:v>BG</c:v>
                </c:pt>
                <c:pt idx="10">
                  <c:v>LV</c:v>
                </c:pt>
                <c:pt idx="11">
                  <c:v>EE</c:v>
                </c:pt>
                <c:pt idx="12">
                  <c:v>PT</c:v>
                </c:pt>
                <c:pt idx="13">
                  <c:v>MT</c:v>
                </c:pt>
                <c:pt idx="14">
                  <c:v>IT</c:v>
                </c:pt>
                <c:pt idx="15">
                  <c:v>AT</c:v>
                </c:pt>
                <c:pt idx="16">
                  <c:v>DE</c:v>
                </c:pt>
                <c:pt idx="17">
                  <c:v>EU-28</c:v>
                </c:pt>
                <c:pt idx="18">
                  <c:v>SI</c:v>
                </c:pt>
                <c:pt idx="19">
                  <c:v>LU</c:v>
                </c:pt>
                <c:pt idx="20">
                  <c:v>ES</c:v>
                </c:pt>
                <c:pt idx="21">
                  <c:v>BE</c:v>
                </c:pt>
                <c:pt idx="22">
                  <c:v>IE</c:v>
                </c:pt>
                <c:pt idx="23">
                  <c:v>NL</c:v>
                </c:pt>
                <c:pt idx="24">
                  <c:v>UK</c:v>
                </c:pt>
                <c:pt idx="25">
                  <c:v>FI</c:v>
                </c:pt>
                <c:pt idx="26">
                  <c:v>FR</c:v>
                </c:pt>
                <c:pt idx="27">
                  <c:v>DK</c:v>
                </c:pt>
                <c:pt idx="28">
                  <c:v>SE</c:v>
                </c:pt>
              </c:strCache>
            </c:strRef>
          </c:cat>
          <c:val>
            <c:numRef>
              <c:f>'Figure 2'!$B$5:$B$33</c:f>
              <c:numCache>
                <c:formatCode>#,##0.0</c:formatCode>
                <c:ptCount val="29"/>
                <c:pt idx="0">
                  <c:v>51.2</c:v>
                </c:pt>
                <c:pt idx="1">
                  <c:v>51.9</c:v>
                </c:pt>
                <c:pt idx="2">
                  <c:v>54.1</c:v>
                </c:pt>
                <c:pt idx="3">
                  <c:v>54.5</c:v>
                </c:pt>
                <c:pt idx="4">
                  <c:v>55.2</c:v>
                </c:pt>
                <c:pt idx="5">
                  <c:v>55.5</c:v>
                </c:pt>
                <c:pt idx="6">
                  <c:v>55.6</c:v>
                </c:pt>
                <c:pt idx="7">
                  <c:v>55.7</c:v>
                </c:pt>
                <c:pt idx="8">
                  <c:v>56.3</c:v>
                </c:pt>
                <c:pt idx="9">
                  <c:v>58.8</c:v>
                </c:pt>
                <c:pt idx="10">
                  <c:v>59.7</c:v>
                </c:pt>
                <c:pt idx="11">
                  <c:v>59.8</c:v>
                </c:pt>
                <c:pt idx="12">
                  <c:v>59.9</c:v>
                </c:pt>
                <c:pt idx="13">
                  <c:v>62.5</c:v>
                </c:pt>
                <c:pt idx="14">
                  <c:v>63</c:v>
                </c:pt>
                <c:pt idx="15">
                  <c:v>65.3</c:v>
                </c:pt>
                <c:pt idx="16">
                  <c:v>66.900000000000006</c:v>
                </c:pt>
                <c:pt idx="17">
                  <c:v>67.400000000000006</c:v>
                </c:pt>
                <c:pt idx="18">
                  <c:v>68.3</c:v>
                </c:pt>
                <c:pt idx="19">
                  <c:v>69.2</c:v>
                </c:pt>
                <c:pt idx="20">
                  <c:v>70.099999999999994</c:v>
                </c:pt>
                <c:pt idx="21">
                  <c:v>71.099999999999994</c:v>
                </c:pt>
                <c:pt idx="22">
                  <c:v>71.3</c:v>
                </c:pt>
                <c:pt idx="23">
                  <c:v>72.099999999999994</c:v>
                </c:pt>
                <c:pt idx="24">
                  <c:v>72.2</c:v>
                </c:pt>
                <c:pt idx="25">
                  <c:v>73.400000000000006</c:v>
                </c:pt>
                <c:pt idx="26">
                  <c:v>74.599999999999994</c:v>
                </c:pt>
                <c:pt idx="27">
                  <c:v>77.5</c:v>
                </c:pt>
                <c:pt idx="28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39-484A-A9CD-93E1EE562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1603960"/>
        <c:axId val="741604352"/>
      </c:barChart>
      <c:lineChart>
        <c:grouping val="standard"/>
        <c:varyColors val="0"/>
        <c:ser>
          <c:idx val="5"/>
          <c:order val="1"/>
          <c:tx>
            <c:strRef>
              <c:f>'Figure 2'!$C$4</c:f>
              <c:strCache>
                <c:ptCount val="1"/>
                <c:pt idx="0">
                  <c:v>2015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9"/>
            <c:spPr>
              <a:solidFill>
                <a:sysClr val="windowText" lastClr="000000"/>
              </a:solidFill>
              <a:ln w="22225">
                <a:solidFill>
                  <a:sysClr val="windowText" lastClr="000000"/>
                </a:solidFill>
              </a:ln>
            </c:spPr>
          </c:marker>
          <c:val>
            <c:numRef>
              <c:f>'Figure 2'!$C$5:$C$33</c:f>
              <c:numCache>
                <c:formatCode>#,##0.0</c:formatCode>
                <c:ptCount val="29"/>
                <c:pt idx="0">
                  <c:v>50</c:v>
                </c:pt>
                <c:pt idx="1">
                  <c:v>50.8</c:v>
                </c:pt>
                <c:pt idx="2">
                  <c:v>52.4</c:v>
                </c:pt>
                <c:pt idx="3">
                  <c:v>52.4</c:v>
                </c:pt>
                <c:pt idx="4">
                  <c:v>56.8</c:v>
                </c:pt>
                <c:pt idx="5">
                  <c:v>56.8</c:v>
                </c:pt>
                <c:pt idx="6">
                  <c:v>53.1</c:v>
                </c:pt>
                <c:pt idx="7">
                  <c:v>53.6</c:v>
                </c:pt>
                <c:pt idx="8">
                  <c:v>55.1</c:v>
                </c:pt>
                <c:pt idx="9">
                  <c:v>58</c:v>
                </c:pt>
                <c:pt idx="10">
                  <c:v>57.9</c:v>
                </c:pt>
                <c:pt idx="11">
                  <c:v>56.7</c:v>
                </c:pt>
                <c:pt idx="12">
                  <c:v>56</c:v>
                </c:pt>
                <c:pt idx="13">
                  <c:v>60.1</c:v>
                </c:pt>
                <c:pt idx="14">
                  <c:v>62.1</c:v>
                </c:pt>
                <c:pt idx="15">
                  <c:v>63.3</c:v>
                </c:pt>
                <c:pt idx="16">
                  <c:v>65.5</c:v>
                </c:pt>
                <c:pt idx="17">
                  <c:v>66.2</c:v>
                </c:pt>
                <c:pt idx="18">
                  <c:v>68.400000000000006</c:v>
                </c:pt>
                <c:pt idx="19">
                  <c:v>69</c:v>
                </c:pt>
                <c:pt idx="20">
                  <c:v>68.3</c:v>
                </c:pt>
                <c:pt idx="21">
                  <c:v>70.5</c:v>
                </c:pt>
                <c:pt idx="22">
                  <c:v>69.5</c:v>
                </c:pt>
                <c:pt idx="23">
                  <c:v>72.900000000000006</c:v>
                </c:pt>
                <c:pt idx="24">
                  <c:v>71.5</c:v>
                </c:pt>
                <c:pt idx="25">
                  <c:v>73</c:v>
                </c:pt>
                <c:pt idx="26">
                  <c:v>72.599999999999994</c:v>
                </c:pt>
                <c:pt idx="27">
                  <c:v>76.8</c:v>
                </c:pt>
                <c:pt idx="28">
                  <c:v>82.6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39-484A-A9CD-93E1EE562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603960"/>
        <c:axId val="741604352"/>
      </c:lineChart>
      <c:catAx>
        <c:axId val="741603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50"/>
            </a:pPr>
            <a:endParaRPr lang="en-US"/>
          </a:p>
        </c:txPr>
        <c:crossAx val="741604352"/>
        <c:crosses val="autoZero"/>
        <c:auto val="1"/>
        <c:lblAlgn val="ctr"/>
        <c:lblOffset val="100"/>
        <c:noMultiLvlLbl val="0"/>
      </c:catAx>
      <c:valAx>
        <c:axId val="74160435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Score</a:t>
                </a:r>
              </a:p>
            </c:rich>
          </c:tx>
          <c:layout>
            <c:manualLayout>
              <c:xMode val="edge"/>
              <c:yMode val="edge"/>
              <c:x val="1.1083566563447002E-2"/>
              <c:y val="0.4256139914073498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41603960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31688918963254592"/>
          <c:y val="0.94628221751127972"/>
          <c:w val="0.50726995101826344"/>
          <c:h val="3.5186034884168146E-2"/>
        </c:manualLayout>
      </c:layout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00">
          <a:latin typeface="Myriad Pro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EE9FB-F227-4A06-81EE-4F846EC2C2B9}" type="doc">
      <dgm:prSet loTypeId="urn:microsoft.com/office/officeart/2005/8/layout/gear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61B49-FB87-4054-BA66-2025A3E563D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3200" b="1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National/regional programming (and project level)</a:t>
          </a:r>
          <a:endParaRPr lang="en-GB" sz="3200" noProof="0" dirty="0"/>
        </a:p>
      </dgm:t>
    </dgm:pt>
    <dgm:pt modelId="{4F9991AE-2CE0-404A-9A1F-08C41B17BC9E}" type="parTrans" cxnId="{600E49C2-C205-4663-9039-63E0711290E2}">
      <dgm:prSet/>
      <dgm:spPr/>
      <dgm:t>
        <a:bodyPr/>
        <a:lstStyle/>
        <a:p>
          <a:endParaRPr lang="en-US"/>
        </a:p>
      </dgm:t>
    </dgm:pt>
    <dgm:pt modelId="{EC8D5BA8-7CB2-4063-BB7F-6249EABF42DE}" type="sibTrans" cxnId="{600E49C2-C205-4663-9039-63E0711290E2}">
      <dgm:prSet/>
      <dgm:spPr/>
      <dgm:t>
        <a:bodyPr/>
        <a:lstStyle/>
        <a:p>
          <a:endParaRPr lang="en-US"/>
        </a:p>
      </dgm:t>
    </dgm:pt>
    <dgm:pt modelId="{3076CC84-8127-4D7B-B19A-CCBB14B7357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3200" b="1" noProof="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EU regulatory framework</a:t>
          </a:r>
          <a:endParaRPr lang="en-US" sz="3200" dirty="0"/>
        </a:p>
      </dgm:t>
    </dgm:pt>
    <dgm:pt modelId="{73007148-3829-43F4-8240-A8C2CBDBBA47}" type="parTrans" cxnId="{70034BEB-0014-4158-B448-17D5CEA89591}">
      <dgm:prSet/>
      <dgm:spPr/>
      <dgm:t>
        <a:bodyPr/>
        <a:lstStyle/>
        <a:p>
          <a:endParaRPr lang="en-US"/>
        </a:p>
      </dgm:t>
    </dgm:pt>
    <dgm:pt modelId="{F3E78AAA-DCFF-4ED6-818E-787F69D8BD90}" type="sibTrans" cxnId="{70034BEB-0014-4158-B448-17D5CEA89591}">
      <dgm:prSet/>
      <dgm:spPr/>
      <dgm:t>
        <a:bodyPr/>
        <a:lstStyle/>
        <a:p>
          <a:endParaRPr lang="en-US"/>
        </a:p>
      </dgm:t>
    </dgm:pt>
    <dgm:pt modelId="{45BDF48D-0DDA-4B04-B44D-E211CED3A39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3200" b="1" noProof="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Reporting, monitoring and  evaluation</a:t>
          </a:r>
          <a:endParaRPr lang="en-GB" sz="3200" noProof="0" dirty="0"/>
        </a:p>
      </dgm:t>
    </dgm:pt>
    <dgm:pt modelId="{93B9C712-49E6-4C86-9BA0-C70BE2338EF3}" type="parTrans" cxnId="{70C80A1E-2C01-4365-B20A-A93FF510EE81}">
      <dgm:prSet/>
      <dgm:spPr/>
      <dgm:t>
        <a:bodyPr/>
        <a:lstStyle/>
        <a:p>
          <a:endParaRPr lang="en-US"/>
        </a:p>
      </dgm:t>
    </dgm:pt>
    <dgm:pt modelId="{3585F1FA-7EB8-47E7-83B1-09D67D6F49BC}" type="sibTrans" cxnId="{70C80A1E-2C01-4365-B20A-A93FF510EE81}">
      <dgm:prSet/>
      <dgm:spPr/>
      <dgm:t>
        <a:bodyPr/>
        <a:lstStyle/>
        <a:p>
          <a:endParaRPr lang="en-US"/>
        </a:p>
      </dgm:t>
    </dgm:pt>
    <dgm:pt modelId="{637541D3-D860-4443-A0EA-B1392C927AC5}" type="pres">
      <dgm:prSet presAssocID="{62BEE9FB-F227-4A06-81EE-4F846EC2C2B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A7F96D-B6D8-D94B-9BFD-E15389470664}" type="pres">
      <dgm:prSet presAssocID="{0C961B49-FB87-4054-BA66-2025A3E563D6}" presName="gear1" presStyleLbl="node1" presStyleIdx="0" presStyleCnt="3" custLinFactNeighborX="908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6B096-E97E-0349-8A24-8B6E70B608C0}" type="pres">
      <dgm:prSet presAssocID="{0C961B49-FB87-4054-BA66-2025A3E563D6}" presName="gear1srcNode" presStyleLbl="node1" presStyleIdx="0" presStyleCnt="3"/>
      <dgm:spPr/>
      <dgm:t>
        <a:bodyPr/>
        <a:lstStyle/>
        <a:p>
          <a:endParaRPr lang="en-US"/>
        </a:p>
      </dgm:t>
    </dgm:pt>
    <dgm:pt modelId="{BDF8D998-82A7-E742-A045-E4685FC6C4D8}" type="pres">
      <dgm:prSet presAssocID="{0C961B49-FB87-4054-BA66-2025A3E563D6}" presName="gear1dstNode" presStyleLbl="node1" presStyleIdx="0" presStyleCnt="3"/>
      <dgm:spPr/>
      <dgm:t>
        <a:bodyPr/>
        <a:lstStyle/>
        <a:p>
          <a:endParaRPr lang="en-US"/>
        </a:p>
      </dgm:t>
    </dgm:pt>
    <dgm:pt modelId="{CAFDCF64-DB30-C84B-81E8-6593646AC664}" type="pres">
      <dgm:prSet presAssocID="{3076CC84-8127-4D7B-B19A-CCBB14B7357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37D90-F931-EF4F-91CD-EF979E24AD3A}" type="pres">
      <dgm:prSet presAssocID="{3076CC84-8127-4D7B-B19A-CCBB14B7357E}" presName="gear2srcNode" presStyleLbl="node1" presStyleIdx="1" presStyleCnt="3"/>
      <dgm:spPr/>
      <dgm:t>
        <a:bodyPr/>
        <a:lstStyle/>
        <a:p>
          <a:endParaRPr lang="en-US"/>
        </a:p>
      </dgm:t>
    </dgm:pt>
    <dgm:pt modelId="{82185487-CEE8-8045-B7D5-9EF6E7D784D8}" type="pres">
      <dgm:prSet presAssocID="{3076CC84-8127-4D7B-B19A-CCBB14B7357E}" presName="gear2dstNode" presStyleLbl="node1" presStyleIdx="1" presStyleCnt="3"/>
      <dgm:spPr/>
      <dgm:t>
        <a:bodyPr/>
        <a:lstStyle/>
        <a:p>
          <a:endParaRPr lang="en-US"/>
        </a:p>
      </dgm:t>
    </dgm:pt>
    <dgm:pt modelId="{DFB7E4DC-A657-B04A-B055-8757B4136D2D}" type="pres">
      <dgm:prSet presAssocID="{45BDF48D-0DDA-4B04-B44D-E211CED3A39C}" presName="gear3" presStyleLbl="node1" presStyleIdx="2" presStyleCnt="3" custLinFactNeighborX="1040" custLinFactNeighborY="1561"/>
      <dgm:spPr/>
      <dgm:t>
        <a:bodyPr/>
        <a:lstStyle/>
        <a:p>
          <a:endParaRPr lang="en-US"/>
        </a:p>
      </dgm:t>
    </dgm:pt>
    <dgm:pt modelId="{3A835CB0-76BE-814D-AB5A-B1909B199C25}" type="pres">
      <dgm:prSet presAssocID="{45BDF48D-0DDA-4B04-B44D-E211CED3A39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14C53-A5BD-D847-9C3A-CC4D6DA3E9A9}" type="pres">
      <dgm:prSet presAssocID="{45BDF48D-0DDA-4B04-B44D-E211CED3A39C}" presName="gear3srcNode" presStyleLbl="node1" presStyleIdx="2" presStyleCnt="3"/>
      <dgm:spPr/>
      <dgm:t>
        <a:bodyPr/>
        <a:lstStyle/>
        <a:p>
          <a:endParaRPr lang="en-US"/>
        </a:p>
      </dgm:t>
    </dgm:pt>
    <dgm:pt modelId="{0B6E2791-7E26-3942-BCA4-C75F9CD5A441}" type="pres">
      <dgm:prSet presAssocID="{45BDF48D-0DDA-4B04-B44D-E211CED3A39C}" presName="gear3dstNode" presStyleLbl="node1" presStyleIdx="2" presStyleCnt="3"/>
      <dgm:spPr/>
      <dgm:t>
        <a:bodyPr/>
        <a:lstStyle/>
        <a:p>
          <a:endParaRPr lang="en-US"/>
        </a:p>
      </dgm:t>
    </dgm:pt>
    <dgm:pt modelId="{5379AB3F-90D7-9849-B915-1DFE35ECC8C6}" type="pres">
      <dgm:prSet presAssocID="{EC8D5BA8-7CB2-4063-BB7F-6249EABF42D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B7D4668-9C8E-0A47-B0ED-941619B911AE}" type="pres">
      <dgm:prSet presAssocID="{F3E78AAA-DCFF-4ED6-818E-787F69D8BD9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060FBA6-5C2D-9142-AD4D-3FFEED4013A7}" type="pres">
      <dgm:prSet presAssocID="{3585F1FA-7EB8-47E7-83B1-09D67D6F49B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C80A1E-2C01-4365-B20A-A93FF510EE81}" srcId="{62BEE9FB-F227-4A06-81EE-4F846EC2C2B9}" destId="{45BDF48D-0DDA-4B04-B44D-E211CED3A39C}" srcOrd="2" destOrd="0" parTransId="{93B9C712-49E6-4C86-9BA0-C70BE2338EF3}" sibTransId="{3585F1FA-7EB8-47E7-83B1-09D67D6F49BC}"/>
    <dgm:cxn modelId="{8A1F2D82-790B-3C4E-B4C8-58A54216FBE2}" type="presOf" srcId="{F3E78AAA-DCFF-4ED6-818E-787F69D8BD90}" destId="{0B7D4668-9C8E-0A47-B0ED-941619B911AE}" srcOrd="0" destOrd="0" presId="urn:microsoft.com/office/officeart/2005/8/layout/gear1"/>
    <dgm:cxn modelId="{4D6A88FF-1D85-B941-A503-0F5E33841224}" type="presOf" srcId="{0C961B49-FB87-4054-BA66-2025A3E563D6}" destId="{BDF8D998-82A7-E742-A045-E4685FC6C4D8}" srcOrd="2" destOrd="0" presId="urn:microsoft.com/office/officeart/2005/8/layout/gear1"/>
    <dgm:cxn modelId="{4D60DB77-55C0-2C4F-99C6-3F8AE761BC86}" type="presOf" srcId="{62BEE9FB-F227-4A06-81EE-4F846EC2C2B9}" destId="{637541D3-D860-4443-A0EA-B1392C927AC5}" srcOrd="0" destOrd="0" presId="urn:microsoft.com/office/officeart/2005/8/layout/gear1"/>
    <dgm:cxn modelId="{C0965428-46F6-3042-90D4-12D6E76236E8}" type="presOf" srcId="{45BDF48D-0DDA-4B04-B44D-E211CED3A39C}" destId="{23C14C53-A5BD-D847-9C3A-CC4D6DA3E9A9}" srcOrd="2" destOrd="0" presId="urn:microsoft.com/office/officeart/2005/8/layout/gear1"/>
    <dgm:cxn modelId="{70034BEB-0014-4158-B448-17D5CEA89591}" srcId="{62BEE9FB-F227-4A06-81EE-4F846EC2C2B9}" destId="{3076CC84-8127-4D7B-B19A-CCBB14B7357E}" srcOrd="1" destOrd="0" parTransId="{73007148-3829-43F4-8240-A8C2CBDBBA47}" sibTransId="{F3E78AAA-DCFF-4ED6-818E-787F69D8BD90}"/>
    <dgm:cxn modelId="{EE7BF776-F93E-534C-A2BB-66D2C35B7805}" type="presOf" srcId="{45BDF48D-0DDA-4B04-B44D-E211CED3A39C}" destId="{0B6E2791-7E26-3942-BCA4-C75F9CD5A441}" srcOrd="3" destOrd="0" presId="urn:microsoft.com/office/officeart/2005/8/layout/gear1"/>
    <dgm:cxn modelId="{98995870-02A6-D74B-A63C-9D18C0703798}" type="presOf" srcId="{0C961B49-FB87-4054-BA66-2025A3E563D6}" destId="{F646B096-E97E-0349-8A24-8B6E70B608C0}" srcOrd="1" destOrd="0" presId="urn:microsoft.com/office/officeart/2005/8/layout/gear1"/>
    <dgm:cxn modelId="{600E49C2-C205-4663-9039-63E0711290E2}" srcId="{62BEE9FB-F227-4A06-81EE-4F846EC2C2B9}" destId="{0C961B49-FB87-4054-BA66-2025A3E563D6}" srcOrd="0" destOrd="0" parTransId="{4F9991AE-2CE0-404A-9A1F-08C41B17BC9E}" sibTransId="{EC8D5BA8-7CB2-4063-BB7F-6249EABF42DE}"/>
    <dgm:cxn modelId="{287BD1BD-F420-2E48-B055-B3A38AC97D7E}" type="presOf" srcId="{3076CC84-8127-4D7B-B19A-CCBB14B7357E}" destId="{82185487-CEE8-8045-B7D5-9EF6E7D784D8}" srcOrd="2" destOrd="0" presId="urn:microsoft.com/office/officeart/2005/8/layout/gear1"/>
    <dgm:cxn modelId="{267326A4-A31B-FC46-9BDE-CA1733640614}" type="presOf" srcId="{45BDF48D-0DDA-4B04-B44D-E211CED3A39C}" destId="{3A835CB0-76BE-814D-AB5A-B1909B199C25}" srcOrd="1" destOrd="0" presId="urn:microsoft.com/office/officeart/2005/8/layout/gear1"/>
    <dgm:cxn modelId="{5387780A-DE2E-634C-97AE-B9657C0E4BBF}" type="presOf" srcId="{3585F1FA-7EB8-47E7-83B1-09D67D6F49BC}" destId="{6060FBA6-5C2D-9142-AD4D-3FFEED4013A7}" srcOrd="0" destOrd="0" presId="urn:microsoft.com/office/officeart/2005/8/layout/gear1"/>
    <dgm:cxn modelId="{72E5946E-E40A-2E47-9AE6-5B6C3D67C81A}" type="presOf" srcId="{45BDF48D-0DDA-4B04-B44D-E211CED3A39C}" destId="{DFB7E4DC-A657-B04A-B055-8757B4136D2D}" srcOrd="0" destOrd="0" presId="urn:microsoft.com/office/officeart/2005/8/layout/gear1"/>
    <dgm:cxn modelId="{BE504CE2-DF88-3449-8FCC-257F837B3F6B}" type="presOf" srcId="{3076CC84-8127-4D7B-B19A-CCBB14B7357E}" destId="{CAFDCF64-DB30-C84B-81E8-6593646AC664}" srcOrd="0" destOrd="0" presId="urn:microsoft.com/office/officeart/2005/8/layout/gear1"/>
    <dgm:cxn modelId="{297D0A0E-4C4A-C043-A136-0F477F8CE54F}" type="presOf" srcId="{0C961B49-FB87-4054-BA66-2025A3E563D6}" destId="{5AA7F96D-B6D8-D94B-9BFD-E15389470664}" srcOrd="0" destOrd="0" presId="urn:microsoft.com/office/officeart/2005/8/layout/gear1"/>
    <dgm:cxn modelId="{C146E3A5-94B5-7B47-8C85-50BFC86B642C}" type="presOf" srcId="{3076CC84-8127-4D7B-B19A-CCBB14B7357E}" destId="{DCE37D90-F931-EF4F-91CD-EF979E24AD3A}" srcOrd="1" destOrd="0" presId="urn:microsoft.com/office/officeart/2005/8/layout/gear1"/>
    <dgm:cxn modelId="{D52C6E6F-6C58-6443-A952-9D96DD6FD106}" type="presOf" srcId="{EC8D5BA8-7CB2-4063-BB7F-6249EABF42DE}" destId="{5379AB3F-90D7-9849-B915-1DFE35ECC8C6}" srcOrd="0" destOrd="0" presId="urn:microsoft.com/office/officeart/2005/8/layout/gear1"/>
    <dgm:cxn modelId="{E0994F7A-6558-3E43-BC1C-153BB48D3BAE}" type="presParOf" srcId="{637541D3-D860-4443-A0EA-B1392C927AC5}" destId="{5AA7F96D-B6D8-D94B-9BFD-E15389470664}" srcOrd="0" destOrd="0" presId="urn:microsoft.com/office/officeart/2005/8/layout/gear1"/>
    <dgm:cxn modelId="{74FF206F-22DC-8E40-BC94-39D5941A8114}" type="presParOf" srcId="{637541D3-D860-4443-A0EA-B1392C927AC5}" destId="{F646B096-E97E-0349-8A24-8B6E70B608C0}" srcOrd="1" destOrd="0" presId="urn:microsoft.com/office/officeart/2005/8/layout/gear1"/>
    <dgm:cxn modelId="{11AC5F84-3D3E-B24B-839E-C569BEC57878}" type="presParOf" srcId="{637541D3-D860-4443-A0EA-B1392C927AC5}" destId="{BDF8D998-82A7-E742-A045-E4685FC6C4D8}" srcOrd="2" destOrd="0" presId="urn:microsoft.com/office/officeart/2005/8/layout/gear1"/>
    <dgm:cxn modelId="{A725EB74-0F62-034C-8464-71CD412ED7C2}" type="presParOf" srcId="{637541D3-D860-4443-A0EA-B1392C927AC5}" destId="{CAFDCF64-DB30-C84B-81E8-6593646AC664}" srcOrd="3" destOrd="0" presId="urn:microsoft.com/office/officeart/2005/8/layout/gear1"/>
    <dgm:cxn modelId="{C20FAB62-A88E-FA42-AB77-7061CB24666F}" type="presParOf" srcId="{637541D3-D860-4443-A0EA-B1392C927AC5}" destId="{DCE37D90-F931-EF4F-91CD-EF979E24AD3A}" srcOrd="4" destOrd="0" presId="urn:microsoft.com/office/officeart/2005/8/layout/gear1"/>
    <dgm:cxn modelId="{09F0741E-64D0-4A42-BB3A-1ACBF79E3A4F}" type="presParOf" srcId="{637541D3-D860-4443-A0EA-B1392C927AC5}" destId="{82185487-CEE8-8045-B7D5-9EF6E7D784D8}" srcOrd="5" destOrd="0" presId="urn:microsoft.com/office/officeart/2005/8/layout/gear1"/>
    <dgm:cxn modelId="{D9086B7C-6B8C-7243-A2CD-B1EC69DC4E07}" type="presParOf" srcId="{637541D3-D860-4443-A0EA-B1392C927AC5}" destId="{DFB7E4DC-A657-B04A-B055-8757B4136D2D}" srcOrd="6" destOrd="0" presId="urn:microsoft.com/office/officeart/2005/8/layout/gear1"/>
    <dgm:cxn modelId="{DEB46372-5F04-EC41-B816-62F763A9BF93}" type="presParOf" srcId="{637541D3-D860-4443-A0EA-B1392C927AC5}" destId="{3A835CB0-76BE-814D-AB5A-B1909B199C25}" srcOrd="7" destOrd="0" presId="urn:microsoft.com/office/officeart/2005/8/layout/gear1"/>
    <dgm:cxn modelId="{460982AD-6AF3-6141-B947-899975CF46D9}" type="presParOf" srcId="{637541D3-D860-4443-A0EA-B1392C927AC5}" destId="{23C14C53-A5BD-D847-9C3A-CC4D6DA3E9A9}" srcOrd="8" destOrd="0" presId="urn:microsoft.com/office/officeart/2005/8/layout/gear1"/>
    <dgm:cxn modelId="{06D1EC0A-938A-F148-84A7-26CEC9B0BB8A}" type="presParOf" srcId="{637541D3-D860-4443-A0EA-B1392C927AC5}" destId="{0B6E2791-7E26-3942-BCA4-C75F9CD5A441}" srcOrd="9" destOrd="0" presId="urn:microsoft.com/office/officeart/2005/8/layout/gear1"/>
    <dgm:cxn modelId="{1D20994A-DA91-E541-96DE-589320F89366}" type="presParOf" srcId="{637541D3-D860-4443-A0EA-B1392C927AC5}" destId="{5379AB3F-90D7-9849-B915-1DFE35ECC8C6}" srcOrd="10" destOrd="0" presId="urn:microsoft.com/office/officeart/2005/8/layout/gear1"/>
    <dgm:cxn modelId="{19642ED7-7E85-104D-8533-5395679FD0D7}" type="presParOf" srcId="{637541D3-D860-4443-A0EA-B1392C927AC5}" destId="{0B7D4668-9C8E-0A47-B0ED-941619B911AE}" srcOrd="11" destOrd="0" presId="urn:microsoft.com/office/officeart/2005/8/layout/gear1"/>
    <dgm:cxn modelId="{0E9EF88F-E0CF-7C4D-BFC1-584D2AE4E678}" type="presParOf" srcId="{637541D3-D860-4443-A0EA-B1392C927AC5}" destId="{6060FBA6-5C2D-9142-AD4D-3FFEED4013A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7F96D-B6D8-D94B-9BFD-E15389470664}">
      <dsp:nvSpPr>
        <dsp:cNvPr id="0" name=""/>
        <dsp:cNvSpPr/>
      </dsp:nvSpPr>
      <dsp:spPr>
        <a:xfrm>
          <a:off x="6411435" y="4422831"/>
          <a:ext cx="5435845" cy="5435845"/>
        </a:xfrm>
        <a:prstGeom prst="gear9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National/regional programming (and project level)</a:t>
          </a:r>
          <a:endParaRPr lang="en-GB" sz="3200" kern="1200" noProof="0" dirty="0"/>
        </a:p>
      </dsp:txBody>
      <dsp:txXfrm>
        <a:off x="7504282" y="5696152"/>
        <a:ext cx="3250151" cy="2794136"/>
      </dsp:txXfrm>
    </dsp:sp>
    <dsp:sp modelId="{CAFDCF64-DB30-C84B-81E8-6593646AC664}">
      <dsp:nvSpPr>
        <dsp:cNvPr id="0" name=""/>
        <dsp:cNvSpPr/>
      </dsp:nvSpPr>
      <dsp:spPr>
        <a:xfrm>
          <a:off x="3199404" y="3162673"/>
          <a:ext cx="3953342" cy="3953342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noProof="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EU regulatory framework</a:t>
          </a:r>
          <a:endParaRPr lang="en-US" sz="3200" kern="1200" dirty="0"/>
        </a:p>
      </dsp:txBody>
      <dsp:txXfrm>
        <a:off x="4194670" y="4163954"/>
        <a:ext cx="1962810" cy="1950780"/>
      </dsp:txXfrm>
    </dsp:sp>
    <dsp:sp modelId="{DFB7E4DC-A657-B04A-B055-8757B4136D2D}">
      <dsp:nvSpPr>
        <dsp:cNvPr id="0" name=""/>
        <dsp:cNvSpPr/>
      </dsp:nvSpPr>
      <dsp:spPr>
        <a:xfrm rot="20700000">
          <a:off x="5463017" y="509325"/>
          <a:ext cx="3873468" cy="3873468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noProof="0" dirty="0" smtClean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Reporting, monitoring and  evaluation</a:t>
          </a:r>
          <a:endParaRPr lang="en-GB" sz="3200" kern="1200" noProof="0" dirty="0"/>
        </a:p>
      </dsp:txBody>
      <dsp:txXfrm rot="-20700000">
        <a:off x="6312582" y="1358890"/>
        <a:ext cx="2174338" cy="2174338"/>
      </dsp:txXfrm>
    </dsp:sp>
    <dsp:sp modelId="{5379AB3F-90D7-9849-B915-1DFE35ECC8C6}">
      <dsp:nvSpPr>
        <dsp:cNvPr id="0" name=""/>
        <dsp:cNvSpPr/>
      </dsp:nvSpPr>
      <dsp:spPr>
        <a:xfrm>
          <a:off x="6009749" y="3589379"/>
          <a:ext cx="6957882" cy="6957882"/>
        </a:xfrm>
        <a:prstGeom prst="circularArrow">
          <a:avLst>
            <a:gd name="adj1" fmla="val 4687"/>
            <a:gd name="adj2" fmla="val 299029"/>
            <a:gd name="adj3" fmla="val 2577827"/>
            <a:gd name="adj4" fmla="val 1573431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D4668-9C8E-0A47-B0ED-941619B911AE}">
      <dsp:nvSpPr>
        <dsp:cNvPr id="0" name=""/>
        <dsp:cNvSpPr/>
      </dsp:nvSpPr>
      <dsp:spPr>
        <a:xfrm>
          <a:off x="2499274" y="2263534"/>
          <a:ext cx="5055336" cy="50553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0FBA6-5C2D-9142-AD4D-3FFEED4013A7}">
      <dsp:nvSpPr>
        <dsp:cNvPr id="0" name=""/>
        <dsp:cNvSpPr/>
      </dsp:nvSpPr>
      <dsp:spPr>
        <a:xfrm>
          <a:off x="4517706" y="-437578"/>
          <a:ext cx="5450670" cy="54506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0.03486</cdr:x>
      <cdr:y>0.8271</cdr:y>
    </cdr:from>
    <cdr:to>
      <cdr:x>0.05719</cdr:x>
      <cdr:y>0.87705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9962" y="9470942"/>
          <a:ext cx="544495" cy="5719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latin typeface="Myriad Pro" panose="020B0503030403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0.06875</cdr:x>
      <cdr:y>0.17213</cdr:y>
    </cdr:from>
    <cdr:to>
      <cdr:x>0.93125</cdr:x>
      <cdr:y>0.23924</cdr:y>
    </cdr:to>
    <cdr:sp macro="" textlink="">
      <cdr:nvSpPr>
        <cdr:cNvPr id="5" name="Rectangle 4"/>
        <cdr:cNvSpPr/>
      </cdr:nvSpPr>
      <cdr:spPr bwMode="auto">
        <a:xfrm xmlns:a="http://schemas.openxmlformats.org/drawingml/2006/main" rot="-480000">
          <a:off x="1665291" y="2368306"/>
          <a:ext cx="20891685" cy="923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rot="0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>
            <a:defRPr/>
          </a:pPr>
          <a:r>
            <a:rPr lang="en-US" sz="5400" b="1" cap="all" dirty="0">
              <a:ln w="9000" cmpd="sng">
                <a:noFill/>
                <a:prstDash val="solid"/>
              </a:ln>
              <a:solidFill>
                <a:srgbClr val="C59ECB"/>
              </a:solidFill>
              <a:effectLst>
                <a:reflection blurRad="12700" stA="0" endPos="29000" dist="1000" dir="5400000" sy="-100000" algn="bl" rotWithShape="0"/>
              </a:effectLst>
              <a:latin typeface="Myriad Pro" pitchFamily="34" charset="0"/>
            </a:rPr>
            <a:t>Room for improvement</a:t>
          </a:r>
        </a:p>
      </cdr:txBody>
    </cdr:sp>
  </cdr:relSizeAnchor>
  <cdr:relSizeAnchor xmlns:cdr="http://schemas.openxmlformats.org/drawingml/2006/chartDrawing">
    <cdr:from>
      <cdr:x>0.53526</cdr:x>
      <cdr:y>0.25418</cdr:y>
    </cdr:from>
    <cdr:to>
      <cdr:x>0.57276</cdr:x>
      <cdr:y>0.30615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51774" y="2910581"/>
          <a:ext cx="914400" cy="5950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GB" sz="3200" b="1" dirty="0" smtClean="0">
              <a:solidFill>
                <a:srgbClr val="000000"/>
              </a:solidFill>
              <a:latin typeface="Myriad Pro" panose="020B0503030403020204" pitchFamily="34" charset="0"/>
              <a:ea typeface="Helvetica Neue Medium"/>
              <a:cs typeface="Helvetica Neue Medium"/>
              <a:sym typeface="Helvetica Neue Medium"/>
            </a:rPr>
            <a:t>65.3</a:t>
          </a:r>
          <a:endParaRPr kumimoji="0" lang="en-GB" sz="3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Myriad Pro" panose="020B0503030403020204" pitchFamily="34" charset="0"/>
            <a:ea typeface="Helvetica Neue Medium"/>
            <a:cs typeface="Helvetica Neue Medium"/>
            <a:sym typeface="Helvetica Neue Medium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1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2874-7E7E-472E-ACDB-6A109A335E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2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2874-7E7E-472E-ACDB-6A109A335E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3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12874-7E7E-472E-ACDB-6A109A335E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2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32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5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492" tIns="46246" rIns="92492" bIns="46246"/>
          <a:lstStyle/>
          <a:p>
            <a:pPr algn="r" defTabSz="924916" hangingPunct="1">
              <a:defRPr/>
            </a:pPr>
            <a:fld id="{E73C037D-6BCE-4472-9AC8-A6A93D33DAC8}" type="slidenum"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24916" hangingPunct="1">
                <a:defRPr/>
              </a:pPr>
              <a:t>5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78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12874-7E7E-472E-ACDB-6A109A335E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12874-7E7E-472E-ACDB-6A109A335E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2874-7E7E-472E-ACDB-6A109A335E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0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2874-7E7E-472E-ACDB-6A109A335E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4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1" y="20735"/>
            <a:ext cx="2989149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3" y="124281"/>
            <a:ext cx="3835597" cy="3666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6B7672A-E4EB-BE4C-9B41-367E18177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03" r="2803" b="32205"/>
          <a:stretch/>
        </p:blipFill>
        <p:spPr>
          <a:xfrm>
            <a:off x="-1" y="3040961"/>
            <a:ext cx="24384001" cy="10675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920354" y="13081000"/>
            <a:ext cx="530594" cy="471924"/>
          </a:xfrm>
        </p:spPr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45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68DD-A46F-4BC3-8A04-9D66D2FCF93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20354" y="13081000"/>
            <a:ext cx="530594" cy="4719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406A-9653-4A77-8FCB-D63ADF30F8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04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0000" y="11465726"/>
            <a:ext cx="3593040" cy="1935688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3592197"/>
            <a:ext cx="243840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0" y="7702234"/>
            <a:ext cx="24384000" cy="455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5000" b="1">
                <a:solidFill>
                  <a:srgbClr val="905399"/>
                </a:solidFill>
              </a:defRPr>
            </a:lvl1pPr>
            <a:lvl2pPr marL="0" algn="ctr">
              <a:defRPr sz="5000">
                <a:solidFill>
                  <a:srgbClr val="905399"/>
                </a:solidFill>
              </a:defRPr>
            </a:lvl2pPr>
          </a:lstStyle>
          <a:p>
            <a:pPr lvl="0"/>
            <a:r>
              <a:rPr lang="en-US" dirty="0"/>
              <a:t>Subtitle text style</a:t>
            </a:r>
          </a:p>
          <a:p>
            <a:pPr lvl="1"/>
            <a:r>
              <a:rPr lang="en-US" dirty="0"/>
              <a:t>Complementary text style</a:t>
            </a:r>
          </a:p>
        </p:txBody>
      </p:sp>
    </p:spTree>
    <p:extLst>
      <p:ext uri="{BB962C8B-B14F-4D97-AF65-F5344CB8AC3E}">
        <p14:creationId xmlns:p14="http://schemas.microsoft.com/office/powerpoint/2010/main" val="234100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7"/>
            <a:ext cx="24384000" cy="13711666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74720" y="4217036"/>
            <a:ext cx="17434560" cy="439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7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0" y="167640"/>
            <a:ext cx="3332480" cy="2499360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32962" y="663575"/>
            <a:ext cx="18409917" cy="226250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631267" y="3336925"/>
            <a:ext cx="18410768" cy="92817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1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0" y="167640"/>
            <a:ext cx="3332480" cy="24993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97875" y="663575"/>
            <a:ext cx="10951632" cy="2262506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8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0" y="167640"/>
            <a:ext cx="333248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1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83635" y="294540"/>
            <a:ext cx="1692005" cy="136662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2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87839" y="191851"/>
            <a:ext cx="2049080" cy="1417058"/>
          </a:xfrm>
          <a:prstGeom prst="rect">
            <a:avLst/>
          </a:prstGeom>
        </p:spPr>
      </p:pic>
      <p:sp>
        <p:nvSpPr>
          <p:cNvPr id="13" name="Picture Placeholder 5"/>
          <p:cNvSpPr txBox="1">
            <a:spLocks/>
          </p:cNvSpPr>
          <p:nvPr userDrawn="1"/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3815" y="365760"/>
            <a:ext cx="1944424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65588" y="321420"/>
            <a:ext cx="2437491" cy="100446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0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42291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69215" y="259080"/>
            <a:ext cx="1908387" cy="14935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55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42291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3088" y="228600"/>
            <a:ext cx="1836752" cy="12344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026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7"/>
            <a:ext cx="24384000" cy="13711666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74720" y="4217036"/>
            <a:ext cx="17434560" cy="439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640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solidFill>
          <a:srgbClr val="8C3D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3133" y="3257600"/>
            <a:ext cx="17077995" cy="3024336"/>
          </a:xfrm>
        </p:spPr>
        <p:txBody>
          <a:bodyPr anchor="b">
            <a:noAutofit/>
          </a:bodyPr>
          <a:lstStyle>
            <a:lvl1pPr algn="r">
              <a:defRPr sz="80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083" y="6425952"/>
            <a:ext cx="17068800" cy="3505200"/>
          </a:xfrm>
        </p:spPr>
        <p:txBody>
          <a:bodyPr/>
          <a:lstStyle>
            <a:lvl1pPr marL="0" indent="0" algn="r">
              <a:buNone/>
              <a:defRPr sz="5600" b="0">
                <a:solidFill>
                  <a:schemeClr val="bg1"/>
                </a:solidFill>
                <a:latin typeface="Myriad Pro" pitchFamily="34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EIGE_EN (1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6" y="3257601"/>
            <a:ext cx="6741053" cy="505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4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secting Do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42291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1" y="3657601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  <a:noFill/>
        </p:spPr>
        <p:txBody>
          <a:bodyPr/>
          <a:lstStyle>
            <a:lvl1pPr>
              <a:defRPr sz="6400">
                <a:solidFill>
                  <a:srgbClr val="B3AA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70800" y="228600"/>
            <a:ext cx="20048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17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0" y="20737"/>
            <a:ext cx="2989149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4" y="124283"/>
            <a:ext cx="3835597" cy="3666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6B7672A-E4EB-BE4C-9B41-367E18177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03" r="2803" b="32205"/>
          <a:stretch/>
        </p:blipFill>
        <p:spPr>
          <a:xfrm>
            <a:off x="0" y="3040962"/>
            <a:ext cx="24384000" cy="106750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351802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62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68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558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395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03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1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506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25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359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649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912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60" y="167640"/>
            <a:ext cx="333248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83635" y="294540"/>
            <a:ext cx="1692006" cy="136662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46880" y="760620"/>
            <a:ext cx="17272000" cy="2028300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idx="1"/>
          </p:nvPr>
        </p:nvSpPr>
        <p:spPr>
          <a:xfrm>
            <a:off x="955040" y="3666490"/>
            <a:ext cx="11176000" cy="893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  <a:lvl2pPr algn="ctr">
              <a:defRPr sz="4000">
                <a:solidFill>
                  <a:schemeClr val="tx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40642" y="3657603"/>
            <a:ext cx="11135000" cy="8947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97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4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48837" y="8298160"/>
            <a:ext cx="21915966" cy="1296144"/>
          </a:xfrm>
        </p:spPr>
        <p:txBody>
          <a:bodyPr/>
          <a:lstStyle>
            <a:lvl1pPr marL="685800" marR="0" indent="-685800" algn="l" defTabSz="1828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4800"/>
            </a:lvl1pPr>
            <a:lvl2pPr marL="1143000" indent="-914400"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</a:defRPr>
            </a:lvl2pPr>
          </a:lstStyle>
          <a:p>
            <a:pPr marL="228600" marR="0" lvl="1" indent="0" algn="l" defTabSz="1828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 Bullets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368" y="5561856"/>
            <a:ext cx="21924432" cy="1727200"/>
          </a:xfrm>
        </p:spPr>
        <p:txBody>
          <a:bodyPr/>
          <a:lstStyle>
            <a:lvl1pPr marL="0" marR="0" indent="0" algn="l" defTabSz="1828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48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1828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Sample text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40368" y="3695702"/>
            <a:ext cx="21924432" cy="1290092"/>
          </a:xfrm>
        </p:spPr>
        <p:txBody>
          <a:bodyPr/>
          <a:lstStyle>
            <a:lvl1pPr>
              <a:defRPr lang="en-US" sz="6400" baseline="0" dirty="0" smtClean="0">
                <a:solidFill>
                  <a:srgbClr val="1B4EA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693582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9"/>
            <a:ext cx="24384000" cy="13711666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74720" y="4217036"/>
            <a:ext cx="17434560" cy="439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601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67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80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20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40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3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36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3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77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40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1" y="20737"/>
            <a:ext cx="2989150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5" y="124283"/>
            <a:ext cx="3835598" cy="3666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6B7672A-E4EB-BE4C-9B41-367E18177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03" r="2803" b="32205"/>
          <a:stretch/>
        </p:blipFill>
        <p:spPr>
          <a:xfrm>
            <a:off x="-1" y="3040962"/>
            <a:ext cx="24384002" cy="106750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51192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9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8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2" r:id="rId11"/>
    <p:sldLayoutId id="2147483673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64160" y="167640"/>
            <a:ext cx="333248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9" r:id="rId14"/>
    <p:sldLayoutId id="2147483690" r:id="rId15"/>
  </p:sldLayoutIdLst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10000" b="1" kern="1200" baseline="0">
          <a:solidFill>
            <a:srgbClr val="905399"/>
          </a:solidFill>
          <a:latin typeface="+mj-lt"/>
          <a:ea typeface="+mj-ea"/>
          <a:cs typeface="+mj-cs"/>
        </a:defRPr>
      </a:lvl1pPr>
    </p:titleStyle>
    <p:bodyStyle>
      <a:lvl1pPr marL="0" indent="0" algn="ctr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5000" b="1" kern="1200" dirty="0" smtClean="0">
          <a:solidFill>
            <a:srgbClr val="905399"/>
          </a:solidFill>
          <a:latin typeface="+mn-lt"/>
          <a:ea typeface="+mn-ea"/>
          <a:cs typeface="+mn-cs"/>
        </a:defRPr>
      </a:lvl1pPr>
      <a:lvl2pPr marL="0" indent="0" algn="ctr" defTabSz="1828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en-US" sz="5000" kern="1200" dirty="0" smtClean="0">
          <a:solidFill>
            <a:srgbClr val="905399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87E5-D538-3044-82ED-E2BCB9370CAB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502E-AAEE-6743-B180-64BED1C7CA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3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706" r:id="rId14"/>
    <p:sldLayoutId id="214748370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CAB8-3AC8-4F8F-BACD-7B64036BF0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F985-F76D-4F90-B561-00CA330E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emf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e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7.em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8.jp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jp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de-DE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9" name="Textfeld 13">
            <a:extLst>
              <a:ext uri="{FF2B5EF4-FFF2-40B4-BE49-F238E27FC236}">
                <a16:creationId xmlns:a16="http://schemas.microsoft.com/office/drawing/2014/main" id="{B4105FF2-2677-794A-89B9-1C5A122263EA}"/>
              </a:ext>
            </a:extLst>
          </p:cNvPr>
          <p:cNvSpPr txBox="1"/>
          <p:nvPr/>
        </p:nvSpPr>
        <p:spPr>
          <a:xfrm>
            <a:off x="3045599" y="9043200"/>
            <a:ext cx="17645967" cy="2954655"/>
          </a:xfrm>
          <a:prstGeom prst="rect">
            <a:avLst/>
          </a:prstGeom>
          <a:solidFill>
            <a:srgbClr val="004494"/>
          </a:solidFill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de-DE" sz="6600" kern="12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6000" kern="1200" dirty="0" smtClean="0">
                <a:solidFill>
                  <a:prstClr val="white"/>
                </a:solidFill>
                <a:latin typeface="Calibri" panose="020F0502020204030204"/>
              </a:rPr>
              <a:t>Gender </a:t>
            </a:r>
            <a:r>
              <a:rPr lang="de-DE" sz="6000" kern="1200" dirty="0">
                <a:solidFill>
                  <a:prstClr val="white"/>
                </a:solidFill>
                <a:latin typeface="Calibri" panose="020F0502020204030204"/>
              </a:rPr>
              <a:t>Equality </a:t>
            </a:r>
            <a:r>
              <a:rPr lang="de-DE" sz="6000" kern="1200" dirty="0" smtClean="0">
                <a:solidFill>
                  <a:prstClr val="white"/>
                </a:solidFill>
                <a:latin typeface="Calibri" panose="020F0502020204030204"/>
              </a:rPr>
              <a:t>at work in </a:t>
            </a:r>
            <a:r>
              <a:rPr lang="de-DE" sz="6000" kern="1200" dirty="0" smtClean="0">
                <a:solidFill>
                  <a:prstClr val="white"/>
                </a:solidFill>
                <a:latin typeface="Calibri" panose="020F0502020204030204"/>
              </a:rPr>
              <a:t>the context of EU </a:t>
            </a:r>
            <a:r>
              <a:rPr lang="de-DE" sz="6000" kern="1200" dirty="0">
                <a:solidFill>
                  <a:prstClr val="white"/>
                </a:solidFill>
                <a:latin typeface="Calibri" panose="020F0502020204030204"/>
              </a:rPr>
              <a:t>Funds </a:t>
            </a:r>
            <a:endParaRPr lang="de-DE" sz="6000" kern="12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algn="l" defTabSz="1828800" hangingPunct="1">
              <a:defRPr/>
            </a:pPr>
            <a:r>
              <a:rPr lang="de-DE" sz="6000" kern="1200" dirty="0" smtClean="0">
                <a:solidFill>
                  <a:prstClr val="white"/>
                </a:solidFill>
                <a:latin typeface="Calibri" panose="020F0502020204030204"/>
              </a:rPr>
              <a:t>Helena </a:t>
            </a:r>
            <a:r>
              <a:rPr lang="de-DE" sz="6000" kern="1200" dirty="0">
                <a:solidFill>
                  <a:prstClr val="white"/>
                </a:solidFill>
                <a:latin typeface="Calibri" panose="020F0502020204030204"/>
              </a:rPr>
              <a:t>Morais Maceira</a:t>
            </a:r>
          </a:p>
          <a:p>
            <a:pPr algn="l" defTabSz="1828800" hangingPunct="1">
              <a:defRPr/>
            </a:pPr>
            <a:r>
              <a:rPr lang="de-DE" sz="6000" kern="1200" dirty="0" smtClean="0">
                <a:solidFill>
                  <a:prstClr val="white"/>
                </a:solidFill>
                <a:latin typeface="Calibri" panose="020F0502020204030204"/>
              </a:rPr>
              <a:t> Vienna</a:t>
            </a:r>
            <a:r>
              <a:rPr lang="de-DE" sz="6000" kern="1200" dirty="0">
                <a:solidFill>
                  <a:prstClr val="white"/>
                </a:solidFill>
                <a:latin typeface="Calibri" panose="020F0502020204030204"/>
              </a:rPr>
              <a:t>, 5 December 2019</a:t>
            </a:r>
          </a:p>
        </p:txBody>
      </p:sp>
    </p:spTree>
    <p:extLst>
      <p:ext uri="{BB962C8B-B14F-4D97-AF65-F5344CB8AC3E}">
        <p14:creationId xmlns:p14="http://schemas.microsoft.com/office/powerpoint/2010/main" val="7126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0"/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74775" y="881922"/>
            <a:ext cx="14992346" cy="1872000"/>
          </a:xfrm>
          <a:prstGeom prst="rect">
            <a:avLst/>
          </a:prstGeom>
        </p:spPr>
        <p:txBody>
          <a:bodyPr vert="horz" lIns="182880" tIns="91440" rIns="182880" bIns="9144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000" b="1" dirty="0" err="1" smtClean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Toolkit</a:t>
            </a:r>
            <a:r>
              <a:rPr lang="es-ES" sz="7000" b="1" dirty="0" smtClean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 for gender mainstreaming / budgeting in EU </a:t>
            </a:r>
            <a:r>
              <a:rPr lang="es-ES" sz="7000" b="1" dirty="0" err="1" smtClean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Funds</a:t>
            </a:r>
            <a:r>
              <a:rPr lang="es-ES" sz="7000" b="1" dirty="0" smtClean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 2021-2027</a:t>
            </a:r>
            <a:endParaRPr lang="es-ES" sz="7000" b="1" dirty="0">
              <a:solidFill>
                <a:srgbClr val="004494"/>
              </a:solidFill>
              <a:latin typeface="Noto Sans" panose="020B0502040504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404860518"/>
              </p:ext>
            </p:extLst>
          </p:nvPr>
        </p:nvGraphicFramePr>
        <p:xfrm>
          <a:off x="5108332" y="3994074"/>
          <a:ext cx="13712492" cy="988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 rot="19924119" flipH="1">
            <a:off x="5426021" y="9756312"/>
            <a:ext cx="2908682" cy="2079812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r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1. ESIF regulatory </a:t>
            </a:r>
          </a:p>
          <a:p>
            <a:pPr lvl="0" algn="r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 considering 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kern="1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equality</a:t>
            </a:r>
          </a:p>
          <a:p>
            <a:pPr algn="r"/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901371">
            <a:off x="14132432" y="4951820"/>
            <a:ext cx="5010406" cy="940931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2.1 Assessment of </a:t>
            </a:r>
          </a:p>
          <a:p>
            <a:pPr lvl="0" algn="l"/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inequalities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needs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055982">
            <a:off x="14979916" y="4769290"/>
            <a:ext cx="7414264" cy="1462988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2.2 Gender equality aspects of </a:t>
            </a:r>
            <a:r>
              <a:rPr lang="en-GB" sz="2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policy</a:t>
            </a:r>
          </a:p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2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bjectives (PAs) &amp; measures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(OPs)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697432">
            <a:off x="16266941" y="5979182"/>
            <a:ext cx="7792079" cy="1828800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2.3 </a:t>
            </a:r>
            <a:r>
              <a:rPr lang="en-GB" sz="2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Coordination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Funds to </a:t>
            </a:r>
            <a:endParaRPr lang="en-GB" sz="28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2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</a:t>
            </a:r>
            <a:r>
              <a:rPr lang="mr-IN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life balance</a:t>
            </a:r>
          </a:p>
          <a:p>
            <a:pPr lvl="0"/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260513">
            <a:off x="19615950" y="7572425"/>
            <a:ext cx="1828800" cy="2560656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/>
            <a:r>
              <a:rPr lang="en-GB" sz="28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Tool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 Partnership and multi-level governance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558657">
            <a:off x="17574511" y="8811520"/>
            <a:ext cx="4327374" cy="1828800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2.5 Performance framework for</a:t>
            </a:r>
          </a:p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advancing </a:t>
            </a:r>
            <a:r>
              <a:rPr lang="en-US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equality </a:t>
            </a:r>
            <a:endParaRPr lang="en-US" sz="28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416238">
            <a:off x="17828430" y="10319586"/>
            <a:ext cx="1828800" cy="1828800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2.6 Project selection –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sensitive </a:t>
            </a:r>
          </a:p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selection criteria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kern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0893">
            <a:off x="17727358" y="11338244"/>
            <a:ext cx="1828800" cy="1828800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2.7 Tracking resource allocation for </a:t>
            </a:r>
          </a:p>
          <a:p>
            <a:pPr lvl="0" algn="l"/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equality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ESIF 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9600">
            <a:off x="17460366" y="12464505"/>
            <a:ext cx="5405230" cy="1828800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2.8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Mainstreaming </a:t>
            </a:r>
            <a:r>
              <a:rPr lang="en-GB" sz="28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gender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</a:t>
            </a:r>
          </a:p>
          <a:p>
            <a:pPr lvl="0" algn="l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project design 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475124">
            <a:off x="7960962" y="4242655"/>
            <a:ext cx="1828800" cy="1739418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r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3.1 Integrating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</a:t>
            </a:r>
          </a:p>
          <a:p>
            <a:pPr lvl="0" algn="r"/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perspectives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M&amp;E processes 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2200" y="5353361"/>
            <a:ext cx="1828800" cy="1976202"/>
          </a:xfrm>
          <a:prstGeom prst="rect">
            <a:avLst/>
          </a:prstGeom>
        </p:spPr>
        <p:txBody>
          <a:bodyPr vert="horz" wrap="none" lIns="182880" tIns="91440" rIns="182880" bIns="91440" rtlCol="0" anchor="t">
            <a:normAutofit/>
          </a:bodyPr>
          <a:lstStyle/>
          <a:p>
            <a:pPr lvl="0" algn="r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 3.2 Reporting on resource </a:t>
            </a:r>
          </a:p>
          <a:p>
            <a:pPr lvl="0" algn="r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spending for </a:t>
            </a:r>
            <a:r>
              <a:rPr lang="en-GB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equality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ESIF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sz="3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0"/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74775" y="881922"/>
            <a:ext cx="14992346" cy="1466868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Let’s talk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9835" r="30874" b="18034"/>
          <a:stretch/>
        </p:blipFill>
        <p:spPr>
          <a:xfrm>
            <a:off x="16142830" y="2819906"/>
            <a:ext cx="5259192" cy="4722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354716">
            <a:off x="19678747" y="7121529"/>
            <a:ext cx="2938866" cy="787294"/>
          </a:xfrm>
          <a:prstGeom prst="rect">
            <a:avLst/>
          </a:prstGeom>
        </p:spPr>
        <p:txBody>
          <a:bodyPr vert="horz" wrap="square" lIns="260096" tIns="130048" rIns="260096" bIns="130048" rtlCol="0" anchor="t">
            <a:noAutofit/>
          </a:bodyPr>
          <a:lstStyle/>
          <a:p>
            <a:pPr algn="l" defTabSz="2600920" hangingPunct="1">
              <a:defRPr/>
            </a:pPr>
            <a:r>
              <a:rPr lang="en-GB" sz="3982" kern="1200" dirty="0">
                <a:latin typeface="Calibri"/>
              </a:rPr>
              <a:t>come in for a chat!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503" y="8426825"/>
            <a:ext cx="905726" cy="9057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480036" y="9777845"/>
            <a:ext cx="4983584" cy="2155250"/>
          </a:xfrm>
          <a:prstGeom prst="rect">
            <a:avLst/>
          </a:prstGeom>
        </p:spPr>
        <p:txBody>
          <a:bodyPr vert="horz" wrap="square" lIns="260096" tIns="130048" rIns="260096" bIns="130048" rtlCol="0" anchor="t">
            <a:noAutofit/>
          </a:bodyPr>
          <a:lstStyle/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Gedimino pr. 16,</a:t>
            </a:r>
          </a:p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LT-01103 Vilnius,</a:t>
            </a:r>
          </a:p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Lithuania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64872" y="3358884"/>
            <a:ext cx="5035128" cy="1166988"/>
          </a:xfrm>
          <a:prstGeom prst="rect">
            <a:avLst/>
          </a:prstGeom>
        </p:spPr>
        <p:txBody>
          <a:bodyPr vert="horz" wrap="square" lIns="260096" tIns="130048" rIns="260096" bIns="130048" rtlCol="0" anchor="t">
            <a:noAutofit/>
          </a:bodyPr>
          <a:lstStyle/>
          <a:p>
            <a:pPr algn="l" defTabSz="2600920" hangingPunct="1">
              <a:defRPr/>
            </a:pPr>
            <a:r>
              <a:rPr lang="en-GB" sz="4000" b="1" dirty="0">
                <a:solidFill>
                  <a:srgbClr val="1B4EA4"/>
                </a:solidFill>
                <a:latin typeface="Calibri"/>
              </a:rPr>
              <a:t>Connect with us!</a:t>
            </a:r>
            <a:endParaRPr lang="en-GB" sz="4000" b="1" kern="1200" dirty="0">
              <a:latin typeface="Calibri"/>
            </a:endParaRPr>
          </a:p>
        </p:txBody>
      </p:sp>
      <p:pic>
        <p:nvPicPr>
          <p:cNvPr id="20" name="Picture 19"/>
          <p:cNvPicPr>
            <a:picLocks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4807513"/>
            <a:ext cx="1083936" cy="988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9310" r="67620" b="53449"/>
          <a:stretch/>
        </p:blipFill>
        <p:spPr>
          <a:xfrm>
            <a:off x="7232025" y="4709606"/>
            <a:ext cx="1210754" cy="1153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10897" r="37143" b="53724"/>
          <a:stretch/>
        </p:blipFill>
        <p:spPr>
          <a:xfrm>
            <a:off x="11836528" y="4726592"/>
            <a:ext cx="1168272" cy="1109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53724" r="37143" b="10897"/>
          <a:stretch/>
        </p:blipFill>
        <p:spPr>
          <a:xfrm>
            <a:off x="11827024" y="8426824"/>
            <a:ext cx="1168272" cy="110986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8"/>
          <a:stretch/>
        </p:blipFill>
        <p:spPr>
          <a:xfrm>
            <a:off x="7487924" y="8596264"/>
            <a:ext cx="1165352" cy="10089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03075" y="5941002"/>
            <a:ext cx="4046994" cy="79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eige.europa.eu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2251" y="5899692"/>
            <a:ext cx="5375942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facebook.com/</a:t>
            </a:r>
          </a:p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eige.europa.eu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766189" y="6033334"/>
            <a:ext cx="3807626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twitter.com/</a:t>
            </a:r>
          </a:p>
          <a:p>
            <a:pPr algn="l" defTabSz="2600920" hangingPunct="1">
              <a:defRPr/>
            </a:pPr>
            <a:r>
              <a:rPr lang="en-GB" sz="4552" b="1" kern="1200" dirty="0">
                <a:latin typeface="Calibri"/>
              </a:rPr>
              <a:t>eurogender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766188" y="10026793"/>
            <a:ext cx="5233996" cy="219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00920" hangingPunct="1">
              <a:defRPr/>
            </a:pPr>
            <a:r>
              <a:rPr lang="en-GB" sz="4552" b="1" kern="1200" dirty="0">
                <a:latin typeface="Calibri"/>
              </a:rPr>
              <a:t>youtube.com/</a:t>
            </a:r>
          </a:p>
          <a:p>
            <a:pPr defTabSz="2600920" hangingPunct="1">
              <a:defRPr/>
            </a:pPr>
            <a:r>
              <a:rPr lang="en-GB" sz="4552" b="1" kern="1200" dirty="0">
                <a:latin typeface="Calibri"/>
              </a:rPr>
              <a:t>user/eurogender</a:t>
            </a:r>
            <a:br>
              <a:rPr lang="en-GB" sz="4552" b="1" kern="1200" dirty="0">
                <a:latin typeface="Calibri"/>
              </a:rPr>
            </a:br>
            <a:endParaRPr lang="en-GB" sz="4552" b="1" kern="1200" dirty="0">
              <a:latin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28" y="8508744"/>
            <a:ext cx="1096488" cy="109648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747317" y="10062691"/>
            <a:ext cx="4646566" cy="219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00920" hangingPunct="1">
              <a:defRPr/>
            </a:pPr>
            <a:r>
              <a:rPr lang="en-GB" sz="4552" b="1" dirty="0">
                <a:latin typeface="Calibri"/>
              </a:rPr>
              <a:t>eurogender.eige.</a:t>
            </a:r>
          </a:p>
          <a:p>
            <a:pPr defTabSz="2600920" hangingPunct="1">
              <a:defRPr/>
            </a:pPr>
            <a:r>
              <a:rPr lang="en-GB" sz="4552" b="1" dirty="0">
                <a:latin typeface="Calibri"/>
              </a:rPr>
              <a:t>europa.eu</a:t>
            </a:r>
            <a:br>
              <a:rPr lang="en-GB" sz="4552" b="1" dirty="0">
                <a:latin typeface="Calibri"/>
              </a:rPr>
            </a:br>
            <a:endParaRPr lang="en-GB" sz="4552" b="1" dirty="0"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03074" y="10062691"/>
            <a:ext cx="4262144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00920" hangingPunct="1">
              <a:defRPr/>
            </a:pPr>
            <a:r>
              <a:rPr lang="en-GB" sz="4552" b="1" kern="1200" dirty="0">
                <a:latin typeface="Calibri"/>
              </a:rPr>
              <a:t>eige.europa.eu/</a:t>
            </a:r>
          </a:p>
          <a:p>
            <a:pPr defTabSz="2600920" hangingPunct="1">
              <a:defRPr/>
            </a:pPr>
            <a:r>
              <a:rPr lang="en-GB" sz="4552" b="1" kern="1200" dirty="0">
                <a:latin typeface="Calibri"/>
              </a:rPr>
              <a:t>newsletter</a:t>
            </a:r>
          </a:p>
        </p:txBody>
      </p:sp>
      <p:sp>
        <p:nvSpPr>
          <p:cNvPr id="32" name="Curved Down Arrow 31"/>
          <p:cNvSpPr/>
          <p:nvPr/>
        </p:nvSpPr>
        <p:spPr>
          <a:xfrm rot="3907408">
            <a:off x="20832580" y="4336010"/>
            <a:ext cx="3459276" cy="2080768"/>
          </a:xfrm>
          <a:prstGeom prst="curvedDownArrow">
            <a:avLst>
              <a:gd name="adj1" fmla="val 10556"/>
              <a:gd name="adj2" fmla="val 48037"/>
              <a:gd name="adj3" fmla="val 34010"/>
            </a:avLst>
          </a:prstGeom>
          <a:solidFill>
            <a:srgbClr val="FC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600920" hangingPunct="1">
              <a:defRPr/>
            </a:pPr>
            <a:endParaRPr lang="lt-LT" sz="5120" kern="120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73060" y="4273126"/>
            <a:ext cx="6426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de-DE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3811" y="3343420"/>
            <a:ext cx="4275354" cy="220317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/>
          </a:bodyPr>
          <a:lstStyle/>
          <a:p>
            <a:pPr algn="l" defTabSz="1828800" hangingPunct="1"/>
            <a:endParaRPr lang="en-IE" sz="70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6524" y="4013813"/>
            <a:ext cx="7007780" cy="2357078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 fontScale="92500" lnSpcReduction="20000"/>
          </a:bodyPr>
          <a:lstStyle/>
          <a:p>
            <a:pPr defTabSz="1828800" hangingPunct="1"/>
            <a:endParaRPr lang="en-IE" sz="17066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7376" y="5641124"/>
            <a:ext cx="7753636" cy="174887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 fontScale="85000" lnSpcReduction="20000"/>
          </a:bodyPr>
          <a:lstStyle/>
          <a:p>
            <a:pPr algn="l" defTabSz="1828800" hangingPunct="1"/>
            <a:endParaRPr lang="en-IE" sz="14080" b="1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5504" y="7152870"/>
            <a:ext cx="1263160" cy="104039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/>
          </a:bodyPr>
          <a:lstStyle/>
          <a:p>
            <a:pPr algn="l" defTabSz="1828800" hangingPunct="1"/>
            <a:endParaRPr lang="en-IE" sz="3414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967" y="3"/>
            <a:ext cx="11007304" cy="100355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5757" y="4846494"/>
            <a:ext cx="9379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defRPr/>
            </a:pPr>
            <a:r>
              <a:rPr lang="en-GB" sz="7200" b="1" i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Gender Equality is a fundamental value</a:t>
            </a:r>
          </a:p>
          <a:p>
            <a:pPr algn="l" hangingPunct="1">
              <a:defRPr/>
            </a:pPr>
            <a:r>
              <a:rPr lang="en-GB" sz="7200" b="1" i="1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of </a:t>
            </a:r>
            <a:r>
              <a:rPr lang="en-GB" sz="7200" b="1" i="1" dirty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the EU and is vital to its </a:t>
            </a:r>
            <a:r>
              <a:rPr lang="en-GB" sz="7200" b="1" i="1" dirty="0" smtClean="0">
                <a:solidFill>
                  <a:schemeClr val="accent5">
                    <a:lumMod val="75000"/>
                  </a:schemeClr>
                </a:solidFill>
                <a:latin typeface="Myriad Pro" pitchFamily="34" charset="0"/>
              </a:rPr>
              <a:t>socio-economic growth</a:t>
            </a:r>
            <a:endParaRPr lang="en-US" sz="7200" b="1" i="1" dirty="0">
              <a:solidFill>
                <a:schemeClr val="accent5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95ACFE-ABEA-469A-B3D2-9F27DE32F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337994"/>
              </p:ext>
            </p:extLst>
          </p:nvPr>
        </p:nvGraphicFramePr>
        <p:xfrm>
          <a:off x="0" y="2265219"/>
          <a:ext cx="24384000" cy="1145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2953" y="192857"/>
            <a:ext cx="23358093" cy="207236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905399"/>
                </a:solidFill>
                <a:effectLst/>
                <a:uLnTx/>
                <a:uFillTx/>
                <a:latin typeface="Myriad Pro" panose="020B0503030403020204"/>
                <a:sym typeface="Helvetica Neue Medium"/>
              </a:rPr>
              <a:t>Gender</a:t>
            </a:r>
            <a:r>
              <a:rPr kumimoji="0" lang="en-GB" sz="8800" b="0" i="0" u="none" strike="noStrike" kern="0" cap="none" spc="0" normalizeH="0" baseline="0" noProof="0" dirty="0">
                <a:ln>
                  <a:noFill/>
                </a:ln>
                <a:solidFill>
                  <a:srgbClr val="905399"/>
                </a:solidFill>
                <a:effectLst/>
                <a:uLnTx/>
                <a:uFillTx/>
                <a:latin typeface="Noto Sans Bold"/>
                <a:ea typeface="Noto Sans Bold"/>
                <a:cs typeface="Noto Sans Bold"/>
                <a:sym typeface="Helvetica Neue Medium"/>
              </a:rPr>
              <a:t> </a:t>
            </a: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905399"/>
                </a:solidFill>
                <a:effectLst/>
                <a:uLnTx/>
                <a:uFillTx/>
                <a:latin typeface="Myriad Pro" panose="020B0503030403020204"/>
                <a:sym typeface="Noto Sans Bold"/>
              </a:rPr>
              <a:t>Equality</a:t>
            </a: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905399"/>
                </a:solidFill>
                <a:effectLst/>
                <a:uLnTx/>
                <a:uFillTx/>
                <a:latin typeface="Myriad Pro" panose="020B0503030403020204"/>
                <a:sym typeface="Helvetica Neue Medium"/>
              </a:rPr>
              <a:t> Index 2019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905399"/>
              </a:solidFill>
              <a:effectLst/>
              <a:uLnTx/>
              <a:uFillTx/>
              <a:latin typeface="Noto Sans Bold"/>
              <a:ea typeface="Noto Sans Bold"/>
              <a:cs typeface="Noto Sans Bold"/>
              <a:sym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184453"/>
      </p:ext>
    </p:extLst>
  </p:cSld>
  <p:clrMapOvr>
    <a:masterClrMapping/>
  </p:clrMapOvr>
  <p:transition spd="slow" advTm="59206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F92A8D-49EB-2944-91D7-7A8A8E28A77C}"/>
              </a:ext>
            </a:extLst>
          </p:cNvPr>
          <p:cNvSpPr/>
          <p:nvPr/>
        </p:nvSpPr>
        <p:spPr>
          <a:xfrm>
            <a:off x="2364829" y="283779"/>
            <a:ext cx="21743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905399"/>
                </a:solidFill>
                <a:latin typeface="Noto Sans Bold"/>
                <a:ea typeface="Noto Sans Bold"/>
                <a:cs typeface="Noto Sans Bold"/>
              </a:rPr>
              <a:t>Austria and the EU average are advancing in the same direction</a:t>
            </a:r>
            <a:endParaRPr lang="en-GB" sz="6600" b="1" dirty="0">
              <a:solidFill>
                <a:srgbClr val="905399"/>
              </a:solidFill>
              <a:latin typeface="Noto Sans Bold"/>
              <a:ea typeface="Noto Sans Bold"/>
              <a:cs typeface="Noto Sans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6" y="3424518"/>
            <a:ext cx="21228425" cy="102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1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Legend"/>
          <p:cNvSpPr txBox="1">
            <a:spLocks noChangeArrowheads="1"/>
          </p:cNvSpPr>
          <p:nvPr/>
        </p:nvSpPr>
        <p:spPr bwMode="auto">
          <a:xfrm>
            <a:off x="20758582" y="12398930"/>
            <a:ext cx="2983912" cy="7748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37160" tIns="68580" rIns="137160" bIns="6858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1371600" hangingPunct="1">
              <a:lnSpc>
                <a:spcPct val="107000"/>
              </a:lnSpc>
              <a:defRPr/>
            </a:pPr>
            <a:r>
              <a:rPr lang="en-GB" sz="1800" b="1" dirty="0" smtClean="0">
                <a:solidFill>
                  <a:srgbClr val="00B050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Increase  </a:t>
            </a:r>
            <a:r>
              <a:rPr lang="en-GB" sz="1800" b="1" dirty="0">
                <a:solidFill>
                  <a:srgbClr val="00B050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2005 - 2017        </a:t>
            </a:r>
            <a:endParaRPr lang="en-US" sz="1800" b="1" dirty="0">
              <a:solidFill>
                <a:srgbClr val="00B050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1371600" hangingPunct="1">
              <a:lnSpc>
                <a:spcPct val="107000"/>
              </a:lnSpc>
              <a:defRPr/>
            </a:pPr>
            <a:r>
              <a:rPr lang="en-GB" sz="1800" b="1" dirty="0" smtClean="0">
                <a:solidFill>
                  <a:srgbClr val="FF0000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Decrease </a:t>
            </a:r>
            <a:r>
              <a:rPr lang="en-GB" sz="1800" b="1" dirty="0">
                <a:solidFill>
                  <a:srgbClr val="FF0000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2005 - 2017</a:t>
            </a:r>
            <a:endParaRPr lang="en-US" sz="1800" b="1" dirty="0">
              <a:solidFill>
                <a:srgbClr val="FF0000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089107" y="12291712"/>
            <a:ext cx="3239042" cy="956305"/>
            <a:chOff x="-1910787" y="4544516"/>
            <a:chExt cx="3713611" cy="1270114"/>
          </a:xfrm>
        </p:grpSpPr>
        <p:sp>
          <p:nvSpPr>
            <p:cNvPr id="32" name="CasellaDiTesto 16"/>
            <p:cNvSpPr txBox="1">
              <a:spLocks noChangeArrowheads="1"/>
            </p:cNvSpPr>
            <p:nvPr/>
          </p:nvSpPr>
          <p:spPr bwMode="auto">
            <a:xfrm>
              <a:off x="-1891904" y="5174015"/>
              <a:ext cx="2603495" cy="61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defTabSz="1828800" hangingPunct="1"/>
              <a:r>
                <a:rPr lang="it-IT" sz="2400" b="1" kern="12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Equality</a:t>
              </a:r>
              <a:endParaRPr lang="it-IT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asellaDiTesto 17"/>
            <p:cNvSpPr txBox="1">
              <a:spLocks noChangeArrowheads="1"/>
            </p:cNvSpPr>
            <p:nvPr/>
          </p:nvSpPr>
          <p:spPr bwMode="auto">
            <a:xfrm>
              <a:off x="-1910787" y="4544516"/>
              <a:ext cx="1689367" cy="61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1828800" hangingPunct="1"/>
              <a:r>
                <a:rPr lang="it-IT" sz="2400" b="1" kern="12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Inequality</a:t>
              </a:r>
              <a:endParaRPr lang="it-IT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CasellaDiTesto 18"/>
            <p:cNvSpPr txBox="1"/>
            <p:nvPr/>
          </p:nvSpPr>
          <p:spPr>
            <a:xfrm>
              <a:off x="739263" y="4609683"/>
              <a:ext cx="553141" cy="613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800" hangingPunct="1">
                <a:defRPr/>
              </a:pPr>
              <a:r>
                <a:rPr lang="it-IT" sz="2400" kern="1200" dirty="0">
                  <a:solidFill>
                    <a:srgbClr val="8C3D98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CasellaDiTesto 19"/>
            <p:cNvSpPr txBox="1"/>
            <p:nvPr/>
          </p:nvSpPr>
          <p:spPr>
            <a:xfrm>
              <a:off x="559153" y="5201471"/>
              <a:ext cx="1243671" cy="613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828800" hangingPunct="1">
                <a:defRPr/>
              </a:pPr>
              <a:r>
                <a:rPr lang="it-IT" sz="2400" kern="1200" dirty="0">
                  <a:solidFill>
                    <a:srgbClr val="8C3D98"/>
                  </a:solidFill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59393" y="1155772"/>
            <a:ext cx="2860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WORK</a:t>
            </a:r>
          </a:p>
          <a:p>
            <a:pPr algn="l" defTabSz="1828800" hangingPunct="1"/>
            <a:r>
              <a:rPr lang="en-GB" sz="6000" b="1" kern="1200" dirty="0" smtClean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6 </a:t>
            </a:r>
            <a:r>
              <a:rPr lang="en-GB" sz="6000" b="1" kern="12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6000" b="1" kern="1200" dirty="0" smtClean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5</a:t>
            </a:r>
            <a:endParaRPr lang="en-GB" sz="6000" kern="1200" dirty="0">
              <a:solidFill>
                <a:srgbClr val="00B0F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5686" y="4957706"/>
            <a:ext cx="2983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MONEY</a:t>
            </a:r>
          </a:p>
          <a:p>
            <a:pPr algn="l" defTabSz="1828800" hangingPunct="1"/>
            <a:r>
              <a:rPr lang="en-GB" sz="6000" b="1" kern="1200" dirty="0" smtClean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5 </a:t>
            </a:r>
            <a:r>
              <a:rPr lang="en-GB" sz="6000" b="1" kern="12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6000" b="1" kern="1200" dirty="0" smtClean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</a:t>
            </a:r>
            <a:endParaRPr lang="en-GB" sz="60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98250" y="10528902"/>
            <a:ext cx="4492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KNOWLEDGE</a:t>
            </a:r>
          </a:p>
          <a:p>
            <a:pPr algn="l" defTabSz="1828800" hangingPunct="1"/>
            <a:r>
              <a:rPr lang="en-GB" sz="6000" b="1" kern="1200" dirty="0" smtClean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11 </a:t>
            </a:r>
            <a:r>
              <a:rPr lang="en-GB" sz="6000" b="1" kern="12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6000" b="1" kern="1200" dirty="0" smtClean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11</a:t>
            </a:r>
            <a:endParaRPr lang="en-GB" sz="6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367" y="10623361"/>
            <a:ext cx="342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F16661"/>
                </a:solidFill>
                <a:latin typeface="Calibri" panose="020F0502020204030204"/>
                <a:ea typeface="+mn-ea"/>
                <a:cs typeface="+mn-cs"/>
              </a:rPr>
              <a:t>TIME</a:t>
            </a:r>
          </a:p>
          <a:p>
            <a:pPr algn="l" defTabSz="1828800" hangingPunct="1"/>
            <a:r>
              <a:rPr lang="en-GB" sz="6000" b="1" kern="1200" dirty="0" smtClean="0">
                <a:solidFill>
                  <a:srgbClr val="F16661"/>
                </a:solidFill>
                <a:latin typeface="Calibri" panose="020F0502020204030204"/>
                <a:ea typeface="+mn-ea"/>
                <a:cs typeface="+mn-cs"/>
              </a:rPr>
              <a:t>15 </a:t>
            </a:r>
            <a:r>
              <a:rPr lang="en-GB" sz="6000" b="1" kern="1200" dirty="0">
                <a:solidFill>
                  <a:srgbClr val="F16661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6000" b="1" kern="1200" dirty="0" smtClean="0">
                <a:solidFill>
                  <a:srgbClr val="F16661"/>
                </a:solidFill>
                <a:latin typeface="Calibri" panose="020F0502020204030204"/>
                <a:ea typeface="+mn-ea"/>
                <a:cs typeface="+mn-cs"/>
              </a:rPr>
              <a:t>16</a:t>
            </a:r>
            <a:endParaRPr lang="en-GB" sz="6000" kern="1200" dirty="0">
              <a:solidFill>
                <a:srgbClr val="F1666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4654" y="6481659"/>
            <a:ext cx="3094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POWER</a:t>
            </a:r>
          </a:p>
          <a:p>
            <a:pPr algn="l" defTabSz="1828800" hangingPunct="1"/>
            <a:r>
              <a:rPr lang="en-GB" sz="6000" b="1" kern="12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18 </a:t>
            </a:r>
            <a:r>
              <a:rPr lang="en-GB" sz="60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6000" b="1" kern="12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17</a:t>
            </a:r>
            <a:endParaRPr lang="en-GB" sz="60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7042" y="2905064"/>
            <a:ext cx="342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C38BA6"/>
                </a:solidFill>
                <a:latin typeface="Calibri" panose="020F0502020204030204"/>
                <a:ea typeface="+mn-ea"/>
                <a:cs typeface="+mn-cs"/>
              </a:rPr>
              <a:t>HEALTH</a:t>
            </a:r>
          </a:p>
          <a:p>
            <a:pPr algn="l" defTabSz="1828800" hangingPunct="1"/>
            <a:r>
              <a:rPr lang="en-GB" sz="6000" b="1" kern="1200" dirty="0" smtClean="0">
                <a:solidFill>
                  <a:srgbClr val="C38BA6"/>
                </a:solidFill>
                <a:latin typeface="Calibri" panose="020F0502020204030204"/>
                <a:ea typeface="+mn-ea"/>
                <a:cs typeface="+mn-cs"/>
              </a:rPr>
              <a:t>3 </a:t>
            </a:r>
            <a:r>
              <a:rPr lang="en-GB" sz="6000" b="1" kern="1200" dirty="0">
                <a:solidFill>
                  <a:srgbClr val="C38BA6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4</a:t>
            </a:r>
            <a:endParaRPr lang="en-GB" sz="6000" b="1" kern="1200" dirty="0">
              <a:solidFill>
                <a:srgbClr val="C38BA6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71010" y="3109770"/>
            <a:ext cx="2662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en-GB" sz="6000" b="1" kern="1200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13 </a:t>
            </a:r>
            <a:r>
              <a:rPr lang="en-US" sz="6000" b="1" kern="1200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US" sz="6000" b="1" kern="1200" dirty="0" smtClean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13</a:t>
            </a:r>
            <a:endParaRPr lang="en-GB" sz="6000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616" y="591285"/>
            <a:ext cx="4813477" cy="3534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224" y="4283589"/>
            <a:ext cx="5487765" cy="4118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7423" y="4849541"/>
            <a:ext cx="4760332" cy="393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0432" y="9235786"/>
            <a:ext cx="4937818" cy="3935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162" y="9301809"/>
            <a:ext cx="4814032" cy="3925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586" y="4772925"/>
            <a:ext cx="4865219" cy="3852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676" y="408440"/>
            <a:ext cx="4921064" cy="387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de-DE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3811" y="3343420"/>
            <a:ext cx="4275354" cy="220317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/>
          </a:bodyPr>
          <a:lstStyle/>
          <a:p>
            <a:pPr algn="l" defTabSz="1828800" hangingPunct="1"/>
            <a:endParaRPr lang="en-IE" sz="70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6524" y="4013813"/>
            <a:ext cx="7007780" cy="2357078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 fontScale="92500" lnSpcReduction="20000"/>
          </a:bodyPr>
          <a:lstStyle/>
          <a:p>
            <a:pPr defTabSz="1828800" hangingPunct="1"/>
            <a:endParaRPr lang="en-IE" sz="17066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7376" y="5641124"/>
            <a:ext cx="7753636" cy="174887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 fontScale="85000" lnSpcReduction="20000"/>
          </a:bodyPr>
          <a:lstStyle/>
          <a:p>
            <a:pPr algn="l" defTabSz="1828800" hangingPunct="1"/>
            <a:endParaRPr lang="en-IE" sz="14080" b="1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5504" y="7152870"/>
            <a:ext cx="1263160" cy="104039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/>
          </a:bodyPr>
          <a:lstStyle/>
          <a:p>
            <a:pPr algn="l" defTabSz="1828800" hangingPunct="1"/>
            <a:endParaRPr lang="en-IE" sz="3414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896" y="3459455"/>
            <a:ext cx="17920529" cy="96026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93810" y="428445"/>
            <a:ext cx="16537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Gender pay gap and gender overall earnings gap: wider inequalities in </a:t>
            </a:r>
            <a:r>
              <a:rPr lang="en-US" sz="6400" b="1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labour</a:t>
            </a:r>
            <a:r>
              <a:rPr lang="en-US" sz="64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market reflected</a:t>
            </a:r>
          </a:p>
        </p:txBody>
      </p:sp>
    </p:spTree>
    <p:extLst>
      <p:ext uri="{BB962C8B-B14F-4D97-AF65-F5344CB8AC3E}">
        <p14:creationId xmlns:p14="http://schemas.microsoft.com/office/powerpoint/2010/main" val="23070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de-DE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74775" y="261259"/>
            <a:ext cx="15943366" cy="1800478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en-US" sz="88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Dual approach</a:t>
            </a:r>
            <a:endParaRPr lang="en-US" sz="88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6727" y="4373855"/>
            <a:ext cx="7961310" cy="7951610"/>
          </a:xfrm>
          <a:prstGeom prst="rect">
            <a:avLst/>
          </a:prstGeom>
          <a:noFill/>
          <a:effectLst/>
        </p:spPr>
      </p:pic>
      <p:sp>
        <p:nvSpPr>
          <p:cNvPr id="10" name="TextBox 9"/>
          <p:cNvSpPr txBox="1"/>
          <p:nvPr/>
        </p:nvSpPr>
        <p:spPr>
          <a:xfrm>
            <a:off x="7093811" y="3343420"/>
            <a:ext cx="4275354" cy="220317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/>
          </a:bodyPr>
          <a:lstStyle/>
          <a:p>
            <a:pPr algn="l" defTabSz="1828800" hangingPunct="1"/>
            <a:endParaRPr lang="en-IE" sz="704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6218" y="3485513"/>
            <a:ext cx="10324208" cy="2357078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/>
          </a:bodyPr>
          <a:lstStyle/>
          <a:p>
            <a:pPr defTabSz="1828800" hangingPunct="1"/>
            <a:r>
              <a:rPr lang="en-GB" sz="14080" b="1" kern="1200" dirty="0" smtClean="0">
                <a:solidFill>
                  <a:srgbClr val="164194"/>
                </a:solidFill>
                <a:latin typeface="Calibri" panose="020F0502020204030204"/>
                <a:ea typeface="+mn-ea"/>
                <a:cs typeface="+mn-cs"/>
              </a:rPr>
              <a:t>Gender</a:t>
            </a:r>
            <a:endParaRPr lang="en-IE" sz="17066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3810" y="5674760"/>
            <a:ext cx="8328800" cy="1748872"/>
          </a:xfrm>
          <a:prstGeom prst="rect">
            <a:avLst/>
          </a:prstGeom>
        </p:spPr>
        <p:txBody>
          <a:bodyPr vert="horz" wrap="square" lIns="195072" tIns="97536" rIns="195072" bIns="97536" rtlCol="0" anchor="t">
            <a:normAutofit fontScale="70000" lnSpcReduction="20000"/>
          </a:bodyPr>
          <a:lstStyle/>
          <a:p>
            <a:pPr algn="l" defTabSz="1828800" hangingPunct="1"/>
            <a:r>
              <a:rPr lang="en-GB" sz="14080" kern="1200" dirty="0" smtClean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mainstreaming</a:t>
            </a:r>
            <a:endParaRPr lang="en-IE" sz="14080" b="1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16879" y="7393949"/>
            <a:ext cx="7521542" cy="3366182"/>
            <a:chOff x="-43178" y="4199496"/>
            <a:chExt cx="4946375" cy="2213694"/>
          </a:xfrm>
        </p:grpSpPr>
        <p:sp>
          <p:nvSpPr>
            <p:cNvPr id="14" name="TextBox 13"/>
            <p:cNvSpPr txBox="1"/>
            <p:nvPr/>
          </p:nvSpPr>
          <p:spPr>
            <a:xfrm>
              <a:off x="-43178" y="4199496"/>
              <a:ext cx="2378274" cy="684190"/>
            </a:xfrm>
            <a:prstGeom prst="rect">
              <a:avLst/>
            </a:prstGeom>
          </p:spPr>
          <p:txBody>
            <a:bodyPr vert="horz" wrap="square" lIns="195072" tIns="97536" rIns="195072" bIns="97536" rtlCol="0" anchor="t">
              <a:noAutofit/>
            </a:bodyPr>
            <a:lstStyle/>
            <a:p>
              <a:pPr algn="l" defTabSz="1828800" hangingPunct="1"/>
              <a:r>
                <a:rPr lang="en-GB" sz="10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&amp;</a:t>
              </a:r>
              <a:endParaRPr lang="en-IE" sz="10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6" y="4968986"/>
              <a:ext cx="3787581" cy="1444204"/>
            </a:xfrm>
            <a:prstGeom prst="rect">
              <a:avLst/>
            </a:prstGeom>
          </p:spPr>
          <p:txBody>
            <a:bodyPr vert="horz" wrap="square" lIns="195072" tIns="97536" rIns="195072" bIns="97536" rtlCol="0" anchor="t">
              <a:normAutofit/>
            </a:bodyPr>
            <a:lstStyle/>
            <a:p>
              <a:pPr algn="l" defTabSz="1828800" hangingPunct="1"/>
              <a:r>
                <a:rPr lang="en-GB" sz="12374" kern="12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Specific</a:t>
              </a:r>
              <a:r>
                <a:rPr lang="en-GB" sz="12374" b="1" kern="12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endParaRPr lang="en-IE" sz="12374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 Placeholder 6"/>
          <p:cNvSpPr txBox="1">
            <a:spLocks/>
          </p:cNvSpPr>
          <p:nvPr/>
        </p:nvSpPr>
        <p:spPr>
          <a:xfrm>
            <a:off x="5533902" y="10386416"/>
            <a:ext cx="7593192" cy="1939048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r>
              <a:rPr lang="en-GB" sz="9600" dirty="0" smtClean="0">
                <a:solidFill>
                  <a:prstClr val="black"/>
                </a:solidFill>
                <a:latin typeface="Calibri" panose="020F0502020204030204"/>
              </a:rPr>
              <a:t>Actions</a:t>
            </a:r>
            <a:endParaRPr lang="en-GB" sz="9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00" y="7152867"/>
            <a:ext cx="4233004" cy="33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0"/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74775" y="658211"/>
            <a:ext cx="8651748" cy="2120190"/>
          </a:xfrm>
          <a:prstGeom prst="rect">
            <a:avLst/>
          </a:prstGeom>
        </p:spPr>
        <p:txBody>
          <a:bodyPr vert="horz" lIns="182880" tIns="91440" rIns="182880" bIns="9144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Transport and infrastructure</a:t>
            </a:r>
            <a:endParaRPr lang="en-US" sz="7200" b="1" dirty="0">
              <a:solidFill>
                <a:srgbClr val="004494"/>
              </a:solidFill>
              <a:latin typeface="Noto Sans" panose="020B0502040504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610789" y="2"/>
            <a:ext cx="5792821" cy="13715997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3048003" y="4538717"/>
            <a:ext cx="1083944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GB" sz="6000" b="1" kern="12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+mn-ea"/>
                <a:cs typeface="Noto Sans" panose="020B0502040504020204" pitchFamily="34"/>
              </a:rPr>
              <a:t>Different needs </a:t>
            </a:r>
            <a:r>
              <a:rPr lang="en-GB" sz="6000" kern="1200" dirty="0">
                <a:solidFill>
                  <a:schemeClr val="tx1"/>
                </a:solidFill>
                <a:latin typeface="Helvetica Neue"/>
                <a:ea typeface="+mn-ea"/>
                <a:cs typeface="Noto Sans" panose="020B0502040504020204" pitchFamily="34"/>
              </a:rPr>
              <a:t>and perceptions </a:t>
            </a:r>
            <a:endParaRPr lang="en-GB" sz="6000" kern="1200" dirty="0" smtClean="0">
              <a:solidFill>
                <a:schemeClr val="tx1"/>
              </a:solidFill>
              <a:latin typeface="Helvetica Neue"/>
              <a:ea typeface="+mn-ea"/>
              <a:cs typeface="Noto Sans" panose="020B0502040504020204" pitchFamily="34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GB" sz="6000" b="1" kern="1200" dirty="0">
              <a:solidFill>
                <a:schemeClr val="tx1"/>
              </a:solidFill>
              <a:latin typeface="Helvetica Neue"/>
              <a:ea typeface="+mn-ea"/>
              <a:cs typeface="Noto Sans" panose="020B0502040504020204" pitchFamily="34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GB" sz="6000" b="1" kern="1200" dirty="0" smtClean="0">
                <a:solidFill>
                  <a:schemeClr val="accent5">
                    <a:lumMod val="75000"/>
                  </a:schemeClr>
                </a:solidFill>
                <a:latin typeface="Helvetica Neue"/>
                <a:ea typeface="+mn-ea"/>
                <a:cs typeface="Noto Sans" panose="020B0502040504020204" pitchFamily="34"/>
              </a:rPr>
              <a:t>Safety </a:t>
            </a:r>
            <a:r>
              <a:rPr lang="en-GB" sz="6000" b="1" kern="12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+mn-ea"/>
                <a:cs typeface="Noto Sans" panose="020B0502040504020204" pitchFamily="34"/>
              </a:rPr>
              <a:t>considerations </a:t>
            </a:r>
            <a:r>
              <a:rPr lang="en-GB" sz="6000" kern="1200" dirty="0">
                <a:solidFill>
                  <a:schemeClr val="tx1"/>
                </a:solidFill>
                <a:latin typeface="Helvetica Neue"/>
                <a:ea typeface="+mn-ea"/>
                <a:cs typeface="Noto Sans" panose="020B0502040504020204" pitchFamily="34"/>
              </a:rPr>
              <a:t>for </a:t>
            </a:r>
            <a:r>
              <a:rPr lang="en-GB" sz="6000" kern="1200" dirty="0" smtClean="0">
                <a:solidFill>
                  <a:schemeClr val="tx1"/>
                </a:solidFill>
                <a:latin typeface="Helvetica Neue"/>
                <a:ea typeface="+mn-ea"/>
                <a:cs typeface="Noto Sans" panose="020B0502040504020204" pitchFamily="34"/>
              </a:rPr>
              <a:t>women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GB" sz="6000" kern="1200" dirty="0">
              <a:solidFill>
                <a:schemeClr val="tx1"/>
              </a:solidFill>
              <a:latin typeface="Helvetica Neue"/>
              <a:ea typeface="+mn-ea"/>
              <a:cs typeface="Noto Sans" panose="020B0502040504020204" pitchFamily="34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6000" b="1" kern="1200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+mn-ea"/>
                <a:cs typeface="Noto Sans" panose="020B0502040504020204" pitchFamily="34"/>
              </a:rPr>
              <a:t>Segregation</a:t>
            </a:r>
            <a:r>
              <a:rPr lang="en-GB" sz="6000" kern="1200" dirty="0">
                <a:solidFill>
                  <a:schemeClr val="tx1"/>
                </a:solidFill>
                <a:latin typeface="Helvetica Neue"/>
                <a:ea typeface="+mn-ea"/>
                <a:cs typeface="Noto Sans" panose="020B0502040504020204" pitchFamily="34"/>
              </a:rPr>
              <a:t> in the labour market and decision </a:t>
            </a:r>
            <a:r>
              <a:rPr lang="en-GB" sz="6000" kern="1200" dirty="0" smtClean="0">
                <a:solidFill>
                  <a:schemeClr val="tx1"/>
                </a:solidFill>
                <a:latin typeface="Helvetica Neue"/>
                <a:ea typeface="+mn-ea"/>
                <a:cs typeface="Noto Sans" panose="020B0502040504020204" pitchFamily="34"/>
              </a:rPr>
              <a:t>making</a:t>
            </a:r>
            <a:endParaRPr lang="en-GB" sz="6000" kern="1200" dirty="0">
              <a:solidFill>
                <a:schemeClr val="tx1"/>
              </a:solidFill>
              <a:latin typeface="Helvetica Neue"/>
              <a:ea typeface="+mn-ea"/>
              <a:cs typeface="Noto Sans" panose="020B0502040504020204" pitchFamily="34"/>
            </a:endParaRPr>
          </a:p>
          <a:p>
            <a:endParaRPr lang="en-GB" sz="4800" dirty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  <a:p>
            <a:pPr lvl="0"/>
            <a:endParaRPr lang="en-GB" sz="3200" dirty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4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3" y="3"/>
            <a:ext cx="3807502" cy="3436606"/>
            <a:chOff x="1524001" y="1"/>
            <a:chExt cx="1903751" cy="1718303"/>
          </a:xfrm>
          <a:solidFill>
            <a:srgbClr val="00449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1524001" y="1"/>
              <a:ext cx="1903751" cy="171830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0"/>
            </a:p>
          </p:txBody>
        </p:sp>
        <p:pic>
          <p:nvPicPr>
            <p:cNvPr id="6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636" y="214222"/>
              <a:ext cx="1351983" cy="1301284"/>
            </a:xfrm>
            <a:prstGeom prst="rect">
              <a:avLst/>
            </a:prstGeom>
            <a:grpFill/>
          </p:spPr>
        </p:pic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96" y="12325464"/>
            <a:ext cx="1092200" cy="736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74775" y="881922"/>
            <a:ext cx="14992346" cy="1872000"/>
          </a:xfrm>
          <a:prstGeom prst="rect">
            <a:avLst/>
          </a:prstGeom>
        </p:spPr>
        <p:txBody>
          <a:bodyPr vert="horz" lIns="182880" tIns="91440" rIns="182880" bIns="9144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The state of play: gender equality in ESIF </a:t>
            </a:r>
            <a:r>
              <a:rPr lang="en-US" sz="7000" b="1" dirty="0" err="1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programmes</a:t>
            </a:r>
            <a:r>
              <a:rPr lang="en-US" sz="7000" b="1" dirty="0">
                <a:solidFill>
                  <a:srgbClr val="004494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5505" y="9497722"/>
            <a:ext cx="17310126" cy="2356922"/>
            <a:chOff x="704310" y="6996251"/>
            <a:chExt cx="11243850" cy="1530946"/>
          </a:xfrm>
        </p:grpSpPr>
        <p:sp>
          <p:nvSpPr>
            <p:cNvPr id="10" name="Rectangle 9"/>
            <p:cNvSpPr/>
            <p:nvPr/>
          </p:nvSpPr>
          <p:spPr>
            <a:xfrm>
              <a:off x="2663145" y="7032061"/>
              <a:ext cx="9285015" cy="1179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2600920" hangingPunct="1">
                <a:defRPr/>
              </a:pPr>
              <a:r>
                <a:rPr lang="en-GB" sz="5600" kern="1200" dirty="0">
                  <a:solidFill>
                    <a:schemeClr val="tx1"/>
                  </a:solidFill>
                  <a:sym typeface="Helvetica Neue"/>
                </a:rPr>
                <a:t>Gender-specific targets and indicators are </a:t>
              </a:r>
              <a:r>
                <a:rPr lang="en-GB" sz="5600" b="1" dirty="0">
                  <a:solidFill>
                    <a:srgbClr val="004494"/>
                  </a:solidFill>
                  <a:sym typeface="Helvetica Neue"/>
                </a:rPr>
                <a:t>missing</a:t>
              </a:r>
              <a:endParaRPr lang="en-GB" sz="5600" b="1" dirty="0">
                <a:solidFill>
                  <a:srgbClr val="004494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10" y="6996251"/>
              <a:ext cx="1530946" cy="153094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855504" y="6618191"/>
            <a:ext cx="16595544" cy="2241920"/>
            <a:chOff x="782045" y="4856063"/>
            <a:chExt cx="10779691" cy="1456247"/>
          </a:xfrm>
        </p:grpSpPr>
        <p:sp>
          <p:nvSpPr>
            <p:cNvPr id="13" name="Rectangle 12"/>
            <p:cNvSpPr/>
            <p:nvPr/>
          </p:nvSpPr>
          <p:spPr>
            <a:xfrm>
              <a:off x="2605951" y="5189668"/>
              <a:ext cx="8955785" cy="619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828800" hangingPunct="1"/>
              <a:r>
                <a:rPr lang="en-US" sz="5600" kern="1200" dirty="0">
                  <a:solidFill>
                    <a:schemeClr val="tx1"/>
                  </a:solidFill>
                </a:rPr>
                <a:t>with</a:t>
              </a:r>
              <a:r>
                <a:rPr lang="en-US" sz="5600" b="1" kern="1200" dirty="0">
                  <a:solidFill>
                    <a:schemeClr val="tx1"/>
                  </a:solidFill>
                </a:rPr>
                <a:t> </a:t>
              </a:r>
              <a:r>
                <a:rPr lang="en-US" sz="5600" b="1" dirty="0">
                  <a:solidFill>
                    <a:srgbClr val="004494"/>
                  </a:solidFill>
                </a:rPr>
                <a:t>NO impact </a:t>
              </a:r>
              <a:r>
                <a:rPr lang="en-US" sz="5600" kern="1200" dirty="0">
                  <a:solidFill>
                    <a:schemeClr val="tx1"/>
                  </a:solidFill>
                </a:rPr>
                <a:t>on the content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5" y="4856063"/>
              <a:ext cx="1458741" cy="145624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855504" y="3982887"/>
            <a:ext cx="16788267" cy="2333134"/>
            <a:chOff x="757684" y="2656627"/>
            <a:chExt cx="10904875" cy="1515495"/>
          </a:xfrm>
        </p:grpSpPr>
        <p:sp>
          <p:nvSpPr>
            <p:cNvPr id="16" name="Rectangle 15"/>
            <p:cNvSpPr/>
            <p:nvPr/>
          </p:nvSpPr>
          <p:spPr>
            <a:xfrm>
              <a:off x="2663145" y="2656627"/>
              <a:ext cx="8999414" cy="1179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828800" hangingPunct="1"/>
              <a:r>
                <a:rPr lang="en-US" sz="5600" kern="1200" dirty="0">
                  <a:solidFill>
                    <a:schemeClr val="tx1"/>
                  </a:solidFill>
                </a:rPr>
                <a:t>Gender mainstreaming and gender equality objectives in </a:t>
              </a:r>
              <a:r>
                <a:rPr lang="en-US" sz="5600" b="1" kern="1200" dirty="0">
                  <a:solidFill>
                    <a:schemeClr val="tx1"/>
                  </a:solidFill>
                </a:rPr>
                <a:t>“</a:t>
              </a:r>
              <a:r>
                <a:rPr lang="en-US" sz="5600" b="1" dirty="0">
                  <a:solidFill>
                    <a:srgbClr val="004494"/>
                  </a:solidFill>
                </a:rPr>
                <a:t>horizontal themes</a:t>
              </a:r>
              <a:r>
                <a:rPr lang="en-US" sz="5600" b="1" kern="1200" dirty="0">
                  <a:solidFill>
                    <a:schemeClr val="tx1"/>
                  </a:solidFill>
                </a:rPr>
                <a:t>”</a:t>
              </a:r>
              <a:endParaRPr lang="en-US" sz="5600" b="1" kern="120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84" y="2656627"/>
              <a:ext cx="1515495" cy="151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5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EIGE-Index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C98EAA"/>
      </a:accent1>
      <a:accent2>
        <a:srgbClr val="E88D6C"/>
      </a:accent2>
      <a:accent3>
        <a:srgbClr val="F1CF64"/>
      </a:accent3>
      <a:accent4>
        <a:srgbClr val="E8605D"/>
      </a:accent4>
      <a:accent5>
        <a:srgbClr val="74AD83"/>
      </a:accent5>
      <a:accent6>
        <a:srgbClr val="3EA9C5"/>
      </a:accent6>
      <a:hlink>
        <a:srgbClr val="000000"/>
      </a:hlink>
      <a:folHlink>
        <a:srgbClr val="000000"/>
      </a:folHlink>
    </a:clrScheme>
    <a:fontScheme name="EIGE Index templat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346</Words>
  <Application>Microsoft Office PowerPoint</Application>
  <PresentationFormat>Custom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Myriad Pro</vt:lpstr>
      <vt:lpstr>Noto Sans</vt:lpstr>
      <vt:lpstr>Noto Sans Bold</vt:lpstr>
      <vt:lpstr>Times New Roman</vt:lpstr>
      <vt:lpstr>Wingdings</vt:lpstr>
      <vt:lpstr>White</vt:lpstr>
      <vt:lpstr>8_Office Theme</vt:lpstr>
      <vt:lpstr>Tema di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Blandine Mollard</dc:creator>
  <cp:lastModifiedBy>Helena Morais Maceira</cp:lastModifiedBy>
  <cp:revision>273</cp:revision>
  <cp:lastPrinted>2019-10-29T17:54:49Z</cp:lastPrinted>
  <dcterms:modified xsi:type="dcterms:W3CDTF">2019-11-29T11:08:02Z</dcterms:modified>
</cp:coreProperties>
</file>