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69" r:id="rId2"/>
  </p:sldMasterIdLst>
  <p:notesMasterIdLst>
    <p:notesMasterId r:id="rId7"/>
  </p:notesMasterIdLst>
  <p:handoutMasterIdLst>
    <p:handoutMasterId r:id="rId8"/>
  </p:handoutMasterIdLst>
  <p:sldIdLst>
    <p:sldId id="284" r:id="rId3"/>
    <p:sldId id="283" r:id="rId4"/>
    <p:sldId id="285" r:id="rId5"/>
    <p:sldId id="286" r:id="rId6"/>
  </p:sldIdLst>
  <p:sldSz cx="9144000" cy="6858000" type="screen4x3"/>
  <p:notesSz cx="9866313" cy="6735763"/>
  <p:defaultTextStyle>
    <a:defPPr>
      <a:defRPr lang="en-GB"/>
    </a:defPPr>
    <a:lvl1pPr algn="l" defTabSz="449263" rtl="0" eaLnBrk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-52"/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1pPr>
    <a:lvl2pPr marL="457200" algn="l" defTabSz="449263" rtl="0" eaLnBrk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-52"/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2pPr>
    <a:lvl3pPr marL="914400" algn="l" defTabSz="449263" rtl="0" eaLnBrk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-52"/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3pPr>
    <a:lvl4pPr marL="1371600" algn="l" defTabSz="449263" rtl="0" eaLnBrk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-52"/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4pPr>
    <a:lvl5pPr marL="1828800" algn="l" defTabSz="449263" rtl="0" eaLnBrk="0" fontAlgn="base" hangingPunct="0">
      <a:lnSpc>
        <a:spcPct val="5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-52"/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-52"/>
        <a:ea typeface="Tahoma" charset="0"/>
        <a:cs typeface="Tahom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536"/>
    <a:srgbClr val="980034"/>
    <a:srgbClr val="920427"/>
    <a:srgbClr val="1E4F89"/>
    <a:srgbClr val="00315E"/>
    <a:srgbClr val="92132C"/>
    <a:srgbClr val="DDDEDD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9" autoAdjust="0"/>
  </p:normalViewPr>
  <p:slideViewPr>
    <p:cSldViewPr>
      <p:cViewPr varScale="1">
        <p:scale>
          <a:sx n="101" d="100"/>
          <a:sy n="101" d="100"/>
        </p:scale>
        <p:origin x="-187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354" y="-78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297" cy="336631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buFont typeface="Times New Roman" pitchFamily="18" charset="0"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7861" y="0"/>
            <a:ext cx="4276875" cy="336631"/>
          </a:xfrm>
          <a:prstGeom prst="rect">
            <a:avLst/>
          </a:prstGeom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267735-EA4B-634D-826D-F92885BDB35F}" type="datetimeFigureOut">
              <a:rPr lang="de-AT"/>
              <a:pPr/>
              <a:t>27.11.2019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397560"/>
            <a:ext cx="4275297" cy="336631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buFont typeface="Times New Roman" pitchFamily="18" charset="0"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7861" y="6397560"/>
            <a:ext cx="4276875" cy="336631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8FC7C-0E05-1147-9238-2B1CC0130BAD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49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9866313" cy="6735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0754" tIns="45377" rIns="90754" bIns="45377" anchor="ctr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0"/>
            <a:ext cx="9866313" cy="6735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754" tIns="45377" rIns="90754" bIns="45377" anchor="ctr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0" y="0"/>
            <a:ext cx="9866313" cy="6735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754" tIns="45377" rIns="90754" bIns="45377" anchor="ctr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0" y="0"/>
            <a:ext cx="9866313" cy="6735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754" tIns="45377" rIns="90754" bIns="45377" anchor="ctr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0" y="0"/>
            <a:ext cx="9866313" cy="6735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754" tIns="45377" rIns="90754" bIns="45377" anchor="ctr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17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266363" y="-7188200"/>
            <a:ext cx="20532726" cy="1539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86001" y="3199566"/>
            <a:ext cx="7880114" cy="302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3220192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-52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-52"/>
      <a:defRPr sz="1200" kern="1200">
        <a:solidFill>
          <a:srgbClr val="000000"/>
        </a:solidFill>
        <a:latin typeface="Times New Roman" pitchFamily="18" charset="0"/>
        <a:ea typeface="ヒラギノ角ゴ Pro W3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-52"/>
      <a:defRPr sz="1200" kern="1200">
        <a:solidFill>
          <a:srgbClr val="000000"/>
        </a:solidFill>
        <a:latin typeface="Times New Roman" pitchFamily="18" charset="0"/>
        <a:ea typeface="ヒラギノ角ゴ Pro W3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-52"/>
      <a:defRPr sz="1200" kern="1200">
        <a:solidFill>
          <a:srgbClr val="000000"/>
        </a:solidFill>
        <a:latin typeface="Times New Roman" pitchFamily="18" charset="0"/>
        <a:ea typeface="ヒラギノ角ゴ Pro W3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-52"/>
      <a:defRPr sz="1200" kern="1200">
        <a:solidFill>
          <a:srgbClr val="000000"/>
        </a:solidFill>
        <a:latin typeface="Times New Roman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2808000"/>
            <a:ext cx="4406400" cy="9258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DER TITEL DER PRÄSENTATION.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3744000"/>
            <a:ext cx="4419600" cy="294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BFI WIEN, 00.00.2012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 rot="240000">
            <a:off x="5790166" y="2574352"/>
            <a:ext cx="2556756" cy="3707296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764000"/>
            <a:ext cx="7848424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SEHR SCHÖNE HEADLINE.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7" name="Inhaltsplatzhalter 12"/>
          <p:cNvSpPr>
            <a:spLocks noGrp="1"/>
          </p:cNvSpPr>
          <p:nvPr>
            <p:ph sz="quarter" idx="15"/>
          </p:nvPr>
        </p:nvSpPr>
        <p:spPr>
          <a:xfrm>
            <a:off x="539552" y="2514600"/>
            <a:ext cx="4946848" cy="403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bg1"/>
              </a:buClr>
              <a:buFont typeface="Arial"/>
              <a:buNone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  <a:lvl2pPr marL="361950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2pPr>
            <a:lvl3pPr marL="539750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3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 rot="21360000">
            <a:off x="6576304" y="5026583"/>
            <a:ext cx="2160000" cy="1440000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endParaRPr lang="de-DE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1"/>
          </p:nvPr>
        </p:nvSpPr>
        <p:spPr>
          <a:xfrm rot="240000">
            <a:off x="6660000" y="2528363"/>
            <a:ext cx="2106000" cy="1580400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1764000"/>
            <a:ext cx="7632400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LÄNGERE SEHR SCHÖNE HEADLINE.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539552" y="2514600"/>
            <a:ext cx="5861248" cy="403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bg1"/>
              </a:buClr>
              <a:buFont typeface="Arial"/>
              <a:buNone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  <a:lvl2pPr marL="361950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2pPr>
            <a:lvl3pPr marL="539750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3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 rot="240000">
            <a:off x="5849957" y="2361290"/>
            <a:ext cx="2549424" cy="3696664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808000"/>
            <a:ext cx="4413448" cy="18402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HERZLICHEN DANK </a:t>
            </a:r>
          </a:p>
          <a:p>
            <a:pPr lvl="0"/>
            <a:r>
              <a:rPr lang="de-AT" dirty="0" smtClean="0"/>
              <a:t>FÜR IHRE</a:t>
            </a:r>
          </a:p>
          <a:p>
            <a:pPr lvl="0"/>
            <a:r>
              <a:rPr lang="de-AT" dirty="0" smtClean="0"/>
              <a:t>AUFMERKSAMKEIT.</a:t>
            </a:r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 baseline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smtClean="0"/>
              <a:t>BILDUNG. FREUDE INKLUSIVE.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 baseline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smtClean="0"/>
              <a:t>BILDUNG. FREUDE INKLUSIVE.</a:t>
            </a:r>
            <a:endParaRPr lang="de-AT" dirty="0" smtClean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808000"/>
            <a:ext cx="5184576" cy="18402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FontTx/>
              <a:buNone/>
              <a:defRPr sz="2800" b="0" i="0" baseline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HERZLICHEN DANK </a:t>
            </a:r>
          </a:p>
          <a:p>
            <a:pPr lvl="0"/>
            <a:r>
              <a:rPr lang="de-AT" dirty="0" smtClean="0"/>
              <a:t>FÜR IHRE </a:t>
            </a:r>
          </a:p>
          <a:p>
            <a:pPr lvl="0"/>
            <a:r>
              <a:rPr lang="de-AT" dirty="0" smtClean="0"/>
              <a:t>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364476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 rot="240000">
            <a:off x="5793832" y="2579668"/>
            <a:ext cx="2549424" cy="3696664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2808000"/>
            <a:ext cx="4406400" cy="9258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DER TITEL DER PRÄSENTATION.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080000" y="3744000"/>
            <a:ext cx="4419600" cy="22860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FontTx/>
              <a:buNone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764000"/>
            <a:ext cx="7560840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SEHR SCHÖNE HEADLINE.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7" name="Inhaltsplatzhalter 12"/>
          <p:cNvSpPr>
            <a:spLocks noGrp="1"/>
          </p:cNvSpPr>
          <p:nvPr>
            <p:ph sz="quarter" idx="15"/>
          </p:nvPr>
        </p:nvSpPr>
        <p:spPr>
          <a:xfrm>
            <a:off x="539552" y="2514600"/>
            <a:ext cx="6192688" cy="403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bg1"/>
              </a:buClr>
              <a:buFont typeface="Arial"/>
              <a:buNone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  <a:lvl2pPr marL="361950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2pPr>
            <a:lvl3pPr marL="539750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3390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 rot="240000">
            <a:off x="5790166" y="2574352"/>
            <a:ext cx="2556756" cy="3707296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764000"/>
            <a:ext cx="7848424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SEHR SCHÖNE HEADLINE.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7" name="Inhaltsplatzhalter 12"/>
          <p:cNvSpPr>
            <a:spLocks noGrp="1"/>
          </p:cNvSpPr>
          <p:nvPr>
            <p:ph sz="quarter" idx="15"/>
          </p:nvPr>
        </p:nvSpPr>
        <p:spPr>
          <a:xfrm>
            <a:off x="539552" y="2514600"/>
            <a:ext cx="4946848" cy="403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bg1"/>
              </a:buClr>
              <a:buFont typeface="Arial"/>
              <a:buNone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  <a:lvl2pPr marL="361950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2pPr>
            <a:lvl3pPr marL="539750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 rot="21360000">
            <a:off x="6576304" y="5026583"/>
            <a:ext cx="2160000" cy="1440000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1"/>
          </p:nvPr>
        </p:nvSpPr>
        <p:spPr>
          <a:xfrm rot="240000">
            <a:off x="6660000" y="2528363"/>
            <a:ext cx="2106000" cy="1580400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1764000"/>
            <a:ext cx="7704408" cy="52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24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SEHR SCHÖNE HEADLINE.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>
                <a:solidFill>
                  <a:srgbClr val="FFFFFF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EINE HEADLINE</a:t>
            </a:r>
          </a:p>
        </p:txBody>
      </p:sp>
      <p:sp>
        <p:nvSpPr>
          <p:cNvPr id="11" name="Inhaltsplatzhalter 12"/>
          <p:cNvSpPr>
            <a:spLocks noGrp="1"/>
          </p:cNvSpPr>
          <p:nvPr>
            <p:ph sz="quarter" idx="15"/>
          </p:nvPr>
        </p:nvSpPr>
        <p:spPr>
          <a:xfrm>
            <a:off x="539552" y="2514600"/>
            <a:ext cx="5861248" cy="403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bg1"/>
              </a:buClr>
              <a:buFont typeface="Arial"/>
              <a:buNone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  <a:lvl2pPr marL="361950" indent="-273050"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2pPr>
            <a:lvl3pPr marL="539750" indent="-241300"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 rot="240000">
            <a:off x="5777948" y="2361290"/>
            <a:ext cx="2549424" cy="3696664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2808000"/>
            <a:ext cx="3873000" cy="18402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HERZLICHEN DANK FÜR IHRE AUFMERKSAMKEIT.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2808000"/>
            <a:ext cx="3873000" cy="18402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HERZLICHEN DANK FÜR IHRE AUFMERKSAMKEIT.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 baseline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smtClean="0"/>
              <a:t>BILDUNG. FREUDE INKLUSIVE.</a:t>
            </a:r>
            <a:endParaRPr lang="de-AT" dirty="0" smtClean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808000"/>
            <a:ext cx="4946848" cy="9258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DER TITEL DER PRÄSENTATION.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744000"/>
            <a:ext cx="4960048" cy="294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BFI WIEN, 00.00.2013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457200"/>
            <a:ext cx="61722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buFontTx/>
              <a:buNone/>
              <a:defRPr sz="2400" b="0" i="0" baseline="0">
                <a:solidFill>
                  <a:schemeClr val="bg1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smtClean="0"/>
              <a:t>BILDUNG. FREUDE INKLUSIVE.</a:t>
            </a:r>
            <a:endParaRPr lang="de-AT" dirty="0" smtClean="0"/>
          </a:p>
        </p:txBody>
      </p:sp>
      <p:sp>
        <p:nvSpPr>
          <p:cNvPr id="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808000"/>
            <a:ext cx="4946848" cy="9258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>
              <a:buFontTx/>
              <a:buNone/>
              <a:defRPr sz="2800" b="0" i="0">
                <a:solidFill>
                  <a:srgbClr val="B12536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DAS IST DER TITEL DER PRÄSENTATION.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744000"/>
            <a:ext cx="4960048" cy="294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600" b="0" i="0">
                <a:solidFill>
                  <a:srgbClr val="1E4F89"/>
                </a:solidFill>
                <a:latin typeface="HelveticaNeueLT Std Lt"/>
                <a:cs typeface="HelveticaNeueLT Std Lt"/>
              </a:defRPr>
            </a:lvl1pPr>
          </a:lstStyle>
          <a:p>
            <a:pPr lvl="0"/>
            <a:r>
              <a:rPr lang="de-AT" dirty="0" smtClean="0"/>
              <a:t>BFI WIEN, 00.00.2013</a:t>
            </a:r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0"/>
          </p:nvPr>
        </p:nvSpPr>
        <p:spPr>
          <a:xfrm rot="240000">
            <a:off x="5793832" y="2579668"/>
            <a:ext cx="2549424" cy="3696664"/>
          </a:xfrm>
          <a:prstGeom prst="rect">
            <a:avLst/>
          </a:prstGeom>
          <a:solidFill>
            <a:schemeClr val="bg2"/>
          </a:solidFill>
          <a:ln w="127000" cap="flat" cmpd="sng" algn="ctr">
            <a:solidFill>
              <a:srgbClr val="DDDED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98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FI_2012_MASTER2.eps" descr="/Users/christiancolombini/Desktop/BFI PPT/BFI_2012_MASTER2.ep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9" r:id="rId3"/>
    <p:sldLayoutId id="2147483665" r:id="rId4"/>
    <p:sldLayoutId id="2147483662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01428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25A"/>
        </a:buClr>
        <a:buChar char="•"/>
        <a:defRPr sz="2200" b="1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25A"/>
        </a:buClr>
        <a:buSzPct val="60000"/>
        <a:buFont typeface="ZapfDingbats BT" pitchFamily="2" charset="2"/>
        <a:buChar char="ä"/>
        <a:defRPr sz="20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FI_2012_MASTER2.eps" descr="/Users/christiancolombini/Desktop/BFI PPT/BFI_2012_MASTER2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2" r:id="rId3"/>
    <p:sldLayoutId id="2147483673" r:id="rId4"/>
    <p:sldLayoutId id="2147483674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A014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01428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25A"/>
        </a:buClr>
        <a:buChar char="•"/>
        <a:defRPr sz="2200" b="1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25A"/>
        </a:buClr>
        <a:buSzPct val="60000"/>
        <a:buFont typeface="ZapfDingbats BT" pitchFamily="2" charset="2"/>
        <a:buChar char="ä"/>
        <a:defRPr sz="20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 txBox="1">
            <a:spLocks/>
          </p:cNvSpPr>
          <p:nvPr/>
        </p:nvSpPr>
        <p:spPr>
          <a:xfrm>
            <a:off x="107504" y="476672"/>
            <a:ext cx="6912768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01428"/>
              </a:buClr>
              <a:buFontTx/>
              <a:buNone/>
              <a:defRPr sz="2400" b="0" i="0">
                <a:solidFill>
                  <a:schemeClr val="bg1"/>
                </a:solidFill>
                <a:latin typeface="HelveticaNeueLT Std Lt"/>
                <a:ea typeface="+mn-ea"/>
                <a:cs typeface="HelveticaNeueLT Std L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25A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ヒラギノ角ゴ Pro W3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25A"/>
              </a:buClr>
              <a:buSzPct val="60000"/>
              <a:buFont typeface="ZapfDingbats BT" pitchFamily="2" charset="2"/>
              <a:buChar char="ä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AT" dirty="0" smtClean="0"/>
              <a:t>Projektvorstellung ESF Jahrestagung 5.12.2019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36034"/>
            <a:ext cx="4032448" cy="566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08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7504" y="476672"/>
            <a:ext cx="6696744" cy="685800"/>
          </a:xfrm>
        </p:spPr>
        <p:txBody>
          <a:bodyPr/>
          <a:lstStyle/>
          <a:p>
            <a:r>
              <a:rPr lang="de-AT" dirty="0" smtClean="0"/>
              <a:t>Projektvorstellung ESF Jahrestagung 5.12.2019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79512" y="1350772"/>
            <a:ext cx="5688632" cy="4702788"/>
          </a:xfrm>
        </p:spPr>
        <p:txBody>
          <a:bodyPr/>
          <a:lstStyle/>
          <a:p>
            <a:r>
              <a:rPr lang="de-AT" dirty="0" smtClean="0"/>
              <a:t>Projektinhalt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>
                <a:solidFill>
                  <a:schemeClr val="tx1"/>
                </a:solidFill>
              </a:rPr>
              <a:t>e</a:t>
            </a:r>
            <a:r>
              <a:rPr lang="de-AT" sz="2000" dirty="0" smtClean="0">
                <a:solidFill>
                  <a:schemeClr val="tx1"/>
                </a:solidFill>
              </a:rPr>
              <a:t>ffektive Maßnahmen zur Förderung von Unternehmensgründungen von Frauen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>
                <a:solidFill>
                  <a:schemeClr val="tx1"/>
                </a:solidFill>
              </a:rPr>
              <a:t>n</a:t>
            </a:r>
            <a:r>
              <a:rPr lang="de-AT" sz="2000" dirty="0" smtClean="0">
                <a:solidFill>
                  <a:schemeClr val="tx1"/>
                </a:solidFill>
              </a:rPr>
              <a:t>achhaltige Gründungen </a:t>
            </a:r>
            <a:r>
              <a:rPr lang="de-AT" sz="2000" smtClean="0">
                <a:solidFill>
                  <a:schemeClr val="tx1"/>
                </a:solidFill>
              </a:rPr>
              <a:t>– </a:t>
            </a:r>
            <a:r>
              <a:rPr lang="de-AT" sz="2000" smtClean="0">
                <a:solidFill>
                  <a:schemeClr val="tx1"/>
                </a:solidFill>
              </a:rPr>
              <a:t>Einkommenssicherung</a:t>
            </a:r>
            <a:endParaRPr lang="de-AT" sz="20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Netzwerkbildung und </a:t>
            </a:r>
            <a:r>
              <a:rPr lang="de-AT" sz="2000" dirty="0" err="1" smtClean="0">
                <a:solidFill>
                  <a:schemeClr val="tx1"/>
                </a:solidFill>
              </a:rPr>
              <a:t>case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management</a:t>
            </a:r>
            <a:endParaRPr lang="de-AT" sz="2000" dirty="0" smtClean="0">
              <a:solidFill>
                <a:schemeClr val="tx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Nachbetreuung, Erfahrungsaustausch</a:t>
            </a:r>
          </a:p>
          <a:p>
            <a:r>
              <a:rPr lang="de-AT" dirty="0" smtClean="0"/>
              <a:t>Zielgruppe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>
                <a:solidFill>
                  <a:schemeClr val="tx1"/>
                </a:solidFill>
              </a:rPr>
              <a:t>g</a:t>
            </a:r>
            <a:r>
              <a:rPr lang="de-AT" sz="2000" dirty="0" smtClean="0">
                <a:solidFill>
                  <a:schemeClr val="tx1"/>
                </a:solidFill>
              </a:rPr>
              <a:t>ründungsinteressierte, erwerbslose Frauen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über 18 Jahre aus dem Nord-/Mittelburgenland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arbeitssuchende/arbeitslose Frauen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>
                <a:solidFill>
                  <a:schemeClr val="tx1"/>
                </a:solidFill>
              </a:rPr>
              <a:t>e</a:t>
            </a:r>
            <a:r>
              <a:rPr lang="de-AT" sz="2000" dirty="0" smtClean="0">
                <a:solidFill>
                  <a:schemeClr val="tx1"/>
                </a:solidFill>
              </a:rPr>
              <a:t>rwerbslose Akademikerinnen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Frauen mit Migrationshintergrund</a:t>
            </a:r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75" y="1340768"/>
            <a:ext cx="2520280" cy="528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6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7504" y="476672"/>
            <a:ext cx="6696744" cy="685800"/>
          </a:xfrm>
        </p:spPr>
        <p:txBody>
          <a:bodyPr/>
          <a:lstStyle/>
          <a:p>
            <a:r>
              <a:rPr lang="de-AT" dirty="0" smtClean="0"/>
              <a:t>Projektvorstellung ESF Jahrestagung 5.12.2019</a:t>
            </a:r>
            <a:endParaRPr lang="de-DE" dirty="0"/>
          </a:p>
        </p:txBody>
      </p:sp>
      <p:pic>
        <p:nvPicPr>
          <p:cNvPr id="2052" name="Picture 4" descr="https://scontent.fvie3-1.fna.fbcdn.net/v/t31.0-8/22426380_10213215530850277_4971374509138558737_o.jpg?_nc_cat=100&amp;_nc_ohc=MFCbPpXYijgAQmee9QmpAHRL5LqWD9dCGDSMaljo00auPVpYJdC1zCIYw&amp;_nc_ht=scontent.fvie3-1.fna&amp;oh=5e6fe0124af415d03c726547eb537984&amp;oe=5E4CC34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9274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3568" y="1556792"/>
            <a:ext cx="2160240" cy="75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  <a:latin typeface="HelveticaNeueLT Std Lt"/>
              </a:rPr>
              <a:t>Meilenstein 1</a:t>
            </a:r>
          </a:p>
          <a:p>
            <a:pPr algn="ctr">
              <a:lnSpc>
                <a:spcPct val="100000"/>
              </a:lnSpc>
            </a:pPr>
            <a:r>
              <a:rPr lang="de-AT" sz="1600" dirty="0" smtClean="0">
                <a:solidFill>
                  <a:schemeClr val="tx1"/>
                </a:solidFill>
                <a:latin typeface="HelveticaNeueLT Std Lt"/>
              </a:rPr>
              <a:t>Information und Idee entwickeln</a:t>
            </a:r>
            <a:endParaRPr lang="de-DE" sz="1600" dirty="0">
              <a:solidFill>
                <a:schemeClr val="tx1"/>
              </a:solidFill>
              <a:latin typeface="HelveticaNeueLT Std 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58315" y="1552687"/>
            <a:ext cx="2160240" cy="75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  <a:latin typeface="HelveticaNeueLT Std Lt"/>
              </a:rPr>
              <a:t>Meilenstein 2</a:t>
            </a:r>
          </a:p>
          <a:p>
            <a:pPr algn="ctr">
              <a:lnSpc>
                <a:spcPct val="100000"/>
              </a:lnSpc>
            </a:pPr>
            <a:r>
              <a:rPr lang="de-AT" sz="1600" dirty="0" err="1" smtClean="0">
                <a:solidFill>
                  <a:schemeClr val="tx1"/>
                </a:solidFill>
                <a:latin typeface="HelveticaNeueLT Std Lt"/>
              </a:rPr>
              <a:t>UnternehmerInnen</a:t>
            </a:r>
            <a:endParaRPr lang="de-AT" sz="1600" dirty="0" smtClean="0">
              <a:solidFill>
                <a:schemeClr val="tx1"/>
              </a:solidFill>
              <a:latin typeface="HelveticaNeueLT Std Lt"/>
            </a:endParaRPr>
          </a:p>
          <a:p>
            <a:pPr algn="ctr">
              <a:lnSpc>
                <a:spcPct val="100000"/>
              </a:lnSpc>
            </a:pPr>
            <a:r>
              <a:rPr lang="de-AT" sz="1600" dirty="0" smtClean="0">
                <a:solidFill>
                  <a:schemeClr val="tx1"/>
                </a:solidFill>
                <a:latin typeface="HelveticaNeueLT Std Lt"/>
              </a:rPr>
              <a:t>Know-how</a:t>
            </a:r>
            <a:endParaRPr lang="de-DE" sz="1600" dirty="0">
              <a:solidFill>
                <a:schemeClr val="tx1"/>
              </a:solidFill>
              <a:latin typeface="HelveticaNeueLT Std 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88754" y="1536938"/>
            <a:ext cx="2160240" cy="50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  <a:latin typeface="HelveticaNeueLT Std Lt"/>
              </a:rPr>
              <a:t>Meilenstein 3</a:t>
            </a:r>
          </a:p>
          <a:p>
            <a:pPr algn="ctr">
              <a:lnSpc>
                <a:spcPct val="100000"/>
              </a:lnSpc>
            </a:pPr>
            <a:r>
              <a:rPr lang="de-AT" sz="1600" dirty="0" smtClean="0">
                <a:solidFill>
                  <a:schemeClr val="tx1"/>
                </a:solidFill>
                <a:latin typeface="HelveticaNeueLT Std Lt"/>
              </a:rPr>
              <a:t>Marketing</a:t>
            </a:r>
            <a:r>
              <a:rPr lang="de-DE" sz="1600" dirty="0" smtClean="0">
                <a:solidFill>
                  <a:schemeClr val="tx1"/>
                </a:solidFill>
                <a:latin typeface="HelveticaNeueLT Std Lt"/>
              </a:rPr>
              <a:t> &amp; Akquise</a:t>
            </a:r>
            <a:endParaRPr lang="de-AT" sz="1600" dirty="0" smtClean="0">
              <a:solidFill>
                <a:schemeClr val="tx1"/>
              </a:solidFill>
              <a:latin typeface="HelveticaNeueLT Std 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97513" y="5636541"/>
            <a:ext cx="2160240" cy="75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  <a:latin typeface="HelveticaNeueLT Std Lt"/>
              </a:rPr>
              <a:t>Meilenstein 5</a:t>
            </a:r>
          </a:p>
          <a:p>
            <a:pPr algn="ctr">
              <a:lnSpc>
                <a:spcPct val="100000"/>
              </a:lnSpc>
            </a:pPr>
            <a:r>
              <a:rPr lang="de-AT" sz="1600" dirty="0" smtClean="0">
                <a:solidFill>
                  <a:schemeClr val="tx1"/>
                </a:solidFill>
                <a:latin typeface="HelveticaNeueLT Std Lt"/>
              </a:rPr>
              <a:t>Auftritt</a:t>
            </a:r>
            <a:r>
              <a:rPr lang="de-DE" sz="1600" dirty="0">
                <a:solidFill>
                  <a:schemeClr val="tx1"/>
                </a:solidFill>
                <a:latin typeface="HelveticaNeueLT Std Lt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HelveticaNeueLT Std Lt"/>
              </a:rPr>
              <a:t>und</a:t>
            </a:r>
          </a:p>
          <a:p>
            <a:pPr algn="ctr">
              <a:lnSpc>
                <a:spcPct val="100000"/>
              </a:lnSpc>
            </a:pPr>
            <a:r>
              <a:rPr lang="de-AT" sz="1600" dirty="0" err="1" smtClean="0">
                <a:solidFill>
                  <a:schemeClr val="tx1"/>
                </a:solidFill>
                <a:latin typeface="HelveticaNeueLT Std Lt"/>
              </a:rPr>
              <a:t>Aussenwirkung</a:t>
            </a:r>
            <a:endParaRPr lang="de-AT" sz="1600" dirty="0" smtClean="0">
              <a:solidFill>
                <a:schemeClr val="tx1"/>
              </a:solidFill>
              <a:latin typeface="HelveticaNeueLT Std 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63328" y="5830977"/>
            <a:ext cx="2449789" cy="50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solidFill>
                  <a:schemeClr val="tx1"/>
                </a:solidFill>
                <a:latin typeface="HelveticaNeueLT Std Lt"/>
              </a:rPr>
              <a:t>Meilenstein 6</a:t>
            </a:r>
          </a:p>
          <a:p>
            <a:pPr algn="ctr">
              <a:lnSpc>
                <a:spcPct val="100000"/>
              </a:lnSpc>
            </a:pPr>
            <a:r>
              <a:rPr lang="de-AT" sz="1600" dirty="0" smtClean="0">
                <a:solidFill>
                  <a:schemeClr val="tx1"/>
                </a:solidFill>
                <a:latin typeface="HelveticaNeueLT Std Lt"/>
              </a:rPr>
              <a:t>Nachgründungsphase</a:t>
            </a:r>
          </a:p>
        </p:txBody>
      </p:sp>
    </p:spTree>
    <p:extLst>
      <p:ext uri="{BB962C8B-B14F-4D97-AF65-F5344CB8AC3E}">
        <p14:creationId xmlns:p14="http://schemas.microsoft.com/office/powerpoint/2010/main" val="120988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1691680" y="4725144"/>
            <a:ext cx="1872208" cy="792088"/>
          </a:xfrm>
        </p:spPr>
        <p:txBody>
          <a:bodyPr/>
          <a:lstStyle/>
          <a:p>
            <a:pPr algn="ctr"/>
            <a:r>
              <a:rPr lang="de-AT" dirty="0" smtClean="0"/>
              <a:t>Petra Ott</a:t>
            </a:r>
          </a:p>
          <a:p>
            <a:pPr algn="ctr"/>
            <a:r>
              <a:rPr lang="de-AT" dirty="0" smtClean="0"/>
              <a:t>„Die schlaue Box“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07504" y="476672"/>
            <a:ext cx="6696744" cy="685800"/>
          </a:xfrm>
        </p:spPr>
        <p:txBody>
          <a:bodyPr/>
          <a:lstStyle/>
          <a:p>
            <a:r>
              <a:rPr lang="de-AT" dirty="0" smtClean="0"/>
              <a:t>Projektvorstellung ESF Jahrestagung 5.12.2019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4" r="7730"/>
          <a:stretch/>
        </p:blipFill>
        <p:spPr bwMode="auto">
          <a:xfrm>
            <a:off x="2102177" y="2968336"/>
            <a:ext cx="1216058" cy="16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4"/>
          <p:cNvSpPr txBox="1">
            <a:spLocks/>
          </p:cNvSpPr>
          <p:nvPr/>
        </p:nvSpPr>
        <p:spPr>
          <a:xfrm>
            <a:off x="4633469" y="4786634"/>
            <a:ext cx="2691075" cy="7920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/>
              <a:buNone/>
              <a:defRPr sz="1800" b="0" i="0">
                <a:solidFill>
                  <a:srgbClr val="1E4F89"/>
                </a:solidFill>
                <a:latin typeface="HelveticaNeueLT Std Lt"/>
                <a:ea typeface="+mn-ea"/>
                <a:cs typeface="HelveticaNeueLT Std Lt"/>
              </a:defRPr>
            </a:lvl1pPr>
            <a:lvl2pPr marL="3619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12536"/>
              </a:buClr>
              <a:buFont typeface="Symbol" charset="2"/>
              <a:buChar char="-"/>
              <a:defRPr sz="1800" b="0" i="0">
                <a:solidFill>
                  <a:srgbClr val="1E4F89"/>
                </a:solidFill>
                <a:latin typeface="HelveticaNeueLT Std Lt"/>
                <a:ea typeface="ヒラギノ角ゴ Pro W3" charset="-128"/>
                <a:cs typeface="HelveticaNeueLT Std Lt"/>
              </a:defRPr>
            </a:lvl2pPr>
            <a:lvl3pPr marL="539750" indent="-241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12536"/>
              </a:buClr>
              <a:buSzPct val="100000"/>
              <a:buFont typeface="Symbol" charset="2"/>
              <a:buChar char="-"/>
              <a:defRPr sz="1600" b="0" i="0">
                <a:solidFill>
                  <a:srgbClr val="1E4F89"/>
                </a:solidFill>
                <a:latin typeface="HelveticaNeueLT Std Lt"/>
                <a:ea typeface="ヒラギノ角ゴ Pro W3" charset="-128"/>
                <a:cs typeface="HelveticaNeueLT Std 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AT" dirty="0" smtClean="0"/>
              <a:t>Denise </a:t>
            </a:r>
            <a:r>
              <a:rPr lang="de-AT" dirty="0" err="1" smtClean="0"/>
              <a:t>Bingler</a:t>
            </a:r>
            <a:endParaRPr lang="de-AT" dirty="0" smtClean="0"/>
          </a:p>
          <a:p>
            <a:pPr algn="ctr">
              <a:lnSpc>
                <a:spcPct val="100000"/>
              </a:lnSpc>
            </a:pPr>
            <a:r>
              <a:rPr lang="de-AT" dirty="0" smtClean="0"/>
              <a:t>(Vorgründungsphase)</a:t>
            </a:r>
            <a:endParaRPr lang="de-AT" dirty="0" smtClean="0"/>
          </a:p>
        </p:txBody>
      </p:sp>
      <p:sp>
        <p:nvSpPr>
          <p:cNvPr id="7" name="Rechteck 6"/>
          <p:cNvSpPr/>
          <p:nvPr/>
        </p:nvSpPr>
        <p:spPr>
          <a:xfrm>
            <a:off x="2483768" y="1688851"/>
            <a:ext cx="4176464" cy="31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rgbClr val="B12536"/>
                </a:solidFill>
                <a:latin typeface="HelveticaNeueLT Std Lt"/>
              </a:rPr>
              <a:t>Erfolgreiche Gründerinnen</a:t>
            </a:r>
            <a:endParaRPr lang="de-AT" dirty="0">
              <a:solidFill>
                <a:srgbClr val="B12536"/>
              </a:solidFill>
              <a:latin typeface="HelveticaNeueLT Std 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01" y="2949624"/>
            <a:ext cx="1216544" cy="16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204069"/>
      </p:ext>
    </p:extLst>
  </p:cSld>
  <p:clrMapOvr>
    <a:masterClrMapping/>
  </p:clrMapOvr>
</p:sld>
</file>

<file path=ppt/theme/theme1.xml><?xml version="1.0" encoding="utf-8"?>
<a:theme xmlns:a="http://schemas.openxmlformats.org/drawingml/2006/main" name="PPTTemplate_oesterreich_130115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FI_FolienemasterVorlage_2012_12_07_NEU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12536"/>
      </a:hlink>
      <a:folHlink>
        <a:srgbClr val="1E4F8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PPTTemplate_oesterreich_130115</Template>
  <TotalTime>0</TotalTime>
  <Words>93</Words>
  <Application>Microsoft Office PowerPoint</Application>
  <PresentationFormat>Bildschirmpräsentation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PPTTemplate_oesterreich_130115</vt:lpstr>
      <vt:lpstr>1_BFI_FolienemasterVorlage_2012_12_07_NEU</vt:lpstr>
      <vt:lpstr>PowerPoint-Präsentation</vt:lpstr>
      <vt:lpstr>PowerPoint-Präsentation</vt:lpstr>
      <vt:lpstr>PowerPoint-Präsentation</vt:lpstr>
      <vt:lpstr>PowerPoint-Präsentation</vt:lpstr>
    </vt:vector>
  </TitlesOfParts>
  <Company>BFI Burgenland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Daniela HACKER</dc:creator>
  <cp:lastModifiedBy>René HÖFER</cp:lastModifiedBy>
  <cp:revision>87</cp:revision>
  <cp:lastPrinted>2019-11-27T15:04:00Z</cp:lastPrinted>
  <dcterms:created xsi:type="dcterms:W3CDTF">2013-01-29T14:45:24Z</dcterms:created>
  <dcterms:modified xsi:type="dcterms:W3CDTF">2019-11-27T15:29:21Z</dcterms:modified>
</cp:coreProperties>
</file>