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83" r:id="rId6"/>
    <p:sldId id="275" r:id="rId7"/>
    <p:sldId id="268" r:id="rId8"/>
    <p:sldId id="277" r:id="rId9"/>
    <p:sldId id="278" r:id="rId10"/>
    <p:sldId id="281" r:id="rId11"/>
    <p:sldId id="276" r:id="rId12"/>
    <p:sldId id="266" r:id="rId13"/>
    <p:sldId id="279" r:id="rId14"/>
    <p:sldId id="284" r:id="rId15"/>
    <p:sldId id="285" r:id="rId16"/>
    <p:sldId id="282" r:id="rId17"/>
    <p:sldId id="262" r:id="rId18"/>
    <p:sldId id="263" r:id="rId19"/>
    <p:sldId id="28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ine Erlach" initials="CE" lastIdx="15" clrIdx="0">
    <p:extLst>
      <p:ext uri="{19B8F6BF-5375-455C-9EA6-DF929625EA0E}">
        <p15:presenceInfo xmlns:p15="http://schemas.microsoft.com/office/powerpoint/2012/main" userId="S-1-5-21-1805095493-3779700566-3747314771-1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332" autoAdjust="0"/>
  </p:normalViewPr>
  <p:slideViewPr>
    <p:cSldViewPr>
      <p:cViewPr varScale="1">
        <p:scale>
          <a:sx n="92" d="100"/>
          <a:sy n="92" d="100"/>
        </p:scale>
        <p:origin x="215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mzdc01\Daten\Personenbezogene%20Daten\ESF-Projekte%20(Weiter)%20Auf%20dem%20Weg\Weiter%20Auf%20dem%20Weg\Personenbezogene_Daten_2019_2020_ESF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[Personenbezogene_Daten_2019_2020_ESF.xlsx]Themen!PivotTable3</c:name>
    <c:fmtId val="-1"/>
  </c:pivotSource>
  <c:chart>
    <c:autoTitleDeleted val="1"/>
    <c:pivotFmts>
      <c:pivotFmt>
        <c:idx val="0"/>
        <c:spPr>
          <a:solidFill>
            <a:srgbClr val="0066CC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rgbClr val="339933"/>
          </a:solidFill>
          <a:ln>
            <a:noFill/>
          </a:ln>
          <a:effectLst/>
        </c:spPr>
      </c:pivotFmt>
      <c:pivotFmt>
        <c:idx val="2"/>
        <c:spPr>
          <a:solidFill>
            <a:srgbClr val="FF3300"/>
          </a:solidFill>
          <a:ln>
            <a:noFill/>
          </a:ln>
          <a:effectLst/>
        </c:spPr>
      </c:pivotFmt>
      <c:pivotFmt>
        <c:idx val="3"/>
        <c:spPr>
          <a:solidFill>
            <a:srgbClr val="9900FF"/>
          </a:solidFill>
          <a:ln>
            <a:noFill/>
          </a:ln>
          <a:effectLst/>
        </c:spPr>
      </c:pivotFmt>
      <c:pivotFmt>
        <c:idx val="4"/>
        <c:spPr>
          <a:solidFill>
            <a:srgbClr val="FF6600"/>
          </a:solidFill>
          <a:ln>
            <a:noFill/>
          </a:ln>
          <a:effectLst/>
        </c:spPr>
      </c:pivotFmt>
      <c:pivotFmt>
        <c:idx val="5"/>
        <c:spPr>
          <a:solidFill>
            <a:srgbClr val="0066CC">
              <a:alpha val="75000"/>
            </a:srgbClr>
          </a:solidFill>
          <a:ln>
            <a:noFill/>
          </a:ln>
          <a:effectLst/>
        </c:spPr>
      </c:pivotFmt>
      <c:pivotFmt>
        <c:idx val="6"/>
        <c:spPr>
          <a:solidFill>
            <a:srgbClr val="339933">
              <a:alpha val="75000"/>
            </a:srgbClr>
          </a:solidFill>
          <a:ln>
            <a:noFill/>
          </a:ln>
          <a:effectLst/>
        </c:spPr>
      </c:pivotFmt>
      <c:pivotFmt>
        <c:idx val="7"/>
        <c:spPr>
          <a:solidFill>
            <a:srgbClr val="FF0000">
              <a:alpha val="75000"/>
            </a:srgbClr>
          </a:solidFill>
          <a:ln>
            <a:noFill/>
          </a:ln>
          <a:effectLst/>
        </c:spPr>
      </c:pivotFmt>
      <c:pivotFmt>
        <c:idx val="8"/>
        <c:spPr>
          <a:solidFill>
            <a:srgbClr val="9900FF">
              <a:alpha val="75000"/>
            </a:srgbClr>
          </a:solidFill>
          <a:ln>
            <a:noFill/>
          </a:ln>
          <a:effectLst/>
        </c:spPr>
      </c:pivotFmt>
      <c:pivotFmt>
        <c:idx val="9"/>
        <c:spPr>
          <a:solidFill>
            <a:srgbClr val="FF6600">
              <a:alpha val="75000"/>
            </a:srgbClr>
          </a:solidFill>
          <a:ln>
            <a:noFill/>
          </a:ln>
          <a:effectLst/>
        </c:spPr>
      </c:pivotFmt>
      <c:pivotFmt>
        <c:idx val="10"/>
        <c:spPr>
          <a:solidFill>
            <a:srgbClr val="339933">
              <a:alpha val="60000"/>
            </a:srgbClr>
          </a:solidFill>
          <a:ln>
            <a:noFill/>
          </a:ln>
          <a:effectLst/>
        </c:spPr>
      </c:pivotFmt>
      <c:pivotFmt>
        <c:idx val="11"/>
        <c:spPr>
          <a:solidFill>
            <a:srgbClr val="0066CC">
              <a:alpha val="60000"/>
            </a:srgbClr>
          </a:solidFill>
          <a:ln>
            <a:noFill/>
          </a:ln>
          <a:effectLst/>
        </c:spPr>
      </c:pivotFmt>
      <c:pivotFmt>
        <c:idx val="12"/>
        <c:spPr>
          <a:solidFill>
            <a:srgbClr val="0066CC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339933"/>
          </a:solidFill>
          <a:ln>
            <a:noFill/>
          </a:ln>
          <a:effectLst/>
        </c:spPr>
      </c:pivotFmt>
      <c:pivotFmt>
        <c:idx val="14"/>
        <c:spPr>
          <a:solidFill>
            <a:srgbClr val="FF3300"/>
          </a:solidFill>
          <a:ln>
            <a:noFill/>
          </a:ln>
          <a:effectLst/>
        </c:spPr>
      </c:pivotFmt>
      <c:pivotFmt>
        <c:idx val="15"/>
        <c:spPr>
          <a:solidFill>
            <a:srgbClr val="9900FF"/>
          </a:solidFill>
          <a:ln>
            <a:noFill/>
          </a:ln>
          <a:effectLst/>
        </c:spPr>
      </c:pivotFmt>
      <c:pivotFmt>
        <c:idx val="16"/>
        <c:spPr>
          <a:solidFill>
            <a:srgbClr val="FF6600"/>
          </a:solidFill>
          <a:ln>
            <a:noFill/>
          </a:ln>
          <a:effectLst/>
        </c:spPr>
      </c:pivotFmt>
      <c:pivotFmt>
        <c:idx val="17"/>
        <c:spPr>
          <a:solidFill>
            <a:srgbClr val="0066CC">
              <a:alpha val="75000"/>
            </a:srgbClr>
          </a:solidFill>
          <a:ln>
            <a:noFill/>
          </a:ln>
          <a:effectLst/>
        </c:spPr>
      </c:pivotFmt>
      <c:pivotFmt>
        <c:idx val="18"/>
        <c:spPr>
          <a:solidFill>
            <a:srgbClr val="339933">
              <a:alpha val="75000"/>
            </a:srgbClr>
          </a:solidFill>
          <a:ln>
            <a:noFill/>
          </a:ln>
          <a:effectLst/>
        </c:spPr>
      </c:pivotFmt>
      <c:pivotFmt>
        <c:idx val="19"/>
        <c:spPr>
          <a:solidFill>
            <a:srgbClr val="FF0000">
              <a:alpha val="75000"/>
            </a:srgbClr>
          </a:solidFill>
          <a:ln>
            <a:noFill/>
          </a:ln>
          <a:effectLst/>
        </c:spPr>
      </c:pivotFmt>
      <c:pivotFmt>
        <c:idx val="20"/>
        <c:spPr>
          <a:solidFill>
            <a:srgbClr val="9900FF">
              <a:alpha val="75000"/>
            </a:srgbClr>
          </a:solidFill>
          <a:ln>
            <a:noFill/>
          </a:ln>
          <a:effectLst/>
        </c:spPr>
      </c:pivotFmt>
      <c:pivotFmt>
        <c:idx val="21"/>
        <c:spPr>
          <a:solidFill>
            <a:srgbClr val="FF6600">
              <a:alpha val="75000"/>
            </a:srgbClr>
          </a:solidFill>
          <a:ln>
            <a:noFill/>
          </a:ln>
          <a:effectLst/>
        </c:spPr>
      </c:pivotFmt>
      <c:pivotFmt>
        <c:idx val="22"/>
        <c:spPr>
          <a:solidFill>
            <a:srgbClr val="0066CC">
              <a:alpha val="60000"/>
            </a:srgbClr>
          </a:solidFill>
          <a:ln>
            <a:noFill/>
          </a:ln>
          <a:effectLst/>
        </c:spPr>
      </c:pivotFmt>
      <c:pivotFmt>
        <c:idx val="23"/>
        <c:spPr>
          <a:solidFill>
            <a:srgbClr val="339933">
              <a:alpha val="60000"/>
            </a:srgbClr>
          </a:solidFill>
          <a:ln>
            <a:noFill/>
          </a:ln>
          <a:effectLst/>
        </c:spPr>
      </c:pivotFmt>
      <c:pivotFmt>
        <c:idx val="24"/>
        <c:spPr>
          <a:solidFill>
            <a:srgbClr val="0066CC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  <c:dLblPos val="outEnd"/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5"/>
        <c:spPr>
          <a:solidFill>
            <a:srgbClr val="339933"/>
          </a:solidFill>
          <a:ln>
            <a:noFill/>
          </a:ln>
          <a:effectLst/>
        </c:spPr>
      </c:pivotFmt>
      <c:pivotFmt>
        <c:idx val="26"/>
        <c:spPr>
          <a:solidFill>
            <a:srgbClr val="FF3300"/>
          </a:solidFill>
          <a:ln>
            <a:noFill/>
          </a:ln>
          <a:effectLst/>
        </c:spPr>
      </c:pivotFmt>
      <c:pivotFmt>
        <c:idx val="27"/>
        <c:spPr>
          <a:solidFill>
            <a:srgbClr val="9900FF"/>
          </a:solidFill>
          <a:ln>
            <a:noFill/>
          </a:ln>
          <a:effectLst/>
        </c:spPr>
      </c:pivotFmt>
      <c:pivotFmt>
        <c:idx val="28"/>
        <c:spPr>
          <a:solidFill>
            <a:srgbClr val="FF6600"/>
          </a:solidFill>
          <a:ln>
            <a:noFill/>
          </a:ln>
          <a:effectLst/>
        </c:spPr>
      </c:pivotFmt>
      <c:pivotFmt>
        <c:idx val="29"/>
        <c:spPr>
          <a:solidFill>
            <a:srgbClr val="0066CC">
              <a:alpha val="75000"/>
            </a:srgbClr>
          </a:solidFill>
          <a:ln>
            <a:noFill/>
          </a:ln>
          <a:effectLst/>
        </c:spPr>
      </c:pivotFmt>
      <c:pivotFmt>
        <c:idx val="30"/>
        <c:spPr>
          <a:solidFill>
            <a:srgbClr val="339933">
              <a:alpha val="75000"/>
            </a:srgbClr>
          </a:solidFill>
          <a:ln>
            <a:noFill/>
          </a:ln>
          <a:effectLst/>
        </c:spPr>
      </c:pivotFmt>
      <c:pivotFmt>
        <c:idx val="31"/>
        <c:spPr>
          <a:solidFill>
            <a:srgbClr val="FF0000">
              <a:alpha val="75000"/>
            </a:srgbClr>
          </a:solidFill>
          <a:ln>
            <a:noFill/>
          </a:ln>
          <a:effectLst/>
        </c:spPr>
      </c:pivotFmt>
      <c:pivotFmt>
        <c:idx val="32"/>
        <c:spPr>
          <a:solidFill>
            <a:srgbClr val="9900FF">
              <a:alpha val="75000"/>
            </a:srgbClr>
          </a:solidFill>
          <a:ln>
            <a:noFill/>
          </a:ln>
          <a:effectLst/>
        </c:spPr>
      </c:pivotFmt>
      <c:pivotFmt>
        <c:idx val="33"/>
        <c:spPr>
          <a:solidFill>
            <a:srgbClr val="FF6600">
              <a:alpha val="75000"/>
            </a:srgbClr>
          </a:solidFill>
          <a:ln>
            <a:noFill/>
          </a:ln>
          <a:effectLst/>
        </c:spPr>
      </c:pivotFmt>
      <c:pivotFmt>
        <c:idx val="34"/>
        <c:spPr>
          <a:solidFill>
            <a:srgbClr val="0066CC">
              <a:alpha val="60000"/>
            </a:srgbClr>
          </a:solidFill>
          <a:ln>
            <a:noFill/>
          </a:ln>
          <a:effectLst/>
        </c:spPr>
      </c:pivotFmt>
      <c:pivotFmt>
        <c:idx val="35"/>
        <c:spPr>
          <a:solidFill>
            <a:srgbClr val="339933">
              <a:alpha val="60000"/>
            </a:srgbClr>
          </a:solidFill>
          <a:ln>
            <a:noFill/>
          </a:ln>
          <a:effectLst/>
        </c:spPr>
      </c:pivotFmt>
    </c:pivotFmts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Themen!$F$39</c:f>
              <c:strCache>
                <c:ptCount val="1"/>
                <c:pt idx="0">
                  <c:v>Ergebnis</c:v>
                </c:pt>
              </c:strCache>
            </c:strRef>
          </c:tx>
          <c:spPr>
            <a:solidFill>
              <a:srgbClr val="0066CC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339933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FF330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900FF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FF66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66CC">
                  <a:alpha val="75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339933">
                  <a:alpha val="75000"/>
                </a:srgbClr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FF0000">
                  <a:alpha val="75000"/>
                </a:srgbClr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9900FF">
                  <a:alpha val="75000"/>
                </a:srgbClr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FF6600">
                  <a:alpha val="75000"/>
                </a:srgbClr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0066CC">
                  <a:alpha val="60000"/>
                </a:srgbClr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339933">
                  <a:alpha val="60000"/>
                </a:srgb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Themen!$E$40:$E$52</c:f>
              <c:strCache>
                <c:ptCount val="12"/>
                <c:pt idx="0">
                  <c:v>Allgemein</c:v>
                </c:pt>
                <c:pt idx="1">
                  <c:v>Bildung</c:v>
                </c:pt>
                <c:pt idx="2">
                  <c:v>Arbeit</c:v>
                </c:pt>
                <c:pt idx="3">
                  <c:v>Wohnen</c:v>
                </c:pt>
                <c:pt idx="4">
                  <c:v>Soziales </c:v>
                </c:pt>
                <c:pt idx="5">
                  <c:v>Psychische Gesundheit</c:v>
                </c:pt>
                <c:pt idx="6">
                  <c:v>Migration </c:v>
                </c:pt>
                <c:pt idx="7">
                  <c:v>Kinder</c:v>
                </c:pt>
                <c:pt idx="8">
                  <c:v>Physische Gesundheit </c:v>
                </c:pt>
                <c:pt idx="9">
                  <c:v>Gewalt</c:v>
                </c:pt>
                <c:pt idx="10">
                  <c:v>Beziehung</c:v>
                </c:pt>
                <c:pt idx="11">
                  <c:v>Sexualität</c:v>
                </c:pt>
              </c:strCache>
            </c:strRef>
          </c:cat>
          <c:val>
            <c:numRef>
              <c:f>Themen!$F$40:$F$52</c:f>
              <c:numCache>
                <c:formatCode>General</c:formatCode>
                <c:ptCount val="12"/>
                <c:pt idx="0">
                  <c:v>67</c:v>
                </c:pt>
                <c:pt idx="1">
                  <c:v>51</c:v>
                </c:pt>
                <c:pt idx="2">
                  <c:v>50.5</c:v>
                </c:pt>
                <c:pt idx="3">
                  <c:v>46</c:v>
                </c:pt>
                <c:pt idx="4">
                  <c:v>34.5</c:v>
                </c:pt>
                <c:pt idx="5">
                  <c:v>20</c:v>
                </c:pt>
                <c:pt idx="6">
                  <c:v>18.5</c:v>
                </c:pt>
                <c:pt idx="7">
                  <c:v>11</c:v>
                </c:pt>
                <c:pt idx="8">
                  <c:v>8.5</c:v>
                </c:pt>
                <c:pt idx="9">
                  <c:v>8</c:v>
                </c:pt>
                <c:pt idx="10">
                  <c:v>4</c:v>
                </c:pt>
                <c:pt idx="11">
                  <c:v>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99218080"/>
        <c:axId val="300731512"/>
      </c:barChart>
      <c:catAx>
        <c:axId val="299218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300731512"/>
        <c:crosses val="autoZero"/>
        <c:auto val="1"/>
        <c:lblAlgn val="ctr"/>
        <c:lblOffset val="100"/>
        <c:noMultiLvlLbl val="0"/>
      </c:catAx>
      <c:valAx>
        <c:axId val="300731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de-AT" sz="1600"/>
                  <a:t>Dauer in Stunden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99218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de-DE"/>
    </a:p>
  </c:txPr>
  <c:externalData r:id="rId1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Visible val="1"/>
      </c14:pivotOptions>
    </c:ext>
  </c:extLst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DE1CF8-88A3-4E5F-AFDB-019F4F8EA4EE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B14A0F-90F1-4E87-B006-0326D693F4E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070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14A0F-90F1-4E87-B006-0326D693F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240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Fallbeispiele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14A0F-90F1-4E87-B006-0326D693F4E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8316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14A0F-90F1-4E87-B006-0326D693F4E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781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14A0F-90F1-4E87-B006-0326D693F4E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1616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14A0F-90F1-4E87-B006-0326D693F4E5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73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Innerhalb des ersten Halbjahres 2019 des Projekts Weiter „Auf dem Weg…“ wurden </a:t>
            </a:r>
            <a:r>
              <a:rPr lang="de-A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43 Klientinnen im ZWIMOS gemeldet</a:t>
            </a:r>
            <a:r>
              <a:rPr lang="de-A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Zusätzlich wurden </a:t>
            </a:r>
            <a:r>
              <a:rPr lang="de-AT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49 Erstkontakte</a:t>
            </a:r>
            <a:r>
              <a:rPr lang="de-AT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betreut. Viele unserer Klientinnen* weisen multiple Problemlagen auf und wurden durch die Begleiterinnen* umfassend betreut und begleitet. Da Weiter „Auf dem Weg…“ eine sehr niederschwellige Maßnahme ist, nehmen einige Klientinnen das Case Management sehr regelmäßig wahr, andere wiederum eher unregelmäßig. Die Case Managerinnen* versuchen in jedem Fall den Kontakt mit den Klientinnen* zu halten und auch für Gespräche „zwischendurch“ und für Krisen da zu sein. 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 Klientinnen nahmen die Angebote des Case Managements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durchschnittlich in einem Umfang von 6,78 Stunden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Anspruch. </a:t>
            </a:r>
            <a:r>
              <a:rPr lang="de-DE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Insgesamt wurden 251,5 Stunden an Beratungsgesprächen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geführt. In folgender Graphik ist die Dauer in Stunden der Case Managements pro ZWIMOS-Nummer erfasst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B14A0F-90F1-4E87-B006-0326D693F4E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63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329C-4207-4F7D-85AF-6A1BFF249FB6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2BF9-FC98-4894-A574-18A39F1DBE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128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329C-4207-4F7D-85AF-6A1BFF249FB6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2BF9-FC98-4894-A574-18A39F1DBE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25271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329C-4207-4F7D-85AF-6A1BFF249FB6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2BF9-FC98-4894-A574-18A39F1DBE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23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329C-4207-4F7D-85AF-6A1BFF249FB6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2BF9-FC98-4894-A574-18A39F1DBE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080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329C-4207-4F7D-85AF-6A1BFF249FB6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2BF9-FC98-4894-A574-18A39F1DBE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650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329C-4207-4F7D-85AF-6A1BFF249FB6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2BF9-FC98-4894-A574-18A39F1DBE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57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329C-4207-4F7D-85AF-6A1BFF249FB6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2BF9-FC98-4894-A574-18A39F1DBE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19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329C-4207-4F7D-85AF-6A1BFF249FB6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2BF9-FC98-4894-A574-18A39F1DBE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17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329C-4207-4F7D-85AF-6A1BFF249FB6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2BF9-FC98-4894-A574-18A39F1DBE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3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329C-4207-4F7D-85AF-6A1BFF249FB6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2BF9-FC98-4894-A574-18A39F1DBE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811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329C-4207-4F7D-85AF-6A1BFF249FB6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972BF9-FC98-4894-A574-18A39F1DBE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699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3329C-4207-4F7D-85AF-6A1BFF249FB6}" type="datetimeFigureOut">
              <a:rPr lang="en-GB" smtClean="0"/>
              <a:t>25/11/2019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972BF9-FC98-4894-A574-18A39F1DBE8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7299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SyS45Rd6L4&amp;feature=youtu.behttps://www.google.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>
                <a:latin typeface="Arial Narrow" panose="020B0606020202030204" pitchFamily="34" charset="0"/>
              </a:rPr>
              <a:t>ESF-Projekt Weiter</a:t>
            </a:r>
            <a:br>
              <a:rPr lang="de-AT" dirty="0" smtClean="0">
                <a:latin typeface="Arial Narrow" panose="020B0606020202030204" pitchFamily="34" charset="0"/>
              </a:rPr>
            </a:br>
            <a:r>
              <a:rPr lang="de-AT" dirty="0" smtClean="0">
                <a:latin typeface="Arial Narrow" panose="020B0606020202030204" pitchFamily="34" charset="0"/>
              </a:rPr>
              <a:t>„Auf dem Weg…“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Begleitung, Beratung, Unterstützung und Qualifizierung von (bildungs-) benachteiligten, ausgegrenzten jungen Frauen in ein selbstbestimmtes Erwerbsleben</a:t>
            </a:r>
            <a:endParaRPr lang="de-AT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14569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90016"/>
            <a:ext cx="2542702" cy="1797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5616727"/>
            <a:ext cx="7609509" cy="126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67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 err="1" smtClean="0">
                <a:latin typeface="Arial Narrow" pitchFamily="34" charset="0"/>
              </a:rPr>
              <a:t>Koch.Werkstatt</a:t>
            </a:r>
            <a:endParaRPr lang="en-GB" sz="3200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269016"/>
            <a:ext cx="4096000" cy="2304000"/>
          </a:xfr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32" y="1408998"/>
            <a:ext cx="3621236" cy="482831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3" r="6322"/>
          <a:stretch/>
        </p:blipFill>
        <p:spPr>
          <a:xfrm>
            <a:off x="4323564" y="3670161"/>
            <a:ext cx="4136868" cy="2567151"/>
          </a:xfrm>
          <a:prstGeom prst="rect">
            <a:avLst/>
          </a:prstGeom>
        </p:spPr>
      </p:pic>
      <p:pic>
        <p:nvPicPr>
          <p:cNvPr id="11" name="Grafi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11863" b="9848"/>
          <a:stretch/>
        </p:blipFill>
        <p:spPr>
          <a:xfrm>
            <a:off x="0" y="0"/>
            <a:ext cx="3693209" cy="6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 smtClean="0">
                <a:latin typeface="Arial Narrow" pitchFamily="34" charset="0"/>
              </a:rPr>
              <a:t>Outdoor-Projekte</a:t>
            </a:r>
            <a:endParaRPr lang="en-GB" sz="3200" dirty="0">
              <a:latin typeface="Arial Narrow" pitchFamily="34" charset="0"/>
            </a:endParaRPr>
          </a:p>
        </p:txBody>
      </p:sp>
      <p:pic>
        <p:nvPicPr>
          <p:cNvPr id="5" name="Grafik 53" descr="Garten (6)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7" r="3603"/>
          <a:stretch/>
        </p:blipFill>
        <p:spPr bwMode="auto">
          <a:xfrm>
            <a:off x="617206" y="1417637"/>
            <a:ext cx="3898776" cy="2436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1" r="4399"/>
          <a:stretch/>
        </p:blipFill>
        <p:spPr>
          <a:xfrm>
            <a:off x="4716016" y="1417637"/>
            <a:ext cx="3938096" cy="2441253"/>
          </a:xfrm>
          <a:prstGeom prst="rect">
            <a:avLst/>
          </a:prstGeom>
        </p:spPr>
      </p:pic>
      <p:pic>
        <p:nvPicPr>
          <p:cNvPr id="6" name="Grafik 55" descr="Garten (10)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7"/>
          <a:stretch/>
        </p:blipFill>
        <p:spPr bwMode="auto">
          <a:xfrm>
            <a:off x="660503" y="4005064"/>
            <a:ext cx="3812181" cy="24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508" r="3989" b="-508"/>
          <a:stretch/>
        </p:blipFill>
        <p:spPr>
          <a:xfrm>
            <a:off x="4688937" y="4060371"/>
            <a:ext cx="3965175" cy="2445351"/>
          </a:xfrm>
          <a:prstGeom prst="rect">
            <a:avLst/>
          </a:prstGeom>
        </p:spPr>
      </p:pic>
      <p:pic>
        <p:nvPicPr>
          <p:cNvPr id="7" name="Grafik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11863" b="9848"/>
          <a:stretch/>
        </p:blipFill>
        <p:spPr>
          <a:xfrm>
            <a:off x="0" y="0"/>
            <a:ext cx="3693209" cy="6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99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err="1" smtClean="0">
                <a:latin typeface="Arial Narrow" pitchFamily="34" charset="0"/>
              </a:rPr>
              <a:t>Lern.Raum</a:t>
            </a:r>
            <a:endParaRPr lang="en-GB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de-DE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Deutschtraining auf A1 bis B1-Niveau </a:t>
            </a:r>
          </a:p>
          <a:p>
            <a:pPr>
              <a:spcAft>
                <a:spcPts val="0"/>
              </a:spcAft>
            </a:pPr>
            <a:r>
              <a:rPr lang="de-DE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Lernunterstützung zum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de-DE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Nachholen von </a:t>
            </a:r>
          </a:p>
          <a:p>
            <a:pPr marL="0" indent="0">
              <a:spcAft>
                <a:spcPts val="0"/>
              </a:spcAft>
              <a:buNone/>
            </a:pPr>
            <a:r>
              <a:rPr lang="de-DE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de-DE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Pflichtschulwissen </a:t>
            </a:r>
          </a:p>
          <a:p>
            <a:pPr marL="0" indent="0">
              <a:spcAft>
                <a:spcPts val="0"/>
              </a:spcAft>
              <a:buNone/>
            </a:pPr>
            <a:endParaRPr lang="de-AT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b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Wann?</a:t>
            </a:r>
            <a:r>
              <a:rPr lang="de-DE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de-AT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de-DE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de-DE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2x / Woche, 2 Stunden</a:t>
            </a:r>
            <a:endParaRPr lang="de-AT" sz="4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pic>
        <p:nvPicPr>
          <p:cNvPr id="5" name="Grafik 46" descr="DSC_088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92"/>
          <a:stretch>
            <a:fillRect/>
          </a:stretch>
        </p:blipFill>
        <p:spPr bwMode="auto">
          <a:xfrm rot="5400000">
            <a:off x="4490042" y="3116713"/>
            <a:ext cx="4283461" cy="26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11863" b="9848"/>
          <a:stretch/>
        </p:blipFill>
        <p:spPr>
          <a:xfrm>
            <a:off x="14695" y="6126163"/>
            <a:ext cx="3693209" cy="6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 err="1" smtClean="0">
                <a:latin typeface="Arial Narrow" panose="020B0606020202030204" pitchFamily="34" charset="0"/>
              </a:rPr>
              <a:t>Lern.Raum</a:t>
            </a:r>
            <a:r>
              <a:rPr lang="de-AT" sz="3200" dirty="0" smtClean="0">
                <a:latin typeface="Arial Narrow" panose="020B0606020202030204" pitchFamily="34" charset="0"/>
              </a:rPr>
              <a:t> Deutsch</a:t>
            </a:r>
            <a:endParaRPr lang="en-GB" sz="3200" dirty="0">
              <a:latin typeface="Arial Narrow" panose="020B0606020202030204" pitchFamily="34" charset="0"/>
            </a:endParaRPr>
          </a:p>
        </p:txBody>
      </p:sp>
      <p:pic>
        <p:nvPicPr>
          <p:cNvPr id="4" name="Grafik 7" descr="DSC_00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425" y="1562385"/>
            <a:ext cx="2413090" cy="428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28" descr="20170320_16225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80" y="1597824"/>
            <a:ext cx="5605850" cy="4212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11863" b="9848"/>
          <a:stretch/>
        </p:blipFill>
        <p:spPr>
          <a:xfrm>
            <a:off x="14695" y="6126163"/>
            <a:ext cx="3693209" cy="6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82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AT" dirty="0">
                <a:latin typeface="Arial Narrow" pitchFamily="34" charset="0"/>
              </a:rPr>
              <a:t>Case Management und Psychotherapie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AT" dirty="0" smtClean="0">
                <a:latin typeface="Arial Narrow" pitchFamily="34" charset="0"/>
              </a:rPr>
              <a:t>Über den gesamten Prozess</a:t>
            </a:r>
          </a:p>
          <a:p>
            <a:pPr lvl="1"/>
            <a:r>
              <a:rPr lang="de-AT" dirty="0" smtClean="0">
                <a:latin typeface="Arial Narrow" pitchFamily="34" charset="0"/>
              </a:rPr>
              <a:t>Beziehungsaufbau</a:t>
            </a:r>
          </a:p>
          <a:p>
            <a:pPr lvl="1"/>
            <a:r>
              <a:rPr lang="de-AT" dirty="0" smtClean="0">
                <a:latin typeface="Arial Narrow" pitchFamily="34" charset="0"/>
              </a:rPr>
              <a:t>Hilfs- und Unterstützungsplan </a:t>
            </a:r>
          </a:p>
          <a:p>
            <a:pPr lvl="1"/>
            <a:r>
              <a:rPr lang="de-AT" dirty="0" smtClean="0">
                <a:latin typeface="Arial Narrow" pitchFamily="34" charset="0"/>
              </a:rPr>
              <a:t>Koordination und Vernetzung zwischen Institutionen</a:t>
            </a:r>
          </a:p>
          <a:p>
            <a:pPr lvl="1"/>
            <a:r>
              <a:rPr lang="de-AT" dirty="0" smtClean="0">
                <a:latin typeface="Arial Narrow" pitchFamily="34" charset="0"/>
              </a:rPr>
              <a:t>Psychotherapeutische Behandlung</a:t>
            </a:r>
          </a:p>
          <a:p>
            <a:pPr lvl="1"/>
            <a:r>
              <a:rPr lang="de-AT" dirty="0" smtClean="0">
                <a:latin typeface="Arial Narrow" pitchFamily="34" charset="0"/>
              </a:rPr>
              <a:t>Nachbetreuung </a:t>
            </a:r>
          </a:p>
          <a:p>
            <a:pPr lvl="1"/>
            <a:endParaRPr lang="en-GB" dirty="0">
              <a:latin typeface="Arial Narrow" pitchFamily="34" charset="0"/>
            </a:endParaRPr>
          </a:p>
        </p:txBody>
      </p:sp>
      <p:pic>
        <p:nvPicPr>
          <p:cNvPr id="5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11863" b="9848"/>
          <a:stretch/>
        </p:blipFill>
        <p:spPr>
          <a:xfrm>
            <a:off x="14695" y="6126163"/>
            <a:ext cx="3693209" cy="6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4000" dirty="0" smtClean="0">
                <a:latin typeface="Arial Narrow" pitchFamily="34" charset="0"/>
              </a:rPr>
              <a:t>Themen im Case Management</a:t>
            </a:r>
            <a:endParaRPr lang="en-GB" sz="4000" dirty="0">
              <a:latin typeface="Arial Narrow" pitchFamily="34" charset="0"/>
            </a:endParaRPr>
          </a:p>
        </p:txBody>
      </p:sp>
      <p:graphicFrame>
        <p:nvGraphicFramePr>
          <p:cNvPr id="5" name="Diagramm 38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156176" y="5706606"/>
            <a:ext cx="2486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Summe: 43 Klientinnen*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5756956"/>
            <a:ext cx="2847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dirty="0" smtClean="0"/>
              <a:t>Zeitraum: 01.01.-30.06.2019</a:t>
            </a:r>
            <a:endParaRPr lang="en-GB" dirty="0"/>
          </a:p>
        </p:txBody>
      </p:sp>
      <p:pic>
        <p:nvPicPr>
          <p:cNvPr id="7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11863" b="9848"/>
          <a:stretch/>
        </p:blipFill>
        <p:spPr>
          <a:xfrm>
            <a:off x="14695" y="6126163"/>
            <a:ext cx="3693209" cy="6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91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 Narrow" pitchFamily="34" charset="0"/>
              </a:rPr>
              <a:t>Das Projekt in Zahlen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 err="1" smtClean="0">
                <a:latin typeface="Arial Narrow" panose="020B0606020202030204" pitchFamily="34" charset="0"/>
              </a:rPr>
              <a:t>Aktuell</a:t>
            </a:r>
            <a:r>
              <a:rPr lang="en-GB" dirty="0" smtClean="0">
                <a:latin typeface="Arial Narrow" panose="020B0606020202030204" pitchFamily="34" charset="0"/>
              </a:rPr>
              <a:t> 50 </a:t>
            </a:r>
            <a:r>
              <a:rPr lang="en-GB" dirty="0" err="1" smtClean="0">
                <a:latin typeface="Arial Narrow" panose="020B0606020202030204" pitchFamily="34" charset="0"/>
              </a:rPr>
              <a:t>Teilnehmerinnen</a:t>
            </a:r>
            <a:r>
              <a:rPr lang="en-GB" dirty="0" smtClean="0">
                <a:latin typeface="Arial Narrow" panose="020B0606020202030204" pitchFamily="34" charset="0"/>
              </a:rPr>
              <a:t>* (ca. 70% </a:t>
            </a:r>
            <a:r>
              <a:rPr lang="en-GB" dirty="0" err="1" smtClean="0">
                <a:latin typeface="Arial Narrow" panose="020B0606020202030204" pitchFamily="34" charset="0"/>
              </a:rPr>
              <a:t>Migrationserfahrung</a:t>
            </a:r>
            <a:r>
              <a:rPr lang="en-GB" dirty="0" smtClean="0">
                <a:latin typeface="Arial Narrow" panose="020B0606020202030204" pitchFamily="34" charset="0"/>
              </a:rPr>
              <a:t>) </a:t>
            </a:r>
          </a:p>
          <a:p>
            <a:pPr marL="0" indent="0">
              <a:buNone/>
            </a:pPr>
            <a:endParaRPr lang="en-GB" dirty="0" smtClean="0">
              <a:latin typeface="Arial Narrow" panose="020B0606020202030204" pitchFamily="34" charset="0"/>
            </a:endParaRPr>
          </a:p>
          <a:p>
            <a:r>
              <a:rPr lang="en-GB" dirty="0" err="1" smtClean="0">
                <a:latin typeface="Arial Narrow" panose="020B0606020202030204" pitchFamily="34" charset="0"/>
              </a:rPr>
              <a:t>Täglich</a:t>
            </a:r>
            <a:r>
              <a:rPr lang="en-GB" dirty="0" smtClean="0">
                <a:latin typeface="Arial Narrow" panose="020B0606020202030204" pitchFamily="34" charset="0"/>
              </a:rPr>
              <a:t> 12 </a:t>
            </a:r>
            <a:r>
              <a:rPr lang="en-GB" dirty="0" err="1" smtClean="0">
                <a:latin typeface="Arial Narrow" panose="020B0606020202030204" pitchFamily="34" charset="0"/>
              </a:rPr>
              <a:t>Plätze</a:t>
            </a:r>
            <a:r>
              <a:rPr lang="en-GB" dirty="0" smtClean="0">
                <a:latin typeface="Arial Narrow" panose="020B0606020202030204" pitchFamily="34" charset="0"/>
              </a:rPr>
              <a:t> in der </a:t>
            </a:r>
            <a:r>
              <a:rPr lang="en-GB" dirty="0" err="1" smtClean="0">
                <a:latin typeface="Arial Narrow" panose="020B0606020202030204" pitchFamily="34" charset="0"/>
              </a:rPr>
              <a:t>Tagesstruktur</a:t>
            </a:r>
            <a:r>
              <a:rPr lang="en-GB" dirty="0" smtClean="0">
                <a:latin typeface="Arial Narrow" panose="020B0606020202030204" pitchFamily="34" charset="0"/>
              </a:rPr>
              <a:t> (8 </a:t>
            </a:r>
            <a:r>
              <a:rPr lang="en-GB" dirty="0" err="1" smtClean="0">
                <a:latin typeface="Arial Narrow" panose="020B0606020202030204" pitchFamily="34" charset="0"/>
              </a:rPr>
              <a:t>über</a:t>
            </a:r>
            <a:r>
              <a:rPr lang="en-GB" dirty="0" smtClean="0">
                <a:latin typeface="Arial Narrow" panose="020B0606020202030204" pitchFamily="34" charset="0"/>
              </a:rPr>
              <a:t> das AMS) </a:t>
            </a:r>
          </a:p>
          <a:p>
            <a:endParaRPr lang="en-GB" dirty="0" smtClean="0">
              <a:latin typeface="Arial Narrow" panose="020B0606020202030204" pitchFamily="34" charset="0"/>
            </a:endParaRPr>
          </a:p>
          <a:p>
            <a:r>
              <a:rPr lang="en-GB" dirty="0" err="1" smtClean="0">
                <a:latin typeface="Arial Narrow" panose="020B0606020202030204" pitchFamily="34" charset="0"/>
              </a:rPr>
              <a:t>Multiprofessionelles</a:t>
            </a:r>
            <a:r>
              <a:rPr lang="en-GB" dirty="0" smtClean="0">
                <a:latin typeface="Arial Narrow" panose="020B0606020202030204" pitchFamily="34" charset="0"/>
              </a:rPr>
              <a:t> Team das </a:t>
            </a:r>
            <a:r>
              <a:rPr lang="en-GB" dirty="0" err="1" smtClean="0">
                <a:latin typeface="Arial Narrow" panose="020B0606020202030204" pitchFamily="34" charset="0"/>
              </a:rPr>
              <a:t>interdisziplinär</a:t>
            </a:r>
            <a:r>
              <a:rPr lang="en-GB" dirty="0" smtClean="0">
                <a:latin typeface="Arial Narrow" panose="020B0606020202030204" pitchFamily="34" charset="0"/>
              </a:rPr>
              <a:t> </a:t>
            </a:r>
            <a:r>
              <a:rPr lang="en-GB" dirty="0" err="1">
                <a:latin typeface="Arial Narrow" panose="020B0606020202030204" pitchFamily="34" charset="0"/>
              </a:rPr>
              <a:t>a</a:t>
            </a:r>
            <a:r>
              <a:rPr lang="en-GB" dirty="0" err="1" smtClean="0">
                <a:latin typeface="Arial Narrow" panose="020B0606020202030204" pitchFamily="34" charset="0"/>
              </a:rPr>
              <a:t>rbeitet</a:t>
            </a:r>
            <a:endParaRPr lang="en-GB" dirty="0" smtClean="0">
              <a:latin typeface="Arial Narrow" panose="020B0606020202030204" pitchFamily="34" charset="0"/>
            </a:endParaRPr>
          </a:p>
          <a:p>
            <a:endParaRPr lang="en-GB" dirty="0" smtClean="0">
              <a:latin typeface="Arial Narrow" panose="020B0606020202030204" pitchFamily="34" charset="0"/>
            </a:endParaRPr>
          </a:p>
          <a:p>
            <a:r>
              <a:rPr lang="en-GB" dirty="0" err="1" smtClean="0">
                <a:latin typeface="Arial Narrow" panose="020B0606020202030204" pitchFamily="34" charset="0"/>
              </a:rPr>
              <a:t>Über</a:t>
            </a:r>
            <a:r>
              <a:rPr lang="en-GB" dirty="0" smtClean="0">
                <a:latin typeface="Arial Narrow" panose="020B0606020202030204" pitchFamily="34" charset="0"/>
              </a:rPr>
              <a:t> 75% der </a:t>
            </a:r>
            <a:r>
              <a:rPr lang="en-GB" dirty="0" err="1" smtClean="0">
                <a:latin typeface="Arial Narrow" panose="020B0606020202030204" pitchFamily="34" charset="0"/>
              </a:rPr>
              <a:t>Teilnehmerinnen</a:t>
            </a:r>
            <a:r>
              <a:rPr lang="en-GB" dirty="0" smtClean="0">
                <a:latin typeface="Arial Narrow" panose="020B0606020202030204" pitchFamily="34" charset="0"/>
              </a:rPr>
              <a:t>* </a:t>
            </a:r>
            <a:r>
              <a:rPr lang="en-GB" dirty="0" err="1" smtClean="0">
                <a:latin typeface="Arial Narrow" panose="020B0606020202030204" pitchFamily="34" charset="0"/>
              </a:rPr>
              <a:t>werden</a:t>
            </a:r>
            <a:r>
              <a:rPr lang="en-GB" dirty="0" smtClean="0">
                <a:latin typeface="Arial Narrow" panose="020B0606020202030204" pitchFamily="34" charset="0"/>
              </a:rPr>
              <a:t> in </a:t>
            </a:r>
            <a:r>
              <a:rPr lang="en-GB" dirty="0" err="1" smtClean="0">
                <a:latin typeface="Arial Narrow" panose="020B0606020202030204" pitchFamily="34" charset="0"/>
              </a:rPr>
              <a:t>eine</a:t>
            </a:r>
            <a:r>
              <a:rPr lang="en-GB" dirty="0" smtClean="0"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latin typeface="Arial Narrow" panose="020B0606020202030204" pitchFamily="34" charset="0"/>
              </a:rPr>
              <a:t>weiterführende</a:t>
            </a:r>
            <a:r>
              <a:rPr lang="en-GB" dirty="0" smtClean="0"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latin typeface="Arial Narrow" panose="020B0606020202030204" pitchFamily="34" charset="0"/>
              </a:rPr>
              <a:t>Qualifizierungsmaßnahme</a:t>
            </a:r>
            <a:r>
              <a:rPr lang="en-GB" dirty="0" smtClean="0"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latin typeface="Arial Narrow" panose="020B0606020202030204" pitchFamily="34" charset="0"/>
              </a:rPr>
              <a:t>bzw</a:t>
            </a:r>
            <a:r>
              <a:rPr lang="en-GB" dirty="0" smtClean="0">
                <a:latin typeface="Arial Narrow" panose="020B0606020202030204" pitchFamily="34" charset="0"/>
              </a:rPr>
              <a:t>. </a:t>
            </a:r>
            <a:r>
              <a:rPr lang="en-GB" dirty="0" err="1" smtClean="0">
                <a:latin typeface="Arial Narrow" panose="020B0606020202030204" pitchFamily="34" charset="0"/>
              </a:rPr>
              <a:t>Arbeits</a:t>
            </a:r>
            <a:r>
              <a:rPr lang="en-GB" dirty="0" smtClean="0">
                <a:latin typeface="Arial Narrow" panose="020B0606020202030204" pitchFamily="34" charset="0"/>
              </a:rPr>
              <a:t>- </a:t>
            </a:r>
            <a:r>
              <a:rPr lang="en-GB" dirty="0" err="1" smtClean="0">
                <a:latin typeface="Arial Narrow" panose="020B0606020202030204" pitchFamily="34" charset="0"/>
              </a:rPr>
              <a:t>oder</a:t>
            </a:r>
            <a:r>
              <a:rPr lang="en-GB" dirty="0" smtClean="0"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latin typeface="Arial Narrow" panose="020B0606020202030204" pitchFamily="34" charset="0"/>
              </a:rPr>
              <a:t>Lehrstelle</a:t>
            </a:r>
            <a:r>
              <a:rPr lang="en-GB" dirty="0" smtClean="0">
                <a:latin typeface="Arial Narrow" panose="020B0606020202030204" pitchFamily="34" charset="0"/>
              </a:rPr>
              <a:t> </a:t>
            </a:r>
            <a:r>
              <a:rPr lang="en-GB" dirty="0" err="1" smtClean="0">
                <a:latin typeface="Arial Narrow" panose="020B0606020202030204" pitchFamily="34" charset="0"/>
              </a:rPr>
              <a:t>vermittelt</a:t>
            </a:r>
            <a:r>
              <a:rPr lang="en-GB" dirty="0" smtClean="0">
                <a:latin typeface="Arial Narrow" panose="020B0606020202030204" pitchFamily="34" charset="0"/>
              </a:rPr>
              <a:t> </a:t>
            </a:r>
          </a:p>
          <a:p>
            <a:endParaRPr lang="en-GB" dirty="0" smtClean="0">
              <a:latin typeface="Arial Narrow" panose="020B0606020202030204" pitchFamily="34" charset="0"/>
            </a:endParaRPr>
          </a:p>
          <a:p>
            <a:endParaRPr lang="en-GB" dirty="0" smtClean="0">
              <a:latin typeface="Arial Narrow" panose="020B0606020202030204" pitchFamily="34" charset="0"/>
            </a:endParaRPr>
          </a:p>
          <a:p>
            <a:endParaRPr lang="en-GB" dirty="0"/>
          </a:p>
        </p:txBody>
      </p:sp>
      <p:pic>
        <p:nvPicPr>
          <p:cNvPr id="4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11863" b="9848"/>
          <a:stretch/>
        </p:blipFill>
        <p:spPr>
          <a:xfrm>
            <a:off x="14695" y="6126163"/>
            <a:ext cx="3693209" cy="6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44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 Narrow" pitchFamily="34" charset="0"/>
              </a:rPr>
              <a:t>Erfolgsfaktoren I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6997"/>
            <a:ext cx="8229600" cy="4781128"/>
          </a:xfrm>
        </p:spPr>
        <p:txBody>
          <a:bodyPr>
            <a:normAutofit lnSpcReduction="10000"/>
          </a:bodyPr>
          <a:lstStyle/>
          <a:p>
            <a:r>
              <a:rPr lang="de-AT" sz="2800" dirty="0" smtClean="0">
                <a:latin typeface="Arial Narrow" pitchFamily="34" charset="0"/>
              </a:rPr>
              <a:t>Vielfalt der Angebote </a:t>
            </a:r>
          </a:p>
          <a:p>
            <a:endParaRPr lang="de-AT" sz="2200" dirty="0" smtClean="0">
              <a:latin typeface="Arial Narrow" pitchFamily="34" charset="0"/>
            </a:endParaRPr>
          </a:p>
          <a:p>
            <a:r>
              <a:rPr lang="de-AT" sz="2800" dirty="0" smtClean="0">
                <a:latin typeface="Arial Narrow" pitchFamily="34" charset="0"/>
              </a:rPr>
              <a:t>Aufeinander abgestimmte Inklusionskette</a:t>
            </a:r>
            <a:br>
              <a:rPr lang="de-AT" sz="2800" dirty="0" smtClean="0">
                <a:latin typeface="Arial Narrow" pitchFamily="34" charset="0"/>
              </a:rPr>
            </a:br>
            <a:endParaRPr lang="de-AT" sz="1400" dirty="0" smtClean="0">
              <a:latin typeface="Arial Narrow" pitchFamily="34" charset="0"/>
            </a:endParaRPr>
          </a:p>
          <a:p>
            <a:pPr marL="457200" lvl="1" indent="0">
              <a:buNone/>
            </a:pPr>
            <a:r>
              <a:rPr lang="de-AT" sz="2400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de-AT" sz="2400" dirty="0" smtClean="0">
                <a:latin typeface="Arial Narrow" pitchFamily="34" charset="0"/>
              </a:rPr>
              <a:t>Niederschwellige und aufsuchende Arbeit </a:t>
            </a:r>
          </a:p>
          <a:p>
            <a:pPr marL="457200" lvl="1" indent="0">
              <a:buNone/>
            </a:pPr>
            <a:r>
              <a:rPr lang="de-AT" sz="2400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de-AT" sz="2400" dirty="0" smtClean="0">
                <a:latin typeface="Arial Narrow" pitchFamily="34" charset="0"/>
              </a:rPr>
              <a:t>Beratung und Psychotherapie </a:t>
            </a:r>
          </a:p>
          <a:p>
            <a:pPr marL="457200" lvl="1" indent="0">
              <a:buNone/>
            </a:pPr>
            <a:r>
              <a:rPr lang="de-AT" sz="2400" dirty="0" smtClean="0">
                <a:latin typeface="Arial Narrow" pitchFamily="34" charset="0"/>
                <a:sym typeface="Wingdings" pitchFamily="2" charset="2"/>
              </a:rPr>
              <a:t> </a:t>
            </a:r>
            <a:r>
              <a:rPr lang="de-AT" sz="2400" dirty="0" smtClean="0">
                <a:latin typeface="Arial Narrow" pitchFamily="34" charset="0"/>
              </a:rPr>
              <a:t>Beschäftigungsmöglichkeiten (mit unterschiedlichem Grad an 	Verbindlichkeit)</a:t>
            </a:r>
          </a:p>
          <a:p>
            <a:pPr lvl="1">
              <a:buFont typeface="Wingdings"/>
              <a:buChar char="à"/>
            </a:pPr>
            <a:r>
              <a:rPr lang="de-AT" sz="2400" dirty="0" smtClean="0">
                <a:latin typeface="Arial Narrow" pitchFamily="34" charset="0"/>
              </a:rPr>
              <a:t>Arbeitsmarktintegration </a:t>
            </a:r>
          </a:p>
          <a:p>
            <a:pPr lvl="1">
              <a:buFont typeface="Wingdings"/>
              <a:buChar char="à"/>
            </a:pPr>
            <a:r>
              <a:rPr lang="de-AT" sz="2400" dirty="0">
                <a:latin typeface="Arial Narrow" pitchFamily="34" charset="0"/>
              </a:rPr>
              <a:t> </a:t>
            </a:r>
            <a:r>
              <a:rPr lang="de-AT" sz="2400" dirty="0" smtClean="0">
                <a:latin typeface="Arial Narrow" pitchFamily="34" charset="0"/>
              </a:rPr>
              <a:t>Vielfältige Angebote in derselben Einrichtung </a:t>
            </a:r>
          </a:p>
          <a:p>
            <a:pPr marL="457200" lvl="1" indent="0">
              <a:buNone/>
            </a:pPr>
            <a:endParaRPr lang="de-AT" sz="2400" dirty="0" smtClean="0">
              <a:latin typeface="Arial Narrow" pitchFamily="34" charset="0"/>
            </a:endParaRPr>
          </a:p>
          <a:p>
            <a:r>
              <a:rPr lang="de-AT" sz="2800" dirty="0">
                <a:latin typeface="Arial Narrow" pitchFamily="34" charset="0"/>
              </a:rPr>
              <a:t>Partizipation der jungen Frauen* bei der Angebotsplanung</a:t>
            </a:r>
            <a:endParaRPr lang="en-GB" sz="2800" dirty="0">
              <a:latin typeface="Arial Narrow" pitchFamily="34" charset="0"/>
            </a:endParaRPr>
          </a:p>
          <a:p>
            <a:endParaRPr lang="en-GB" dirty="0" smtClean="0">
              <a:latin typeface="Arial Narrow" pitchFamily="34" charset="0"/>
            </a:endParaRPr>
          </a:p>
          <a:p>
            <a:endParaRPr lang="en-GB" dirty="0">
              <a:latin typeface="Arial Narrow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t="2775" r="12012" b="25232"/>
          <a:stretch/>
        </p:blipFill>
        <p:spPr bwMode="auto">
          <a:xfrm>
            <a:off x="6372200" y="188640"/>
            <a:ext cx="2659099" cy="184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11863" b="9848"/>
          <a:stretch/>
        </p:blipFill>
        <p:spPr>
          <a:xfrm>
            <a:off x="14695" y="6126163"/>
            <a:ext cx="3693209" cy="6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89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>
                <a:latin typeface="Arial Narrow" pitchFamily="34" charset="0"/>
              </a:rPr>
              <a:t>Erfolgsfaktoren II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AT" sz="2800" dirty="0" smtClean="0">
                <a:latin typeface="Arial Narrow" pitchFamily="34" charset="0"/>
              </a:rPr>
              <a:t>Langfristige (Nach)Betreuung</a:t>
            </a:r>
          </a:p>
          <a:p>
            <a:pPr marL="0" indent="0">
              <a:buNone/>
            </a:pPr>
            <a:endParaRPr lang="de-AT" sz="2800" dirty="0" smtClean="0">
              <a:latin typeface="Arial Narrow" pitchFamily="34" charset="0"/>
            </a:endParaRPr>
          </a:p>
          <a:p>
            <a:r>
              <a:rPr lang="de-AT" sz="2800" dirty="0">
                <a:latin typeface="Arial Narrow" pitchFamily="34" charset="0"/>
              </a:rPr>
              <a:t>Rahmen </a:t>
            </a:r>
          </a:p>
          <a:p>
            <a:pPr lvl="1"/>
            <a:r>
              <a:rPr lang="de-AT" sz="2400" dirty="0" smtClean="0">
                <a:latin typeface="Arial Narrow" pitchFamily="34" charset="0"/>
              </a:rPr>
              <a:t>Langfristige Tagesstruktur</a:t>
            </a:r>
          </a:p>
          <a:p>
            <a:pPr lvl="1"/>
            <a:r>
              <a:rPr lang="de-AT" sz="2400" dirty="0">
                <a:latin typeface="Arial Narrow" pitchFamily="34" charset="0"/>
              </a:rPr>
              <a:t>Erprobung von berufsnahem Verhalten im geschützten </a:t>
            </a:r>
            <a:r>
              <a:rPr lang="de-AT" sz="2400" dirty="0" smtClean="0">
                <a:latin typeface="Arial Narrow" pitchFamily="34" charset="0"/>
              </a:rPr>
              <a:t>Raum</a:t>
            </a:r>
          </a:p>
          <a:p>
            <a:pPr lvl="1"/>
            <a:r>
              <a:rPr lang="de-AT" sz="2400" dirty="0" smtClean="0">
                <a:latin typeface="Arial Narrow" pitchFamily="34" charset="0"/>
              </a:rPr>
              <a:t>Gestaltungsspielraum zum (Sich)Ausprobieren </a:t>
            </a:r>
            <a:endParaRPr lang="de-AT" sz="2400" dirty="0">
              <a:latin typeface="Arial Narrow" pitchFamily="34" charset="0"/>
            </a:endParaRPr>
          </a:p>
          <a:p>
            <a:pPr lvl="1"/>
            <a:endParaRPr lang="de-AT" dirty="0">
              <a:latin typeface="Arial Narrow" pitchFamily="34" charset="0"/>
            </a:endParaRPr>
          </a:p>
          <a:p>
            <a:r>
              <a:rPr lang="de-AT" sz="2800" dirty="0" smtClean="0">
                <a:latin typeface="Arial Narrow" pitchFamily="34" charset="0"/>
              </a:rPr>
              <a:t>Haltung der Mitarbeiterinnen*</a:t>
            </a:r>
          </a:p>
          <a:p>
            <a:pPr lvl="1"/>
            <a:r>
              <a:rPr lang="de-AT" sz="2400" dirty="0" smtClean="0">
                <a:latin typeface="Arial Narrow" pitchFamily="34" charset="0"/>
              </a:rPr>
              <a:t>Multiprofessionalität und Interdisziplinarität </a:t>
            </a:r>
          </a:p>
          <a:p>
            <a:pPr marL="457200" lvl="1" indent="0">
              <a:buNone/>
            </a:pPr>
            <a:r>
              <a:rPr lang="de-AT" dirty="0" smtClean="0">
                <a:latin typeface="Arial Narrow" pitchFamily="34" charset="0"/>
              </a:rPr>
              <a:t> </a:t>
            </a:r>
          </a:p>
          <a:p>
            <a:pPr lvl="1"/>
            <a:endParaRPr lang="en-GB" dirty="0"/>
          </a:p>
        </p:txBody>
      </p:sp>
      <p:sp>
        <p:nvSpPr>
          <p:cNvPr id="4" name="AutoShape 2" descr="https://mail.maedchenzentrum.at/owa/service.svc/s/GetFileAttachment?id=AAMkAGI0NGY4NjE2LTMxNTgtNDFmMy05ZGQ0LTAxYmJjZjQ0NjAyNABGAAAAAABKvVXsJ4Z3QZT50k%2FHr1tJBwA0s4%2FcwLHGSaGbyv7R1gsuAAAAAAAOAAA0s4%2FcwLHGSaGbyv7R1gsuAAX5Sg%2BsAAABEgAQAHZhRe16BB1GjiLkyhmHDlY%3D&amp;X-OWA-CANARY=ajMOa9fdaUOMLl5JWpU3Hy6Q80f6bdcIb4tW04of51gQ9LxQLRuOlY4BI4RA1f348uO4ty2tDZM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1" t="2775" r="12012" b="25232"/>
          <a:stretch/>
        </p:blipFill>
        <p:spPr bwMode="auto">
          <a:xfrm>
            <a:off x="6372200" y="188640"/>
            <a:ext cx="2659099" cy="1843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11863" b="9848"/>
          <a:stretch/>
        </p:blipFill>
        <p:spPr>
          <a:xfrm>
            <a:off x="14695" y="6126163"/>
            <a:ext cx="3693209" cy="6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245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14570" y="981166"/>
            <a:ext cx="6880491" cy="4918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43808" y="4653136"/>
            <a:ext cx="37962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Vielen</a:t>
            </a:r>
            <a:r>
              <a:rPr lang="en-US" sz="5400" b="1" cap="none" spc="0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Dank </a:t>
            </a:r>
            <a:endParaRPr lang="en-US" sz="5400" b="1" cap="none" spc="0" dirty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45188" y="2967335"/>
            <a:ext cx="2323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für</a:t>
            </a:r>
            <a:r>
              <a:rPr lang="en-US" sz="5400" b="1" dirty="0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Ihre</a:t>
            </a:r>
            <a:endParaRPr lang="en-US" sz="5400" b="1" cap="none" spc="0" dirty="0">
              <a:ln w="12700">
                <a:solidFill>
                  <a:schemeClr val="accent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41593" y="1268760"/>
            <a:ext cx="49305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Aufmerksamkeit</a:t>
            </a:r>
            <a:endParaRPr lang="en-US" sz="5400" b="1" cap="none" spc="0" dirty="0">
              <a:ln w="12700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11863" b="9848"/>
          <a:stretch/>
        </p:blipFill>
        <p:spPr>
          <a:xfrm rot="16200000">
            <a:off x="-2413756" y="2711756"/>
            <a:ext cx="6617596" cy="125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7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2" t="22224" r="36683" b="22693"/>
          <a:stretch/>
        </p:blipFill>
        <p:spPr bwMode="auto">
          <a:xfrm>
            <a:off x="467543" y="1556792"/>
            <a:ext cx="8340387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102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b="1" dirty="0" smtClean="0">
                <a:latin typeface="Arial Narrow" pitchFamily="34" charset="0"/>
              </a:rPr>
              <a:t>Zielgruppe 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Mädchen</a:t>
            </a:r>
            <a:r>
              <a:rPr lang="de-DE" baseline="300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*</a:t>
            </a:r>
            <a:r>
              <a:rPr lang="de-DE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und junge Frauen* </a:t>
            </a:r>
          </a:p>
          <a:p>
            <a:endParaRPr lang="de-DE" sz="1400" dirty="0" smtClean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lvl="1"/>
            <a:r>
              <a:rPr lang="de-DE" dirty="0">
                <a:latin typeface="Arial Narrow" panose="020B0606020202030204" pitchFamily="34" charset="0"/>
                <a:ea typeface="Times New Roman" panose="02020603050405020304" pitchFamily="18" charset="0"/>
              </a:rPr>
              <a:t>z</a:t>
            </a:r>
            <a:r>
              <a:rPr lang="de-DE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wischen 18 und 25 Jahren</a:t>
            </a:r>
          </a:p>
          <a:p>
            <a:pPr lvl="1"/>
            <a:r>
              <a:rPr lang="de-DE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NEETs, weder (Schul-)Ausbildung, Training oder Erwerbsarbeit</a:t>
            </a:r>
          </a:p>
          <a:p>
            <a:pPr lvl="1"/>
            <a:r>
              <a:rPr lang="de-DE" dirty="0">
                <a:latin typeface="Arial Narrow" panose="020B0606020202030204" pitchFamily="34" charset="0"/>
                <a:ea typeface="Times New Roman" panose="02020603050405020304" pitchFamily="18" charset="0"/>
              </a:rPr>
              <a:t>b</a:t>
            </a:r>
            <a:r>
              <a:rPr lang="de-DE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ildungsbenachteiligt und niedrig qualifiziert</a:t>
            </a:r>
          </a:p>
          <a:p>
            <a:pPr lvl="1"/>
            <a:r>
              <a:rPr lang="de-DE" dirty="0">
                <a:latin typeface="Arial Narrow" panose="020B0606020202030204" pitchFamily="34" charset="0"/>
                <a:ea typeface="Times New Roman" panose="02020603050405020304" pitchFamily="18" charset="0"/>
              </a:rPr>
              <a:t>a</a:t>
            </a:r>
            <a:r>
              <a:rPr lang="de-DE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rbeitsmarktfern mit und ohne Migrationserfahrung</a:t>
            </a:r>
          </a:p>
          <a:p>
            <a:pPr lvl="1"/>
            <a:r>
              <a:rPr lang="de-DE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Lernschwächen / phys. Beeinträchtigungen </a:t>
            </a:r>
            <a:r>
              <a:rPr lang="de-DE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 </a:t>
            </a:r>
          </a:p>
          <a:p>
            <a:endParaRPr lang="de-DE" dirty="0" smtClean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AutoShape 2" descr="Bildergebnis für zielgruppe"/>
          <p:cNvSpPr>
            <a:spLocks noChangeAspect="1" noChangeArrowheads="1"/>
          </p:cNvSpPr>
          <p:nvPr/>
        </p:nvSpPr>
        <p:spPr bwMode="auto">
          <a:xfrm>
            <a:off x="155575" y="-1470025"/>
            <a:ext cx="2819400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6" name="Picture 4" descr="Zielgrupp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588" y="35387"/>
            <a:ext cx="2225412" cy="242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11863" b="9848"/>
          <a:stretch/>
        </p:blipFill>
        <p:spPr>
          <a:xfrm>
            <a:off x="14695" y="6126163"/>
            <a:ext cx="3693209" cy="6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4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b="1" dirty="0" smtClean="0">
                <a:latin typeface="Arial Narrow" pitchFamily="34" charset="0"/>
              </a:rPr>
              <a:t>Ziele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E</a:t>
            </a:r>
            <a:r>
              <a:rPr lang="de-DE" sz="2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rreichung der Zielgruppe „</a:t>
            </a:r>
            <a:r>
              <a:rPr lang="de-DE" sz="2800" dirty="0" err="1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Neets</a:t>
            </a:r>
            <a:r>
              <a:rPr lang="de-DE" sz="2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“ </a:t>
            </a:r>
            <a:r>
              <a:rPr lang="de-DE" sz="24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(bisher keine Anbindung an Sozial- / Bildungsangebote)</a:t>
            </a:r>
          </a:p>
          <a:p>
            <a:r>
              <a:rPr lang="de-DE" sz="2800" dirty="0">
                <a:latin typeface="Arial Narrow" panose="020B0606020202030204" pitchFamily="34" charset="0"/>
                <a:ea typeface="Times New Roman" panose="02020603050405020304" pitchFamily="18" charset="0"/>
              </a:rPr>
              <a:t>Stabilisierung </a:t>
            </a:r>
            <a:endParaRPr lang="de-DE" sz="2800" dirty="0" smtClean="0">
              <a:effectLst/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r>
              <a:rPr lang="de-DE" sz="2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Längerfristige niederschwellige Beschäftigung </a:t>
            </a:r>
          </a:p>
          <a:p>
            <a:r>
              <a:rPr lang="de-DE" sz="2800" dirty="0" smtClean="0">
                <a:latin typeface="Arial Narrow" panose="020B0606020202030204" pitchFamily="34" charset="0"/>
                <a:ea typeface="Times New Roman" panose="02020603050405020304" pitchFamily="18" charset="0"/>
              </a:rPr>
              <a:t>S</a:t>
            </a:r>
            <a:r>
              <a:rPr lang="de-DE" sz="28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</a:rPr>
              <a:t>chrittweise Heranführung an den Ausbildungs- und/oder Arbeitsmarkt</a:t>
            </a:r>
          </a:p>
          <a:p>
            <a:endParaRPr lang="de-DE" sz="4400" dirty="0">
              <a:latin typeface="Arial Narrow" panose="020B0606020202030204" pitchFamily="34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de-AT" b="1" dirty="0" smtClean="0">
                <a:latin typeface="Arial Narrow" pitchFamily="34" charset="0"/>
              </a:rPr>
              <a:t>Erprobtes Pilotkonzept</a:t>
            </a:r>
            <a:endParaRPr lang="en-GB" b="1" dirty="0">
              <a:latin typeface="Arial Narrow" pitchFamily="34" charset="0"/>
            </a:endParaRPr>
          </a:p>
        </p:txBody>
      </p:sp>
      <p:sp>
        <p:nvSpPr>
          <p:cNvPr id="4" name="Right Arrow 3"/>
          <p:cNvSpPr/>
          <p:nvPr/>
        </p:nvSpPr>
        <p:spPr>
          <a:xfrm rot="5400000">
            <a:off x="4355976" y="4365104"/>
            <a:ext cx="792088" cy="648072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11863" b="9848"/>
          <a:stretch/>
        </p:blipFill>
        <p:spPr>
          <a:xfrm>
            <a:off x="14695" y="6126163"/>
            <a:ext cx="3693209" cy="6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4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64"/>
            <a:ext cx="8229600" cy="1143000"/>
          </a:xfrm>
        </p:spPr>
        <p:txBody>
          <a:bodyPr/>
          <a:lstStyle/>
          <a:p>
            <a:r>
              <a:rPr lang="de-AT" dirty="0" err="1" smtClean="0">
                <a:latin typeface="Arial Narrow" pitchFamily="34" charset="0"/>
              </a:rPr>
              <a:t>Info.Raum</a:t>
            </a:r>
            <a:r>
              <a:rPr lang="de-AT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AT" sz="2800" dirty="0" smtClean="0">
                <a:latin typeface="Arial Narrow" panose="020B0606020202030204" pitchFamily="34" charset="0"/>
              </a:rPr>
              <a:t>1x pro Woche</a:t>
            </a:r>
          </a:p>
          <a:p>
            <a:r>
              <a:rPr lang="de-AT" sz="2800" dirty="0" smtClean="0">
                <a:latin typeface="Arial Narrow" panose="020B0606020202030204" pitchFamily="34" charset="0"/>
              </a:rPr>
              <a:t>1 Stunde nachmittags</a:t>
            </a:r>
          </a:p>
          <a:p>
            <a:r>
              <a:rPr lang="de-DE" sz="2800" dirty="0" smtClean="0">
                <a:latin typeface="Arial Narrow" panose="020B0606020202030204" pitchFamily="34" charset="0"/>
              </a:rPr>
              <a:t>Kennenlernen des Projekts </a:t>
            </a:r>
          </a:p>
          <a:p>
            <a:pPr marL="0" indent="0">
              <a:buNone/>
            </a:pPr>
            <a:r>
              <a:rPr lang="de-DE" sz="2800" dirty="0" smtClean="0">
                <a:latin typeface="Arial Narrow" panose="020B0606020202030204" pitchFamily="34" charset="0"/>
              </a:rPr>
              <a:t>     und der Mitarbeiterinnen*</a:t>
            </a:r>
          </a:p>
          <a:p>
            <a:pPr marL="0" indent="0">
              <a:buNone/>
            </a:pPr>
            <a:endParaRPr lang="de-DE" sz="2800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de-DE" sz="2800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de-DE" sz="2400" b="1" dirty="0">
                <a:latin typeface="Arial Narrow" panose="020B0606020202030204" pitchFamily="34" charset="0"/>
              </a:rPr>
              <a:t> </a:t>
            </a:r>
            <a:r>
              <a:rPr lang="de-DE" sz="2400" b="1" dirty="0" smtClean="0">
                <a:latin typeface="Arial Narrow" panose="020B0606020202030204" pitchFamily="34" charset="0"/>
              </a:rPr>
              <a:t>			</a:t>
            </a:r>
            <a:r>
              <a:rPr lang="de-DE" sz="2800" b="1" dirty="0" smtClean="0">
                <a:latin typeface="Arial Narrow" panose="020B0606020202030204" pitchFamily="34" charset="0"/>
              </a:rPr>
              <a:t>Anbindung</a:t>
            </a:r>
            <a:endParaRPr lang="de-AT" sz="2800" dirty="0">
              <a:latin typeface="Arial Narrow" panose="020B0606020202030204" pitchFamily="34" charset="0"/>
            </a:endParaRPr>
          </a:p>
        </p:txBody>
      </p:sp>
      <p:pic>
        <p:nvPicPr>
          <p:cNvPr id="7" name="Grafik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11863" b="9848"/>
          <a:stretch/>
        </p:blipFill>
        <p:spPr>
          <a:xfrm>
            <a:off x="14695" y="6126163"/>
            <a:ext cx="3693209" cy="698692"/>
          </a:xfrm>
          <a:prstGeom prst="rect">
            <a:avLst/>
          </a:prstGeom>
        </p:spPr>
      </p:pic>
      <p:sp>
        <p:nvSpPr>
          <p:cNvPr id="8" name="Right Arrow 3"/>
          <p:cNvSpPr/>
          <p:nvPr/>
        </p:nvSpPr>
        <p:spPr>
          <a:xfrm>
            <a:off x="2267744" y="4653136"/>
            <a:ext cx="792088" cy="576064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Inline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748759" y="2143521"/>
            <a:ext cx="4094039" cy="300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120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64"/>
            <a:ext cx="8229600" cy="1143000"/>
          </a:xfrm>
        </p:spPr>
        <p:txBody>
          <a:bodyPr/>
          <a:lstStyle/>
          <a:p>
            <a:r>
              <a:rPr lang="de-AT" dirty="0" err="1" smtClean="0">
                <a:latin typeface="Arial Narrow" pitchFamily="34" charset="0"/>
              </a:rPr>
              <a:t>Begegnungs.Raum</a:t>
            </a:r>
            <a:r>
              <a:rPr lang="de-AT" dirty="0" smtClean="0"/>
              <a:t>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latin typeface="Arial Narrow" panose="020B0606020202030204" pitchFamily="34" charset="0"/>
              </a:rPr>
              <a:t>Aufsuchende soziale </a:t>
            </a:r>
            <a:r>
              <a:rPr lang="de-DE" sz="2800" dirty="0" smtClean="0">
                <a:latin typeface="Arial Narrow" panose="020B0606020202030204" pitchFamily="34" charset="0"/>
              </a:rPr>
              <a:t>Arbeit in städtischen Brennpunkten und Jugendtreffs </a:t>
            </a:r>
          </a:p>
          <a:p>
            <a:r>
              <a:rPr lang="de-DE" sz="2800" dirty="0">
                <a:latin typeface="Arial Narrow" panose="020B0606020202030204" pitchFamily="34" charset="0"/>
              </a:rPr>
              <a:t>N</a:t>
            </a:r>
            <a:r>
              <a:rPr lang="de-DE" sz="2800" dirty="0" smtClean="0">
                <a:latin typeface="Arial Narrow" panose="020B0606020202030204" pitchFamily="34" charset="0"/>
              </a:rPr>
              <a:t>iederschwellige Freizeitgestaltung</a:t>
            </a:r>
          </a:p>
          <a:p>
            <a:pPr marL="0" indent="0">
              <a:buNone/>
            </a:pPr>
            <a:endParaRPr lang="de-DE" sz="24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de-DE" sz="2400" b="1" dirty="0"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de-DE" sz="2400" b="1" dirty="0" smtClean="0">
              <a:latin typeface="Arial Narrow" panose="020B0606020202030204" pitchFamily="34" charset="0"/>
            </a:endParaRPr>
          </a:p>
          <a:p>
            <a:pPr marL="0" indent="0">
              <a:buNone/>
            </a:pPr>
            <a:r>
              <a:rPr lang="de-DE" sz="2400" b="1" dirty="0">
                <a:latin typeface="Arial Narrow" panose="020B0606020202030204" pitchFamily="34" charset="0"/>
              </a:rPr>
              <a:t>	 </a:t>
            </a:r>
            <a:r>
              <a:rPr lang="de-DE" sz="2400" b="1" dirty="0" smtClean="0">
                <a:latin typeface="Arial Narrow" panose="020B0606020202030204" pitchFamily="34" charset="0"/>
              </a:rPr>
              <a:t>    </a:t>
            </a:r>
            <a:r>
              <a:rPr lang="de-DE" sz="2800" b="1" dirty="0" smtClean="0">
                <a:latin typeface="Arial Narrow" panose="020B0606020202030204" pitchFamily="34" charset="0"/>
              </a:rPr>
              <a:t>Anbindung</a:t>
            </a:r>
            <a:endParaRPr lang="de-DE" sz="2800" b="1" dirty="0">
              <a:latin typeface="Arial Narrow" panose="020B0606020202030204" pitchFamily="34" charset="0"/>
            </a:endParaRPr>
          </a:p>
        </p:txBody>
      </p:sp>
      <p:pic>
        <p:nvPicPr>
          <p:cNvPr id="6" name="Inhaltsplatzhalt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031" y="3163390"/>
            <a:ext cx="4499163" cy="2962773"/>
          </a:xfrm>
          <a:prstGeom prst="rect">
            <a:avLst/>
          </a:prstGeom>
        </p:spPr>
      </p:pic>
      <p:pic>
        <p:nvPicPr>
          <p:cNvPr id="7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11863" b="9848"/>
          <a:stretch/>
        </p:blipFill>
        <p:spPr>
          <a:xfrm>
            <a:off x="14695" y="6126163"/>
            <a:ext cx="3693209" cy="698692"/>
          </a:xfrm>
          <a:prstGeom prst="rect">
            <a:avLst/>
          </a:prstGeom>
        </p:spPr>
      </p:pic>
      <p:sp>
        <p:nvSpPr>
          <p:cNvPr id="8" name="Right Arrow 3"/>
          <p:cNvSpPr/>
          <p:nvPr/>
        </p:nvSpPr>
        <p:spPr>
          <a:xfrm>
            <a:off x="1043608" y="4450456"/>
            <a:ext cx="648072" cy="388640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870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395402" y="715395"/>
            <a:ext cx="8280576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3600" b="1" dirty="0" err="1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Tages.Raum</a:t>
            </a:r>
            <a:endParaRPr lang="de-DE" sz="3600" b="1" dirty="0" smtClean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DE" sz="1000" b="1" dirty="0" smtClean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de-AT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de-AT" sz="24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endParaRPr lang="de-A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de-DE" sz="24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</a:p>
          <a:p>
            <a:pPr>
              <a:spcAft>
                <a:spcPts val="600"/>
              </a:spcAft>
            </a:pPr>
            <a:endParaRPr lang="de-AT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de-AT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2400" b="1" dirty="0" smtClean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de-DE" sz="2400" b="1" dirty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de-DE" sz="2400" b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Wann?</a:t>
            </a:r>
            <a:r>
              <a:rPr lang="de-DE" sz="24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de-AT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2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de-DE" sz="24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/ Woche, 5 Stunden</a:t>
            </a:r>
          </a:p>
          <a:p>
            <a:pPr>
              <a:spcAft>
                <a:spcPts val="0"/>
              </a:spcAft>
            </a:pPr>
            <a:endParaRPr lang="de-A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572000" y="692696"/>
            <a:ext cx="4572000" cy="601703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sz="3600" b="1" dirty="0" err="1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Wochen.Raum</a:t>
            </a:r>
            <a:endParaRPr lang="de-DE" sz="3600" b="1" dirty="0" smtClean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de-AT" sz="1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de-DE" sz="2400" dirty="0" smtClean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400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400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4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lang="de-DE" sz="24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lang="de-DE" sz="2400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400" b="1" dirty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400" b="1" dirty="0" smtClean="0"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de-DE" sz="2400" b="1" dirty="0" smtClean="0">
              <a:effectLst/>
              <a:latin typeface="Arial Narrow" panose="020B0606020202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de-DE" sz="2400" b="1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Wann? </a:t>
            </a:r>
            <a:endParaRPr lang="de-AT" sz="2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24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Parallel zum Tagestraining</a:t>
            </a:r>
          </a:p>
          <a:p>
            <a:pPr>
              <a:spcAft>
                <a:spcPts val="0"/>
              </a:spcAft>
            </a:pPr>
            <a:r>
              <a:rPr lang="de-DE" sz="20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Kleine DLU über das AMS </a:t>
            </a:r>
            <a:endParaRPr lang="de-AT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2400" dirty="0" smtClean="0"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de-AT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863588" y="3544080"/>
            <a:ext cx="2520280" cy="1512168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sz="2000" b="1" dirty="0" smtClean="0"/>
              <a:t>Tageweise</a:t>
            </a:r>
          </a:p>
          <a:p>
            <a:pPr algn="ctr"/>
            <a:r>
              <a:rPr lang="de-AT" sz="2000" b="1" dirty="0" smtClean="0"/>
              <a:t>Beschäftigung</a:t>
            </a:r>
            <a:endParaRPr lang="en-GB" sz="2000" b="1" dirty="0"/>
          </a:p>
        </p:txBody>
      </p:sp>
      <p:pic>
        <p:nvPicPr>
          <p:cNvPr id="11" name="Grafi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11863" b="9848"/>
          <a:stretch/>
        </p:blipFill>
        <p:spPr>
          <a:xfrm>
            <a:off x="14695" y="6126163"/>
            <a:ext cx="3693209" cy="698692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4572000" y="3324522"/>
            <a:ext cx="4135591" cy="1697371"/>
            <a:chOff x="4572000" y="3324522"/>
            <a:chExt cx="4135591" cy="1697371"/>
          </a:xfrm>
        </p:grpSpPr>
        <p:sp>
          <p:nvSpPr>
            <p:cNvPr id="4" name="Rectangle 3"/>
            <p:cNvSpPr/>
            <p:nvPr/>
          </p:nvSpPr>
          <p:spPr>
            <a:xfrm>
              <a:off x="4572000" y="3324522"/>
              <a:ext cx="4135591" cy="158417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4716016" y="3513788"/>
              <a:ext cx="3816424" cy="15081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24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Basiswissen, </a:t>
              </a:r>
              <a:r>
                <a:rPr lang="de-DE" sz="2400" dirty="0" err="1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DaZ</a:t>
              </a:r>
              <a:r>
                <a:rPr lang="de-DE" sz="24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-Training, </a:t>
              </a:r>
              <a:endParaRPr lang="de-DE" sz="24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de-DE" sz="2400" dirty="0" smtClean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soziale </a:t>
              </a:r>
              <a:r>
                <a:rPr lang="de-DE" sz="24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Fähigkeiten, berufliche Schlüsselqualifikationen </a:t>
              </a:r>
            </a:p>
            <a:p>
              <a:endParaRPr lang="de-AT" sz="2000" dirty="0"/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436409" y="1884362"/>
            <a:ext cx="8271182" cy="1224136"/>
            <a:chOff x="436409" y="1884362"/>
            <a:chExt cx="8271182" cy="1224136"/>
          </a:xfrm>
        </p:grpSpPr>
        <p:sp>
          <p:nvSpPr>
            <p:cNvPr id="3" name="Rectangle 2"/>
            <p:cNvSpPr/>
            <p:nvPr/>
          </p:nvSpPr>
          <p:spPr>
            <a:xfrm>
              <a:off x="436409" y="1884362"/>
              <a:ext cx="8271182" cy="122413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AT" dirty="0">
                  <a:latin typeface="Times New Roman" panose="02020603050405020304" pitchFamily="18" charset="0"/>
                  <a:ea typeface="Times New Roman" panose="02020603050405020304" pitchFamily="18" charset="0"/>
                </a:rPr>
                <a:t/>
              </a:r>
              <a:br>
                <a:rPr lang="de-AT" dirty="0">
                  <a:latin typeface="Times New Roman" panose="02020603050405020304" pitchFamily="18" charset="0"/>
                  <a:ea typeface="Times New Roman" panose="02020603050405020304" pitchFamily="18" charset="0"/>
                </a:rPr>
              </a:br>
              <a:endParaRPr lang="de-AT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algn="ctr"/>
              <a:endParaRPr lang="en-GB" dirty="0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1583668" y="2019815"/>
              <a:ext cx="5976664" cy="9079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de-DE" sz="24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Kreativ-handwerklicher Schwerpunkt</a:t>
              </a:r>
            </a:p>
            <a:p>
              <a:pPr algn="ctr">
                <a:spcAft>
                  <a:spcPts val="600"/>
                </a:spcAft>
              </a:pPr>
              <a:r>
                <a:rPr lang="de-DE" sz="2400" dirty="0">
                  <a:latin typeface="Arial Narrow" panose="020B060602020203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niederschwellige Aktivierung, Gesundheitsförderung</a:t>
              </a:r>
              <a:endParaRPr lang="de-AT" sz="2400" dirty="0"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0577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 err="1" smtClean="0">
                <a:latin typeface="Arial Narrow" pitchFamily="34" charset="0"/>
              </a:rPr>
              <a:t>Hand.Werkstatt</a:t>
            </a:r>
            <a:endParaRPr lang="en-GB" sz="3200" dirty="0">
              <a:latin typeface="Arial Narrow" pitchFamily="34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56288" y="1886406"/>
            <a:ext cx="4941168" cy="3705876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94" y="3763236"/>
            <a:ext cx="4245239" cy="238794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94" y="1268760"/>
            <a:ext cx="4208128" cy="2367073"/>
          </a:xfrm>
          <a:prstGeom prst="rect">
            <a:avLst/>
          </a:prstGeom>
        </p:spPr>
      </p:pic>
      <p:pic>
        <p:nvPicPr>
          <p:cNvPr id="9" name="Grafik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11863" b="9848"/>
          <a:stretch/>
        </p:blipFill>
        <p:spPr>
          <a:xfrm>
            <a:off x="0" y="-18660"/>
            <a:ext cx="3693209" cy="6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69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AT" sz="3200" dirty="0" err="1" smtClean="0">
                <a:latin typeface="Arial Narrow" pitchFamily="34" charset="0"/>
              </a:rPr>
              <a:t>Kreativ.Werkstatt</a:t>
            </a:r>
            <a:endParaRPr lang="en-GB" sz="3200" dirty="0"/>
          </a:p>
        </p:txBody>
      </p:sp>
      <p:pic>
        <p:nvPicPr>
          <p:cNvPr id="4" name="Inhaltsplatzhalter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4" r="8454"/>
          <a:stretch/>
        </p:blipFill>
        <p:spPr>
          <a:xfrm>
            <a:off x="567266" y="4129196"/>
            <a:ext cx="3686286" cy="2468155"/>
          </a:xfrm>
          <a:prstGeom prst="rect">
            <a:avLst/>
          </a:prstGeom>
        </p:spPr>
      </p:pic>
      <p:pic>
        <p:nvPicPr>
          <p:cNvPr id="1026" name="Picture 2" descr="3660F5F5-7540-4ACF-BF18-6A5176A9F80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39" t="23214" r="8410"/>
          <a:stretch/>
        </p:blipFill>
        <p:spPr bwMode="auto">
          <a:xfrm>
            <a:off x="573615" y="1176867"/>
            <a:ext cx="3679937" cy="2630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8" r="10467"/>
          <a:stretch/>
        </p:blipFill>
        <p:spPr>
          <a:xfrm>
            <a:off x="4530978" y="1176867"/>
            <a:ext cx="3878396" cy="2652236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" r="8899"/>
          <a:stretch/>
        </p:blipFill>
        <p:spPr>
          <a:xfrm>
            <a:off x="4528409" y="4129196"/>
            <a:ext cx="3974186" cy="2468156"/>
          </a:xfrm>
          <a:prstGeom prst="rect">
            <a:avLst/>
          </a:prstGeom>
        </p:spPr>
      </p:pic>
      <p:pic>
        <p:nvPicPr>
          <p:cNvPr id="10" name="Grafik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1" r="11863" b="9848"/>
          <a:stretch/>
        </p:blipFill>
        <p:spPr>
          <a:xfrm>
            <a:off x="0" y="0"/>
            <a:ext cx="3693209" cy="698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285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438</Words>
  <Application>Microsoft Office PowerPoint</Application>
  <PresentationFormat>Bildschirmpräsentation (4:3)</PresentationFormat>
  <Paragraphs>131</Paragraphs>
  <Slides>19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5" baseType="lpstr">
      <vt:lpstr>Arial</vt:lpstr>
      <vt:lpstr>Arial Narrow</vt:lpstr>
      <vt:lpstr>Calibri</vt:lpstr>
      <vt:lpstr>Times New Roman</vt:lpstr>
      <vt:lpstr>Wingdings</vt:lpstr>
      <vt:lpstr>Office Theme</vt:lpstr>
      <vt:lpstr>ESF-Projekt Weiter „Auf dem Weg…“</vt:lpstr>
      <vt:lpstr>PowerPoint-Präsentation</vt:lpstr>
      <vt:lpstr>Zielgruppe </vt:lpstr>
      <vt:lpstr>Ziele</vt:lpstr>
      <vt:lpstr>Info.Raum </vt:lpstr>
      <vt:lpstr>Begegnungs.Raum </vt:lpstr>
      <vt:lpstr>PowerPoint-Präsentation</vt:lpstr>
      <vt:lpstr>Hand.Werkstatt</vt:lpstr>
      <vt:lpstr>Kreativ.Werkstatt</vt:lpstr>
      <vt:lpstr>Koch.Werkstatt</vt:lpstr>
      <vt:lpstr>Outdoor-Projekte</vt:lpstr>
      <vt:lpstr>Lern.Raum</vt:lpstr>
      <vt:lpstr>Lern.Raum Deutsch</vt:lpstr>
      <vt:lpstr>Case Management und Psychotherapie </vt:lpstr>
      <vt:lpstr>Themen im Case Management</vt:lpstr>
      <vt:lpstr>Das Projekt in Zahlen </vt:lpstr>
      <vt:lpstr>Erfolgsfaktoren I </vt:lpstr>
      <vt:lpstr>Erfolgsfaktoren II </vt:lpstr>
      <vt:lpstr>PowerPoint-Präsentation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Rosi</dc:creator>
  <cp:lastModifiedBy>Rosemarie Schöffmann</cp:lastModifiedBy>
  <cp:revision>49</cp:revision>
  <dcterms:created xsi:type="dcterms:W3CDTF">2019-11-20T18:04:41Z</dcterms:created>
  <dcterms:modified xsi:type="dcterms:W3CDTF">2019-11-25T11:16:23Z</dcterms:modified>
</cp:coreProperties>
</file>