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60" r:id="rId4"/>
    <p:sldId id="265" r:id="rId5"/>
    <p:sldId id="264" r:id="rId6"/>
    <p:sldId id="263" r:id="rId7"/>
    <p:sldId id="259"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4" autoAdjust="0"/>
    <p:restoredTop sz="70646" autoAdjust="0"/>
  </p:normalViewPr>
  <p:slideViewPr>
    <p:cSldViewPr snapToGrid="0">
      <p:cViewPr varScale="1">
        <p:scale>
          <a:sx n="89" d="100"/>
          <a:sy n="89" d="100"/>
        </p:scale>
        <p:origin x="129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67D02-26D5-409A-9FE9-24756478F621}" type="datetimeFigureOut">
              <a:rPr lang="de-AT" smtClean="0"/>
              <a:t>02.12.2019</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48BC-D265-4570-8992-C408EF95DD7E}" type="slidenum">
              <a:rPr lang="de-AT" smtClean="0"/>
              <a:t>‹Nr.›</a:t>
            </a:fld>
            <a:endParaRPr lang="de-AT"/>
          </a:p>
        </p:txBody>
      </p:sp>
    </p:spTree>
    <p:extLst>
      <p:ext uri="{BB962C8B-B14F-4D97-AF65-F5344CB8AC3E}">
        <p14:creationId xmlns:p14="http://schemas.microsoft.com/office/powerpoint/2010/main" val="391857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Danke</a:t>
            </a:r>
            <a:r>
              <a:rPr lang="de-AT" baseline="0" dirty="0"/>
              <a:t> dafür, dass Sie mich eingeladen haben in diesem Rahmen einen kurzen Input zu geben. Das Ziel meines Vortrages ist es, aus der Forschung ein paar Anregungen mit zu geben. Anregungen hinsichtlich dessen, weshalb Diversität hilfreich und sinnvoll sein kann. Und, wie Sie es schaffen können, die Diversität in Ihrem Kontext zu fördern bzw. zu halten. </a:t>
            </a:r>
            <a:endParaRPr lang="de-AT" dirty="0"/>
          </a:p>
        </p:txBody>
      </p:sp>
      <p:sp>
        <p:nvSpPr>
          <p:cNvPr id="4" name="Foliennummernplatzhalter 3"/>
          <p:cNvSpPr>
            <a:spLocks noGrp="1"/>
          </p:cNvSpPr>
          <p:nvPr>
            <p:ph type="sldNum" sz="quarter" idx="10"/>
          </p:nvPr>
        </p:nvSpPr>
        <p:spPr/>
        <p:txBody>
          <a:bodyPr/>
          <a:lstStyle/>
          <a:p>
            <a:fld id="{068148BC-D265-4570-8992-C408EF95DD7E}" type="slidenum">
              <a:rPr lang="de-AT" smtClean="0"/>
              <a:t>1</a:t>
            </a:fld>
            <a:endParaRPr lang="de-AT"/>
          </a:p>
        </p:txBody>
      </p:sp>
    </p:spTree>
    <p:extLst>
      <p:ext uri="{BB962C8B-B14F-4D97-AF65-F5344CB8AC3E}">
        <p14:creationId xmlns:p14="http://schemas.microsoft.com/office/powerpoint/2010/main" val="271134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Zum Einstieg möchte ich gern kurz auf das Video eingehen, welches wir gerade gesehen haben. Wie Sie</a:t>
            </a:r>
            <a:r>
              <a:rPr lang="de-AT" baseline="0" dirty="0"/>
              <a:t> im Video gesehen haben, reicht es nicht nur Personen anzustellen, die vielleicht anders aussehen, handeln oder denken. Zu groß ist der – oft unbewusste – Druck, sich an dieses Umfeld an zu passen. </a:t>
            </a:r>
          </a:p>
          <a:p>
            <a:endParaRPr lang="de-AT" baseline="0" dirty="0"/>
          </a:p>
          <a:p>
            <a:r>
              <a:rPr lang="de-AT" baseline="0" dirty="0"/>
              <a:t>In der Englisch-sprachigen Forschung und Unternehmenswelt wird das unter dem Schlagwort „</a:t>
            </a:r>
            <a:r>
              <a:rPr lang="de-AT" baseline="0" dirty="0" err="1"/>
              <a:t>Inclusion</a:t>
            </a:r>
            <a:r>
              <a:rPr lang="de-AT" baseline="0" dirty="0"/>
              <a:t>“ verhandelt. Inklusion, oder eben Einbindung, von Potential und Talenten zeigt sich darin, dass diese Teil der Gruppe werden, sich hier also einbringen können. Aber nicht um den Preis die eigene Identität vollkommen aufzugeben, also sich zu assimilieren. Vielmehr zeigt sich das Potential von Vielfalt erst dann, wenn es auch möglich ist, dass diese Vielfalt gelebt wird, die unterschiedlichen Denkweisen, Erfahrungen, eingebracht werden können. Bildlich gesprochen, das Team als solches wie ein bunter Blumenstrauß ist, wo alle ihre eigenen Stärken und Leuchtkraft einbringen.</a:t>
            </a:r>
            <a:endParaRPr lang="de-AT" dirty="0"/>
          </a:p>
        </p:txBody>
      </p:sp>
      <p:sp>
        <p:nvSpPr>
          <p:cNvPr id="4" name="Foliennummernplatzhalter 3"/>
          <p:cNvSpPr>
            <a:spLocks noGrp="1"/>
          </p:cNvSpPr>
          <p:nvPr>
            <p:ph type="sldNum" sz="quarter" idx="10"/>
          </p:nvPr>
        </p:nvSpPr>
        <p:spPr/>
        <p:txBody>
          <a:bodyPr/>
          <a:lstStyle/>
          <a:p>
            <a:fld id="{068148BC-D265-4570-8992-C408EF95DD7E}" type="slidenum">
              <a:rPr lang="de-AT" smtClean="0"/>
              <a:t>2</a:t>
            </a:fld>
            <a:endParaRPr lang="de-AT"/>
          </a:p>
        </p:txBody>
      </p:sp>
    </p:spTree>
    <p:extLst>
      <p:ext uri="{BB962C8B-B14F-4D97-AF65-F5344CB8AC3E}">
        <p14:creationId xmlns:p14="http://schemas.microsoft.com/office/powerpoint/2010/main" val="383079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68148BC-D265-4570-8992-C408EF95DD7E}" type="slidenum">
              <a:rPr lang="de-AT" smtClean="0"/>
              <a:t>3</a:t>
            </a:fld>
            <a:endParaRPr lang="de-AT"/>
          </a:p>
        </p:txBody>
      </p:sp>
    </p:spTree>
    <p:extLst>
      <p:ext uri="{BB962C8B-B14F-4D97-AF65-F5344CB8AC3E}">
        <p14:creationId xmlns:p14="http://schemas.microsoft.com/office/powerpoint/2010/main" val="1475407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Inklusive</a:t>
            </a:r>
            <a:r>
              <a:rPr lang="de-AT" baseline="0" dirty="0" smtClean="0"/>
              <a:t> Arbeitstreffen: wenn sich alle einbringen könne. Wie kann das gehen?</a:t>
            </a:r>
          </a:p>
          <a:p>
            <a:r>
              <a:rPr lang="de-AT" baseline="0" dirty="0" smtClean="0"/>
              <a:t>Leitungsposition kann sich als </a:t>
            </a:r>
            <a:r>
              <a:rPr lang="de-AT" baseline="0" dirty="0" err="1" smtClean="0"/>
              <a:t>Dirgent‘in</a:t>
            </a:r>
            <a:r>
              <a:rPr lang="de-AT" baseline="0" dirty="0" smtClean="0"/>
              <a:t> sehen: es wird das Tempo und die Art des </a:t>
            </a:r>
            <a:r>
              <a:rPr lang="de-AT" baseline="0" dirty="0" err="1" smtClean="0"/>
              <a:t>zusammenspiels</a:t>
            </a:r>
            <a:r>
              <a:rPr lang="de-AT" baseline="0" dirty="0" smtClean="0"/>
              <a:t> vorgegeben. Die Zwischentöne können die Harmonie stören.</a:t>
            </a:r>
          </a:p>
          <a:p>
            <a:pPr marL="171450" indent="-171450">
              <a:buFont typeface="Wingdings" panose="05000000000000000000" pitchFamily="2" charset="2"/>
              <a:buChar char="à"/>
            </a:pPr>
            <a:r>
              <a:rPr lang="de-AT" baseline="0" dirty="0" smtClean="0">
                <a:sym typeface="Wingdings" panose="05000000000000000000" pitchFamily="2" charset="2"/>
              </a:rPr>
              <a:t>Klare Regeln und die auch einhalten</a:t>
            </a:r>
          </a:p>
          <a:p>
            <a:pPr marL="171450" indent="-171450">
              <a:buFont typeface="Wingdings" panose="05000000000000000000" pitchFamily="2" charset="2"/>
              <a:buChar char="à"/>
            </a:pPr>
            <a:r>
              <a:rPr lang="de-AT" baseline="0" dirty="0" smtClean="0">
                <a:sym typeface="Wingdings" panose="05000000000000000000" pitchFamily="2" charset="2"/>
              </a:rPr>
              <a:t>Schauen wer dominiert/stört und ggf. eingreifen</a:t>
            </a:r>
          </a:p>
          <a:p>
            <a:pPr marL="0" indent="0">
              <a:buFont typeface="Wingdings" panose="05000000000000000000" pitchFamily="2" charset="2"/>
              <a:buNone/>
            </a:pPr>
            <a:endParaRPr lang="de-AT" baseline="0" dirty="0" smtClean="0">
              <a:sym typeface="Wingdings" panose="05000000000000000000" pitchFamily="2" charset="2"/>
            </a:endParaRPr>
          </a:p>
          <a:p>
            <a:pPr marL="0" indent="0">
              <a:buFont typeface="Wingdings" panose="05000000000000000000" pitchFamily="2" charset="2"/>
              <a:buNone/>
            </a:pPr>
            <a:r>
              <a:rPr lang="de-AT" baseline="0" dirty="0" smtClean="0">
                <a:sym typeface="Wingdings" panose="05000000000000000000" pitchFamily="2" charset="2"/>
              </a:rPr>
              <a:t>Als </a:t>
            </a:r>
            <a:r>
              <a:rPr lang="de-AT" baseline="0" dirty="0" err="1" smtClean="0">
                <a:sym typeface="Wingdings" panose="05000000000000000000" pitchFamily="2" charset="2"/>
              </a:rPr>
              <a:t>Dirgent‘in</a:t>
            </a:r>
            <a:r>
              <a:rPr lang="de-AT" baseline="0" dirty="0" smtClean="0">
                <a:sym typeface="Wingdings" panose="05000000000000000000" pitchFamily="2" charset="2"/>
              </a:rPr>
              <a:t> müssen Sie auch wissen, worum es in dem Stück geht. D.h. es braucht von Ihnen eine Vorstellung davon, was Sie unter inklusiven Zusammenarbeit verstehen, sie müssen es vorleben. </a:t>
            </a:r>
            <a:endParaRPr lang="de-AT" baseline="0" dirty="0" smtClean="0"/>
          </a:p>
          <a:p>
            <a:endParaRPr lang="de-AT" baseline="0" dirty="0" smtClean="0"/>
          </a:p>
        </p:txBody>
      </p:sp>
      <p:sp>
        <p:nvSpPr>
          <p:cNvPr id="4" name="Foliennummernplatzhalter 3"/>
          <p:cNvSpPr>
            <a:spLocks noGrp="1"/>
          </p:cNvSpPr>
          <p:nvPr>
            <p:ph type="sldNum" sz="quarter" idx="10"/>
          </p:nvPr>
        </p:nvSpPr>
        <p:spPr/>
        <p:txBody>
          <a:bodyPr/>
          <a:lstStyle/>
          <a:p>
            <a:fld id="{068148BC-D265-4570-8992-C408EF95DD7E}" type="slidenum">
              <a:rPr lang="de-AT" smtClean="0"/>
              <a:t>5</a:t>
            </a:fld>
            <a:endParaRPr lang="de-AT"/>
          </a:p>
        </p:txBody>
      </p:sp>
    </p:spTree>
    <p:extLst>
      <p:ext uri="{BB962C8B-B14F-4D97-AF65-F5344CB8AC3E}">
        <p14:creationId xmlns:p14="http://schemas.microsoft.com/office/powerpoint/2010/main" val="30637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Zu gutter </a:t>
            </a:r>
            <a:r>
              <a:rPr lang="en-GB" dirty="0" err="1"/>
              <a:t>Letzt</a:t>
            </a:r>
            <a:r>
              <a:rPr lang="en-GB" dirty="0"/>
              <a:t> </a:t>
            </a:r>
            <a:r>
              <a:rPr lang="en-GB" dirty="0" err="1"/>
              <a:t>möchte</a:t>
            </a:r>
            <a:r>
              <a:rPr lang="en-GB" dirty="0"/>
              <a:t> ich </a:t>
            </a:r>
            <a:r>
              <a:rPr lang="en-GB" dirty="0" err="1"/>
              <a:t>noch</a:t>
            </a:r>
            <a:r>
              <a:rPr lang="en-GB" dirty="0"/>
              <a:t> </a:t>
            </a:r>
            <a:r>
              <a:rPr lang="en-GB" dirty="0" err="1"/>
              <a:t>kurz</a:t>
            </a:r>
            <a:r>
              <a:rPr lang="en-GB" dirty="0"/>
              <a:t> die </a:t>
            </a:r>
            <a:r>
              <a:rPr lang="en-GB" dirty="0" err="1"/>
              <a:t>Ergebnisse</a:t>
            </a:r>
            <a:r>
              <a:rPr lang="en-GB" dirty="0"/>
              <a:t> </a:t>
            </a:r>
            <a:r>
              <a:rPr lang="en-GB" dirty="0" err="1"/>
              <a:t>einer</a:t>
            </a:r>
            <a:r>
              <a:rPr lang="en-GB" dirty="0"/>
              <a:t> </a:t>
            </a:r>
            <a:r>
              <a:rPr lang="en-GB" dirty="0" err="1"/>
              <a:t>Studie</a:t>
            </a:r>
            <a:r>
              <a:rPr lang="en-GB" dirty="0"/>
              <a:t> von Elisabeth Kelan </a:t>
            </a:r>
            <a:r>
              <a:rPr lang="en-GB" dirty="0" err="1"/>
              <a:t>präsentieren</a:t>
            </a:r>
            <a:r>
              <a:rPr lang="en-GB" dirty="0"/>
              <a:t>. Sie hat </a:t>
            </a:r>
            <a:r>
              <a:rPr lang="en-GB" dirty="0" err="1"/>
              <a:t>sich</a:t>
            </a:r>
            <a:r>
              <a:rPr lang="en-GB" dirty="0"/>
              <a:t> </a:t>
            </a:r>
            <a:r>
              <a:rPr lang="en-GB" dirty="0" err="1"/>
              <a:t>angesehen</a:t>
            </a:r>
            <a:r>
              <a:rPr lang="en-GB" dirty="0"/>
              <a:t>, was </a:t>
            </a:r>
            <a:r>
              <a:rPr lang="en-GB" dirty="0" err="1"/>
              <a:t>bspw</a:t>
            </a:r>
            <a:r>
              <a:rPr lang="en-GB" dirty="0"/>
              <a:t>. </a:t>
            </a:r>
            <a:r>
              <a:rPr lang="en-GB" dirty="0" err="1"/>
              <a:t>Männer</a:t>
            </a:r>
            <a:r>
              <a:rPr lang="en-GB" dirty="0"/>
              <a:t> </a:t>
            </a:r>
            <a:r>
              <a:rPr lang="en-GB" dirty="0" err="1"/>
              <a:t>im</a:t>
            </a:r>
            <a:r>
              <a:rPr lang="en-GB" dirty="0"/>
              <a:t> </a:t>
            </a:r>
            <a:r>
              <a:rPr lang="en-GB" dirty="0" err="1"/>
              <a:t>Mittleren</a:t>
            </a:r>
            <a:r>
              <a:rPr lang="en-GB" dirty="0"/>
              <a:t> Management in </a:t>
            </a:r>
            <a:r>
              <a:rPr lang="en-GB" dirty="0" err="1"/>
              <a:t>ihrem</a:t>
            </a:r>
            <a:r>
              <a:rPr lang="en-GB" dirty="0"/>
              <a:t> </a:t>
            </a:r>
            <a:r>
              <a:rPr lang="en-GB" dirty="0" err="1"/>
              <a:t>Alltag</a:t>
            </a:r>
            <a:r>
              <a:rPr lang="en-GB" dirty="0"/>
              <a:t> tun um Frauen </a:t>
            </a:r>
            <a:r>
              <a:rPr lang="en-GB" dirty="0" err="1"/>
              <a:t>zu</a:t>
            </a:r>
            <a:r>
              <a:rPr lang="en-GB" dirty="0"/>
              <a:t> </a:t>
            </a:r>
            <a:r>
              <a:rPr lang="en-GB" dirty="0" err="1"/>
              <a:t>fördern</a:t>
            </a:r>
            <a:r>
              <a:rPr lang="en-GB" dirty="0"/>
              <a:t>. Die </a:t>
            </a:r>
            <a:r>
              <a:rPr lang="en-GB" dirty="0" err="1"/>
              <a:t>vier</a:t>
            </a:r>
            <a:r>
              <a:rPr lang="en-GB" dirty="0"/>
              <a:t> Kern-</a:t>
            </a:r>
            <a:r>
              <a:rPr lang="en-GB" dirty="0" err="1"/>
              <a:t>Elemente</a:t>
            </a:r>
            <a:r>
              <a:rPr lang="en-GB" dirty="0"/>
              <a:t> von </a:t>
            </a:r>
            <a:r>
              <a:rPr lang="en-GB" dirty="0" err="1"/>
              <a:t>Frauenförderung</a:t>
            </a:r>
            <a:r>
              <a:rPr lang="en-GB" dirty="0"/>
              <a:t> </a:t>
            </a:r>
            <a:r>
              <a:rPr lang="en-GB" dirty="0" err="1"/>
              <a:t>durch</a:t>
            </a:r>
            <a:r>
              <a:rPr lang="en-GB" dirty="0"/>
              <a:t> </a:t>
            </a:r>
            <a:r>
              <a:rPr lang="en-GB" dirty="0" err="1"/>
              <a:t>Männer</a:t>
            </a:r>
            <a:r>
              <a:rPr lang="en-GB" dirty="0"/>
              <a:t> </a:t>
            </a:r>
            <a:r>
              <a:rPr lang="en-GB" dirty="0" err="1"/>
              <a:t>im</a:t>
            </a:r>
            <a:r>
              <a:rPr lang="en-GB" dirty="0"/>
              <a:t> </a:t>
            </a:r>
            <a:r>
              <a:rPr lang="en-GB" dirty="0" err="1"/>
              <a:t>täglichen</a:t>
            </a:r>
            <a:r>
              <a:rPr lang="en-GB" dirty="0"/>
              <a:t> Tun </a:t>
            </a:r>
            <a:r>
              <a:rPr lang="en-GB" dirty="0" err="1"/>
              <a:t>sind</a:t>
            </a:r>
            <a:r>
              <a:rPr lang="en-GB" dirty="0"/>
              <a:t>:</a:t>
            </a:r>
          </a:p>
          <a:p>
            <a:endParaRPr lang="en-GB" dirty="0"/>
          </a:p>
          <a:p>
            <a:pPr marL="171450" indent="-171450">
              <a:buFontTx/>
              <a:buChar char="-"/>
            </a:pPr>
            <a:r>
              <a:rPr lang="en-GB" dirty="0" err="1"/>
              <a:t>Feiern</a:t>
            </a:r>
            <a:r>
              <a:rPr lang="en-GB" dirty="0"/>
              <a:t> und </a:t>
            </a:r>
            <a:r>
              <a:rPr lang="en-GB" dirty="0" err="1"/>
              <a:t>Ermutigen</a:t>
            </a:r>
            <a:r>
              <a:rPr lang="en-GB" dirty="0"/>
              <a:t> von Frauen</a:t>
            </a:r>
          </a:p>
          <a:p>
            <a:pPr marL="171450" indent="-171450">
              <a:buFontTx/>
              <a:buChar char="-"/>
            </a:pPr>
            <a:r>
              <a:rPr lang="en-GB" dirty="0" err="1"/>
              <a:t>Vorurteile</a:t>
            </a:r>
            <a:r>
              <a:rPr lang="en-GB" dirty="0"/>
              <a:t> </a:t>
            </a:r>
            <a:r>
              <a:rPr lang="en-GB" dirty="0" err="1"/>
              <a:t>gegenüber</a:t>
            </a:r>
            <a:r>
              <a:rPr lang="en-GB" dirty="0"/>
              <a:t> Frauen und </a:t>
            </a:r>
            <a:r>
              <a:rPr lang="en-GB" dirty="0" err="1"/>
              <a:t>unbewussten</a:t>
            </a:r>
            <a:r>
              <a:rPr lang="en-GB" dirty="0"/>
              <a:t> Bias </a:t>
            </a:r>
            <a:r>
              <a:rPr lang="en-GB" dirty="0" err="1"/>
              <a:t>offen</a:t>
            </a:r>
            <a:r>
              <a:rPr lang="en-GB" dirty="0"/>
              <a:t> </a:t>
            </a:r>
            <a:r>
              <a:rPr lang="en-GB" dirty="0" err="1"/>
              <a:t>ansprechen</a:t>
            </a:r>
            <a:endParaRPr lang="en-GB" dirty="0"/>
          </a:p>
          <a:p>
            <a:pPr marL="171450" indent="-171450">
              <a:buFontTx/>
              <a:buChar char="-"/>
            </a:pPr>
            <a:r>
              <a:rPr lang="en-GB" dirty="0" err="1"/>
              <a:t>Förderungsinitiativen</a:t>
            </a:r>
            <a:r>
              <a:rPr lang="en-GB" dirty="0"/>
              <a:t> </a:t>
            </a:r>
            <a:r>
              <a:rPr lang="en-GB" dirty="0" err="1"/>
              <a:t>nicht</a:t>
            </a:r>
            <a:r>
              <a:rPr lang="en-GB" dirty="0"/>
              <a:t> </a:t>
            </a:r>
            <a:r>
              <a:rPr lang="en-GB" dirty="0" err="1"/>
              <a:t>nur</a:t>
            </a:r>
            <a:r>
              <a:rPr lang="en-GB" dirty="0"/>
              <a:t> </a:t>
            </a:r>
            <a:r>
              <a:rPr lang="en-GB" dirty="0" err="1"/>
              <a:t>zu</a:t>
            </a:r>
            <a:r>
              <a:rPr lang="en-GB" dirty="0"/>
              <a:t> </a:t>
            </a:r>
            <a:r>
              <a:rPr lang="en-GB" dirty="0" err="1"/>
              <a:t>unterstützen</a:t>
            </a:r>
            <a:r>
              <a:rPr lang="en-GB" dirty="0"/>
              <a:t>, </a:t>
            </a:r>
            <a:r>
              <a:rPr lang="en-GB" dirty="0" err="1"/>
              <a:t>sondern</a:t>
            </a:r>
            <a:r>
              <a:rPr lang="en-GB" dirty="0"/>
              <a:t> </a:t>
            </a:r>
            <a:r>
              <a:rPr lang="en-GB" dirty="0" err="1"/>
              <a:t>auch</a:t>
            </a:r>
            <a:r>
              <a:rPr lang="en-GB" dirty="0"/>
              <a:t> </a:t>
            </a:r>
            <a:r>
              <a:rPr lang="en-GB" dirty="0" err="1"/>
              <a:t>zu</a:t>
            </a:r>
            <a:r>
              <a:rPr lang="en-GB" dirty="0"/>
              <a:t> </a:t>
            </a:r>
            <a:r>
              <a:rPr lang="en-GB" dirty="0" err="1"/>
              <a:t>verfechten</a:t>
            </a:r>
            <a:endParaRPr lang="en-GB" dirty="0"/>
          </a:p>
          <a:p>
            <a:pPr marL="171450" indent="-171450">
              <a:buFontTx/>
              <a:buChar char="-"/>
            </a:pPr>
            <a:r>
              <a:rPr lang="en-GB" dirty="0"/>
              <a:t>Und </a:t>
            </a:r>
            <a:r>
              <a:rPr lang="en-GB" dirty="0" err="1"/>
              <a:t>Arbeitspraktiken</a:t>
            </a:r>
            <a:r>
              <a:rPr lang="en-GB" dirty="0"/>
              <a:t> </a:t>
            </a:r>
            <a:r>
              <a:rPr lang="en-GB" dirty="0" err="1"/>
              <a:t>herausfordern</a:t>
            </a:r>
            <a:endParaRPr lang="en-GB" dirty="0"/>
          </a:p>
          <a:p>
            <a:pPr marL="171450" indent="-171450">
              <a:buFontTx/>
              <a:buChar char="-"/>
            </a:pPr>
            <a:endParaRPr lang="en-GB" dirty="0"/>
          </a:p>
          <a:p>
            <a:pPr marL="0" indent="0">
              <a:buFontTx/>
              <a:buNone/>
            </a:pPr>
            <a:r>
              <a:rPr lang="en-GB" dirty="0"/>
              <a:t>Was </a:t>
            </a:r>
            <a:r>
              <a:rPr lang="en-GB" dirty="0" err="1"/>
              <a:t>bedeutet</a:t>
            </a:r>
            <a:r>
              <a:rPr lang="en-GB" dirty="0"/>
              <a:t> das </a:t>
            </a:r>
            <a:r>
              <a:rPr lang="en-GB" dirty="0" err="1"/>
              <a:t>im</a:t>
            </a:r>
            <a:r>
              <a:rPr lang="en-GB" dirty="0"/>
              <a:t> Detail:</a:t>
            </a:r>
          </a:p>
          <a:p>
            <a:endParaRPr lang="en-GB" dirty="0"/>
          </a:p>
          <a:p>
            <a:r>
              <a:rPr lang="en-GB" dirty="0" err="1"/>
              <a:t>Feiern</a:t>
            </a:r>
            <a:r>
              <a:rPr lang="en-GB" dirty="0"/>
              <a:t> &amp; </a:t>
            </a:r>
            <a:r>
              <a:rPr lang="en-GB" dirty="0" err="1"/>
              <a:t>Ermutigen</a:t>
            </a:r>
            <a:r>
              <a:rPr lang="en-GB" dirty="0"/>
              <a:t> Sie die </a:t>
            </a:r>
            <a:r>
              <a:rPr lang="en-GB" dirty="0" err="1"/>
              <a:t>Leistungen</a:t>
            </a:r>
            <a:r>
              <a:rPr lang="en-GB" dirty="0"/>
              <a:t> von Frauen. </a:t>
            </a:r>
          </a:p>
          <a:p>
            <a:r>
              <a:rPr lang="en-GB" dirty="0"/>
              <a:t>Oft – </a:t>
            </a:r>
            <a:r>
              <a:rPr lang="en-GB" dirty="0" err="1"/>
              <a:t>nicht</a:t>
            </a:r>
            <a:r>
              <a:rPr lang="en-GB" dirty="0"/>
              <a:t> </a:t>
            </a:r>
            <a:r>
              <a:rPr lang="en-GB" dirty="0" err="1"/>
              <a:t>immer</a:t>
            </a:r>
            <a:r>
              <a:rPr lang="en-GB" dirty="0"/>
              <a:t> – </a:t>
            </a:r>
            <a:r>
              <a:rPr lang="en-GB" dirty="0" err="1"/>
              <a:t>trauen</a:t>
            </a:r>
            <a:r>
              <a:rPr lang="en-GB" dirty="0"/>
              <a:t> </a:t>
            </a:r>
            <a:r>
              <a:rPr lang="en-GB" dirty="0" err="1"/>
              <a:t>sich</a:t>
            </a:r>
            <a:r>
              <a:rPr lang="en-GB" dirty="0"/>
              <a:t> Frauen </a:t>
            </a:r>
            <a:r>
              <a:rPr lang="en-GB" dirty="0" err="1"/>
              <a:t>weniger</a:t>
            </a:r>
            <a:r>
              <a:rPr lang="en-GB" dirty="0"/>
              <a:t> </a:t>
            </a:r>
            <a:r>
              <a:rPr lang="en-GB" dirty="0" err="1"/>
              <a:t>zu</a:t>
            </a:r>
            <a:r>
              <a:rPr lang="en-GB" dirty="0"/>
              <a:t> </a:t>
            </a:r>
            <a:r>
              <a:rPr lang="en-GB" dirty="0" err="1"/>
              <a:t>als</a:t>
            </a:r>
            <a:r>
              <a:rPr lang="en-GB" dirty="0"/>
              <a:t> </a:t>
            </a:r>
            <a:r>
              <a:rPr lang="en-GB" dirty="0" err="1"/>
              <a:t>Männer</a:t>
            </a:r>
            <a:r>
              <a:rPr lang="en-GB" dirty="0"/>
              <a:t>. </a:t>
            </a:r>
            <a:r>
              <a:rPr lang="en-GB" dirty="0" err="1"/>
              <a:t>Wenn</a:t>
            </a:r>
            <a:r>
              <a:rPr lang="en-GB" dirty="0"/>
              <a:t> </a:t>
            </a:r>
            <a:r>
              <a:rPr lang="en-GB" dirty="0" err="1"/>
              <a:t>bspw</a:t>
            </a:r>
            <a:r>
              <a:rPr lang="en-GB" dirty="0"/>
              <a:t>. Eine </a:t>
            </a:r>
            <a:r>
              <a:rPr lang="en-GB" dirty="0" err="1"/>
              <a:t>neue</a:t>
            </a:r>
            <a:r>
              <a:rPr lang="en-GB" dirty="0"/>
              <a:t> </a:t>
            </a:r>
            <a:r>
              <a:rPr lang="en-GB" dirty="0" err="1"/>
              <a:t>Herausforderung</a:t>
            </a:r>
            <a:r>
              <a:rPr lang="en-GB" dirty="0"/>
              <a:t> </a:t>
            </a:r>
            <a:r>
              <a:rPr lang="en-GB" dirty="0" err="1"/>
              <a:t>ansteht</a:t>
            </a:r>
            <a:r>
              <a:rPr lang="en-GB" dirty="0"/>
              <a:t>, </a:t>
            </a:r>
            <a:r>
              <a:rPr lang="en-GB" dirty="0" err="1"/>
              <a:t>kann</a:t>
            </a:r>
            <a:r>
              <a:rPr lang="en-GB" dirty="0"/>
              <a:t> es sein, </a:t>
            </a:r>
            <a:r>
              <a:rPr lang="en-GB" dirty="0" err="1"/>
              <a:t>dass</a:t>
            </a:r>
            <a:r>
              <a:rPr lang="en-GB" dirty="0"/>
              <a:t> </a:t>
            </a:r>
            <a:r>
              <a:rPr lang="en-GB" dirty="0" err="1"/>
              <a:t>sich</a:t>
            </a:r>
            <a:r>
              <a:rPr lang="en-GB" dirty="0"/>
              <a:t> </a:t>
            </a:r>
            <a:r>
              <a:rPr lang="en-GB" dirty="0" err="1"/>
              <a:t>ein</a:t>
            </a:r>
            <a:r>
              <a:rPr lang="en-GB" dirty="0"/>
              <a:t> </a:t>
            </a:r>
            <a:r>
              <a:rPr lang="en-GB" dirty="0" err="1"/>
              <a:t>männlicher</a:t>
            </a:r>
            <a:r>
              <a:rPr lang="en-GB" dirty="0"/>
              <a:t>  </a:t>
            </a:r>
            <a:r>
              <a:rPr lang="en-GB" dirty="0" err="1"/>
              <a:t>Kollege</a:t>
            </a:r>
            <a:r>
              <a:rPr lang="en-GB" dirty="0"/>
              <a:t> </a:t>
            </a:r>
            <a:r>
              <a:rPr lang="en-GB" dirty="0" err="1"/>
              <a:t>schneller</a:t>
            </a:r>
            <a:r>
              <a:rPr lang="en-GB" dirty="0"/>
              <a:t> </a:t>
            </a:r>
            <a:r>
              <a:rPr lang="en-GB" dirty="0" err="1"/>
              <a:t>melden</a:t>
            </a:r>
            <a:r>
              <a:rPr lang="en-GB" dirty="0"/>
              <a:t> </a:t>
            </a:r>
            <a:r>
              <a:rPr lang="en-GB" dirty="0" err="1"/>
              <a:t>würde</a:t>
            </a:r>
            <a:r>
              <a:rPr lang="en-GB" dirty="0"/>
              <a:t> </a:t>
            </a:r>
            <a:r>
              <a:rPr lang="en-GB" dirty="0" err="1"/>
              <a:t>als</a:t>
            </a:r>
            <a:r>
              <a:rPr lang="en-GB" dirty="0"/>
              <a:t> </a:t>
            </a:r>
            <a:r>
              <a:rPr lang="en-GB" dirty="0" err="1"/>
              <a:t>eine</a:t>
            </a:r>
            <a:r>
              <a:rPr lang="en-GB" dirty="0"/>
              <a:t> </a:t>
            </a:r>
            <a:r>
              <a:rPr lang="en-GB" dirty="0" err="1"/>
              <a:t>Kollegin</a:t>
            </a:r>
            <a:r>
              <a:rPr lang="en-GB" dirty="0"/>
              <a:t>. </a:t>
            </a:r>
            <a:r>
              <a:rPr lang="en-GB" dirty="0" err="1"/>
              <a:t>Als</a:t>
            </a:r>
            <a:r>
              <a:rPr lang="en-GB" dirty="0"/>
              <a:t> Mann </a:t>
            </a:r>
            <a:r>
              <a:rPr lang="en-GB" dirty="0" err="1"/>
              <a:t>können</a:t>
            </a:r>
            <a:r>
              <a:rPr lang="en-GB" dirty="0"/>
              <a:t> Sie </a:t>
            </a:r>
            <a:r>
              <a:rPr lang="en-GB" dirty="0" err="1"/>
              <a:t>Mitarbeiterinnen</a:t>
            </a:r>
            <a:r>
              <a:rPr lang="en-GB" dirty="0"/>
              <a:t> </a:t>
            </a:r>
            <a:r>
              <a:rPr lang="en-GB" dirty="0" err="1"/>
              <a:t>oder</a:t>
            </a:r>
            <a:r>
              <a:rPr lang="en-GB" dirty="0"/>
              <a:t> </a:t>
            </a:r>
            <a:r>
              <a:rPr lang="en-GB" dirty="0" err="1"/>
              <a:t>Kolleginnen</a:t>
            </a:r>
            <a:r>
              <a:rPr lang="en-GB" dirty="0"/>
              <a:t> </a:t>
            </a:r>
            <a:r>
              <a:rPr lang="en-GB" dirty="0" err="1"/>
              <a:t>ermutigen</a:t>
            </a:r>
            <a:r>
              <a:rPr lang="en-GB" dirty="0"/>
              <a:t>, </a:t>
            </a:r>
            <a:r>
              <a:rPr lang="en-GB" dirty="0" err="1"/>
              <a:t>Aufgaben</a:t>
            </a:r>
            <a:r>
              <a:rPr lang="en-GB" dirty="0"/>
              <a:t> </a:t>
            </a:r>
            <a:r>
              <a:rPr lang="en-GB" dirty="0" err="1"/>
              <a:t>für</a:t>
            </a:r>
            <a:r>
              <a:rPr lang="en-GB" dirty="0"/>
              <a:t> die </a:t>
            </a:r>
            <a:r>
              <a:rPr lang="en-GB" dirty="0" err="1"/>
              <a:t>sie</a:t>
            </a:r>
            <a:r>
              <a:rPr lang="en-GB" dirty="0"/>
              <a:t> die </a:t>
            </a:r>
            <a:r>
              <a:rPr lang="en-GB" dirty="0" err="1"/>
              <a:t>Kompetenz</a:t>
            </a:r>
            <a:r>
              <a:rPr lang="en-GB" dirty="0"/>
              <a:t> </a:t>
            </a:r>
            <a:r>
              <a:rPr lang="en-GB" dirty="0" err="1"/>
              <a:t>haben</a:t>
            </a:r>
            <a:r>
              <a:rPr lang="en-GB" dirty="0"/>
              <a:t> </a:t>
            </a:r>
            <a:r>
              <a:rPr lang="en-GB" dirty="0" err="1"/>
              <a:t>zu</a:t>
            </a:r>
            <a:r>
              <a:rPr lang="en-GB" dirty="0"/>
              <a:t> </a:t>
            </a:r>
            <a:r>
              <a:rPr lang="en-GB" dirty="0" err="1"/>
              <a:t>übernehmen</a:t>
            </a:r>
            <a:r>
              <a:rPr lang="en-GB" dirty="0"/>
              <a:t>. Ein </a:t>
            </a:r>
            <a:r>
              <a:rPr lang="en-GB" dirty="0" err="1"/>
              <a:t>anderer</a:t>
            </a:r>
            <a:r>
              <a:rPr lang="en-GB" dirty="0"/>
              <a:t> </a:t>
            </a:r>
            <a:r>
              <a:rPr lang="en-GB" dirty="0" err="1"/>
              <a:t>Punkt</a:t>
            </a:r>
            <a:r>
              <a:rPr lang="en-GB" dirty="0"/>
              <a:t> </a:t>
            </a:r>
            <a:r>
              <a:rPr lang="en-GB" dirty="0" err="1"/>
              <a:t>ist</a:t>
            </a:r>
            <a:r>
              <a:rPr lang="en-GB" dirty="0"/>
              <a:t>, </a:t>
            </a:r>
            <a:r>
              <a:rPr lang="en-GB" dirty="0" err="1"/>
              <a:t>dass</a:t>
            </a:r>
            <a:r>
              <a:rPr lang="en-GB" dirty="0"/>
              <a:t> </a:t>
            </a:r>
            <a:r>
              <a:rPr lang="en-GB" dirty="0" err="1"/>
              <a:t>gute</a:t>
            </a:r>
            <a:r>
              <a:rPr lang="en-GB" dirty="0"/>
              <a:t> </a:t>
            </a:r>
            <a:r>
              <a:rPr lang="en-GB" dirty="0" err="1"/>
              <a:t>Leistung</a:t>
            </a:r>
            <a:r>
              <a:rPr lang="en-GB" dirty="0"/>
              <a:t> </a:t>
            </a:r>
            <a:r>
              <a:rPr lang="en-GB" dirty="0" err="1"/>
              <a:t>bzw</a:t>
            </a:r>
            <a:r>
              <a:rPr lang="en-GB" dirty="0"/>
              <a:t>. </a:t>
            </a:r>
            <a:r>
              <a:rPr lang="en-GB" dirty="0" err="1"/>
              <a:t>Erfolge</a:t>
            </a:r>
            <a:r>
              <a:rPr lang="en-GB" dirty="0"/>
              <a:t> </a:t>
            </a:r>
            <a:r>
              <a:rPr lang="en-GB" dirty="0" err="1"/>
              <a:t>manchmal</a:t>
            </a:r>
            <a:r>
              <a:rPr lang="en-GB" dirty="0"/>
              <a:t> </a:t>
            </a:r>
            <a:r>
              <a:rPr lang="en-GB" dirty="0" err="1"/>
              <a:t>unter</a:t>
            </a:r>
            <a:r>
              <a:rPr lang="en-GB" dirty="0"/>
              <a:t> </a:t>
            </a:r>
            <a:r>
              <a:rPr lang="en-GB" dirty="0" err="1"/>
              <a:t>dem</a:t>
            </a:r>
            <a:r>
              <a:rPr lang="en-GB" dirty="0"/>
              <a:t> Tisch fallen. Oft </a:t>
            </a:r>
            <a:r>
              <a:rPr lang="en-GB" dirty="0" err="1"/>
              <a:t>leisten</a:t>
            </a:r>
            <a:r>
              <a:rPr lang="en-GB" dirty="0"/>
              <a:t> Frauen </a:t>
            </a:r>
            <a:r>
              <a:rPr lang="en-GB" dirty="0" err="1"/>
              <a:t>unsichtbare</a:t>
            </a:r>
            <a:r>
              <a:rPr lang="en-GB" dirty="0"/>
              <a:t> Arbeit </a:t>
            </a:r>
            <a:r>
              <a:rPr lang="en-GB" dirty="0" err="1"/>
              <a:t>oder</a:t>
            </a:r>
            <a:r>
              <a:rPr lang="en-GB" dirty="0"/>
              <a:t> </a:t>
            </a:r>
            <a:r>
              <a:rPr lang="en-GB" dirty="0" err="1"/>
              <a:t>gutes</a:t>
            </a:r>
            <a:r>
              <a:rPr lang="en-GB" dirty="0"/>
              <a:t> Feedback, von </a:t>
            </a:r>
            <a:r>
              <a:rPr lang="en-GB" dirty="0" err="1"/>
              <a:t>Kund’innen</a:t>
            </a:r>
            <a:r>
              <a:rPr lang="en-GB" dirty="0"/>
              <a:t> </a:t>
            </a:r>
            <a:r>
              <a:rPr lang="en-GB" dirty="0" err="1"/>
              <a:t>wird</a:t>
            </a:r>
            <a:r>
              <a:rPr lang="en-GB" dirty="0"/>
              <a:t> </a:t>
            </a:r>
            <a:r>
              <a:rPr lang="en-GB" dirty="0" err="1"/>
              <a:t>nicht</a:t>
            </a:r>
            <a:r>
              <a:rPr lang="en-GB" dirty="0"/>
              <a:t> </a:t>
            </a:r>
            <a:r>
              <a:rPr lang="en-GB" dirty="0" err="1"/>
              <a:t>weiter</a:t>
            </a:r>
            <a:r>
              <a:rPr lang="en-GB" dirty="0"/>
              <a:t> </a:t>
            </a:r>
            <a:r>
              <a:rPr lang="en-GB" dirty="0" err="1"/>
              <a:t>erzählt</a:t>
            </a:r>
            <a:r>
              <a:rPr lang="en-GB" dirty="0"/>
              <a:t>. </a:t>
            </a:r>
            <a:r>
              <a:rPr lang="en-GB" dirty="0" err="1"/>
              <a:t>Hier</a:t>
            </a:r>
            <a:r>
              <a:rPr lang="en-GB" dirty="0"/>
              <a:t> </a:t>
            </a:r>
            <a:r>
              <a:rPr lang="en-GB" dirty="0" err="1"/>
              <a:t>kann</a:t>
            </a:r>
            <a:r>
              <a:rPr lang="en-GB" dirty="0"/>
              <a:t> es </a:t>
            </a:r>
            <a:r>
              <a:rPr lang="en-GB" dirty="0" err="1"/>
              <a:t>helfen</a:t>
            </a:r>
            <a:r>
              <a:rPr lang="en-GB" dirty="0"/>
              <a:t>, </a:t>
            </a:r>
            <a:r>
              <a:rPr lang="en-GB" dirty="0" err="1"/>
              <a:t>wenn</a:t>
            </a:r>
            <a:r>
              <a:rPr lang="en-GB" dirty="0"/>
              <a:t> die </a:t>
            </a:r>
            <a:r>
              <a:rPr lang="en-GB" dirty="0" err="1"/>
              <a:t>Rückmeldungen</a:t>
            </a:r>
            <a:r>
              <a:rPr lang="en-GB" dirty="0"/>
              <a:t> der </a:t>
            </a:r>
            <a:r>
              <a:rPr lang="en-GB" dirty="0" err="1"/>
              <a:t>Kund’innen</a:t>
            </a:r>
            <a:r>
              <a:rPr lang="en-GB" dirty="0"/>
              <a:t> </a:t>
            </a:r>
            <a:r>
              <a:rPr lang="en-GB" dirty="0" err="1"/>
              <a:t>offen</a:t>
            </a:r>
            <a:r>
              <a:rPr lang="en-GB" dirty="0"/>
              <a:t> </a:t>
            </a:r>
            <a:r>
              <a:rPr lang="en-GB" dirty="0" err="1"/>
              <a:t>thematisiert</a:t>
            </a:r>
            <a:r>
              <a:rPr lang="en-GB" dirty="0"/>
              <a:t> </a:t>
            </a:r>
            <a:r>
              <a:rPr lang="en-GB" dirty="0" err="1"/>
              <a:t>werden</a:t>
            </a:r>
            <a:r>
              <a:rPr lang="en-GB" dirty="0"/>
              <a:t>, </a:t>
            </a:r>
            <a:r>
              <a:rPr lang="en-GB" dirty="0" err="1"/>
              <a:t>damit</a:t>
            </a:r>
            <a:r>
              <a:rPr lang="en-GB" dirty="0"/>
              <a:t> die </a:t>
            </a:r>
            <a:r>
              <a:rPr lang="en-GB" dirty="0" err="1"/>
              <a:t>dahinterliegende</a:t>
            </a:r>
            <a:r>
              <a:rPr lang="en-GB" dirty="0"/>
              <a:t> </a:t>
            </a:r>
            <a:r>
              <a:rPr lang="en-GB" dirty="0" err="1"/>
              <a:t>Leistung</a:t>
            </a:r>
            <a:r>
              <a:rPr lang="en-GB" dirty="0"/>
              <a:t> </a:t>
            </a:r>
            <a:r>
              <a:rPr lang="en-GB" dirty="0" err="1"/>
              <a:t>für</a:t>
            </a:r>
            <a:r>
              <a:rPr lang="en-GB" dirty="0"/>
              <a:t> </a:t>
            </a:r>
            <a:r>
              <a:rPr lang="en-GB" dirty="0" err="1"/>
              <a:t>alle</a:t>
            </a:r>
            <a:r>
              <a:rPr lang="en-GB" dirty="0"/>
              <a:t> </a:t>
            </a:r>
            <a:r>
              <a:rPr lang="en-GB" dirty="0" err="1"/>
              <a:t>sichtbar</a:t>
            </a:r>
            <a:r>
              <a:rPr lang="en-GB" dirty="0"/>
              <a:t> </a:t>
            </a:r>
            <a:r>
              <a:rPr lang="en-GB" dirty="0" err="1"/>
              <a:t>werden</a:t>
            </a:r>
            <a:r>
              <a:rPr lang="en-GB" dirty="0"/>
              <a:t>. Auch, </a:t>
            </a:r>
            <a:r>
              <a:rPr lang="en-GB" dirty="0" err="1"/>
              <a:t>wenn</a:t>
            </a:r>
            <a:r>
              <a:rPr lang="en-GB" dirty="0"/>
              <a:t> </a:t>
            </a:r>
            <a:r>
              <a:rPr lang="en-GB" dirty="0" err="1"/>
              <a:t>bspw</a:t>
            </a:r>
            <a:r>
              <a:rPr lang="en-GB" dirty="0"/>
              <a:t>. Bei </a:t>
            </a:r>
            <a:r>
              <a:rPr lang="en-GB" dirty="0" err="1"/>
              <a:t>einem</a:t>
            </a:r>
            <a:r>
              <a:rPr lang="en-GB" dirty="0"/>
              <a:t> </a:t>
            </a:r>
            <a:r>
              <a:rPr lang="en-GB" dirty="0" err="1"/>
              <a:t>Projekt</a:t>
            </a:r>
            <a:r>
              <a:rPr lang="en-GB" dirty="0"/>
              <a:t> </a:t>
            </a:r>
            <a:r>
              <a:rPr lang="en-GB" dirty="0" err="1"/>
              <a:t>mehrere</a:t>
            </a:r>
            <a:r>
              <a:rPr lang="en-GB" dirty="0"/>
              <a:t> </a:t>
            </a:r>
            <a:r>
              <a:rPr lang="en-GB" dirty="0" err="1"/>
              <a:t>mitarbeiten</a:t>
            </a:r>
            <a:r>
              <a:rPr lang="en-GB" dirty="0"/>
              <a:t>, </a:t>
            </a:r>
            <a:r>
              <a:rPr lang="en-GB" dirty="0" err="1"/>
              <a:t>dann</a:t>
            </a:r>
            <a:r>
              <a:rPr lang="en-GB" dirty="0"/>
              <a:t> </a:t>
            </a:r>
            <a:r>
              <a:rPr lang="en-GB" dirty="0" err="1"/>
              <a:t>kann</a:t>
            </a:r>
            <a:r>
              <a:rPr lang="en-GB" dirty="0"/>
              <a:t> es gut sein, </a:t>
            </a:r>
            <a:r>
              <a:rPr lang="en-GB" dirty="0" err="1"/>
              <a:t>nicht</a:t>
            </a:r>
            <a:r>
              <a:rPr lang="en-GB" dirty="0"/>
              <a:t> </a:t>
            </a:r>
            <a:r>
              <a:rPr lang="en-GB" dirty="0" err="1"/>
              <a:t>nur</a:t>
            </a:r>
            <a:r>
              <a:rPr lang="en-GB" dirty="0"/>
              <a:t> den </a:t>
            </a:r>
            <a:r>
              <a:rPr lang="en-GB" dirty="0" err="1"/>
              <a:t>zu</a:t>
            </a:r>
            <a:r>
              <a:rPr lang="en-GB" dirty="0"/>
              <a:t> </a:t>
            </a:r>
            <a:r>
              <a:rPr lang="en-GB" dirty="0" err="1"/>
              <a:t>loben</a:t>
            </a:r>
            <a:r>
              <a:rPr lang="en-GB" dirty="0"/>
              <a:t>, der am </a:t>
            </a:r>
            <a:r>
              <a:rPr lang="en-GB" dirty="0" err="1"/>
              <a:t>meisten</a:t>
            </a:r>
            <a:r>
              <a:rPr lang="en-GB" dirty="0"/>
              <a:t> </a:t>
            </a:r>
            <a:r>
              <a:rPr lang="en-GB" dirty="0" err="1"/>
              <a:t>über</a:t>
            </a:r>
            <a:r>
              <a:rPr lang="en-GB" dirty="0"/>
              <a:t> den </a:t>
            </a:r>
            <a:r>
              <a:rPr lang="en-GB" dirty="0" err="1"/>
              <a:t>eigenen</a:t>
            </a:r>
            <a:r>
              <a:rPr lang="en-GB" dirty="0"/>
              <a:t> </a:t>
            </a:r>
            <a:r>
              <a:rPr lang="en-GB" dirty="0" err="1"/>
              <a:t>Beitrag</a:t>
            </a:r>
            <a:r>
              <a:rPr lang="en-GB" dirty="0"/>
              <a:t> </a:t>
            </a:r>
            <a:r>
              <a:rPr lang="en-GB" dirty="0" err="1"/>
              <a:t>spricht</a:t>
            </a:r>
            <a:r>
              <a:rPr lang="en-GB" dirty="0"/>
              <a:t> </a:t>
            </a:r>
            <a:r>
              <a:rPr lang="en-GB" dirty="0" err="1"/>
              <a:t>bzw</a:t>
            </a:r>
            <a:r>
              <a:rPr lang="en-GB" dirty="0"/>
              <a:t>. Nur die </a:t>
            </a:r>
            <a:r>
              <a:rPr lang="en-GB" dirty="0" err="1"/>
              <a:t>eigene</a:t>
            </a:r>
            <a:r>
              <a:rPr lang="en-GB" dirty="0"/>
              <a:t> Rolle </a:t>
            </a:r>
            <a:r>
              <a:rPr lang="en-GB" dirty="0" err="1"/>
              <a:t>betont</a:t>
            </a:r>
            <a:r>
              <a:rPr lang="en-GB" dirty="0"/>
              <a:t>. Auch </a:t>
            </a:r>
            <a:r>
              <a:rPr lang="en-GB" dirty="0" err="1"/>
              <a:t>hier</a:t>
            </a:r>
            <a:r>
              <a:rPr lang="en-GB" dirty="0"/>
              <a:t>, </a:t>
            </a:r>
            <a:r>
              <a:rPr lang="en-GB" dirty="0" err="1"/>
              <a:t>kann</a:t>
            </a:r>
            <a:r>
              <a:rPr lang="en-GB" dirty="0"/>
              <a:t> der </a:t>
            </a:r>
            <a:r>
              <a:rPr lang="en-GB" dirty="0" err="1"/>
              <a:t>Beitrag</a:t>
            </a:r>
            <a:r>
              <a:rPr lang="en-GB" dirty="0"/>
              <a:t> von </a:t>
            </a:r>
            <a:r>
              <a:rPr lang="en-GB" dirty="0" err="1"/>
              <a:t>anderen</a:t>
            </a:r>
            <a:r>
              <a:rPr lang="en-GB" dirty="0"/>
              <a:t> </a:t>
            </a:r>
            <a:r>
              <a:rPr lang="en-GB" dirty="0" err="1"/>
              <a:t>hervorgehoben</a:t>
            </a:r>
            <a:r>
              <a:rPr lang="en-GB" dirty="0"/>
              <a:t> </a:t>
            </a:r>
            <a:r>
              <a:rPr lang="en-GB" dirty="0" err="1"/>
              <a:t>werden</a:t>
            </a:r>
            <a:r>
              <a:rPr lang="en-GB" dirty="0"/>
              <a:t>.</a:t>
            </a:r>
          </a:p>
          <a:p>
            <a:endParaRPr lang="en-GB" dirty="0"/>
          </a:p>
          <a:p>
            <a:r>
              <a:rPr lang="en-GB" dirty="0" err="1"/>
              <a:t>Vorurteile</a:t>
            </a:r>
            <a:r>
              <a:rPr lang="en-GB" dirty="0"/>
              <a:t> &amp; Bias </a:t>
            </a:r>
            <a:r>
              <a:rPr lang="en-GB" dirty="0" err="1"/>
              <a:t>thematisieren</a:t>
            </a:r>
            <a:endParaRPr lang="en-GB" dirty="0"/>
          </a:p>
          <a:p>
            <a:r>
              <a:rPr lang="en-GB" dirty="0"/>
              <a:t>In </a:t>
            </a:r>
            <a:r>
              <a:rPr lang="en-GB" dirty="0" err="1"/>
              <a:t>Bewerbungsgesprächen</a:t>
            </a:r>
            <a:r>
              <a:rPr lang="en-GB" dirty="0"/>
              <a:t>, </a:t>
            </a:r>
            <a:r>
              <a:rPr lang="en-GB" dirty="0" err="1"/>
              <a:t>bspw</a:t>
            </a:r>
            <a:r>
              <a:rPr lang="en-GB" dirty="0"/>
              <a:t>., </a:t>
            </a:r>
            <a:r>
              <a:rPr lang="en-GB" dirty="0" err="1"/>
              <a:t>erscheint</a:t>
            </a:r>
            <a:r>
              <a:rPr lang="en-GB" dirty="0"/>
              <a:t> es </a:t>
            </a:r>
            <a:r>
              <a:rPr lang="en-GB" dirty="0" err="1"/>
              <a:t>uns</a:t>
            </a:r>
            <a:r>
              <a:rPr lang="en-GB" dirty="0"/>
              <a:t> oft </a:t>
            </a:r>
            <a:r>
              <a:rPr lang="en-GB" dirty="0" err="1"/>
              <a:t>naheliegender</a:t>
            </a:r>
            <a:r>
              <a:rPr lang="en-GB" dirty="0"/>
              <a:t> </a:t>
            </a:r>
            <a:r>
              <a:rPr lang="en-GB" dirty="0" err="1"/>
              <a:t>sich</a:t>
            </a:r>
            <a:r>
              <a:rPr lang="en-GB" dirty="0"/>
              <a:t> </a:t>
            </a:r>
            <a:r>
              <a:rPr lang="en-GB" dirty="0" err="1"/>
              <a:t>mit</a:t>
            </a:r>
            <a:r>
              <a:rPr lang="en-GB" dirty="0"/>
              <a:t> </a:t>
            </a:r>
            <a:r>
              <a:rPr lang="en-GB" dirty="0" err="1"/>
              <a:t>jemanden</a:t>
            </a:r>
            <a:r>
              <a:rPr lang="en-GB" dirty="0"/>
              <a:t> </a:t>
            </a:r>
            <a:r>
              <a:rPr lang="en-GB" dirty="0" err="1"/>
              <a:t>zu</a:t>
            </a:r>
            <a:r>
              <a:rPr lang="en-GB" dirty="0"/>
              <a:t> </a:t>
            </a:r>
            <a:r>
              <a:rPr lang="en-GB" dirty="0" err="1"/>
              <a:t>identifizieren</a:t>
            </a:r>
            <a:r>
              <a:rPr lang="en-GB" dirty="0"/>
              <a:t>, der/die </a:t>
            </a:r>
            <a:r>
              <a:rPr lang="en-GB" dirty="0" err="1"/>
              <a:t>uns</a:t>
            </a:r>
            <a:r>
              <a:rPr lang="en-GB" dirty="0"/>
              <a:t> an </a:t>
            </a:r>
            <a:r>
              <a:rPr lang="en-GB" dirty="0" err="1"/>
              <a:t>etwas</a:t>
            </a:r>
            <a:r>
              <a:rPr lang="en-GB" dirty="0"/>
              <a:t> in </a:t>
            </a:r>
            <a:r>
              <a:rPr lang="en-GB" dirty="0" err="1"/>
              <a:t>unsselbst</a:t>
            </a:r>
            <a:r>
              <a:rPr lang="en-GB" dirty="0"/>
              <a:t> </a:t>
            </a:r>
            <a:r>
              <a:rPr lang="en-GB" dirty="0" err="1"/>
              <a:t>erinnert</a:t>
            </a:r>
            <a:r>
              <a:rPr lang="en-GB" dirty="0"/>
              <a:t>. </a:t>
            </a:r>
            <a:r>
              <a:rPr lang="en-GB" dirty="0" err="1"/>
              <a:t>Hier</a:t>
            </a:r>
            <a:r>
              <a:rPr lang="en-GB" dirty="0"/>
              <a:t> </a:t>
            </a:r>
            <a:r>
              <a:rPr lang="en-GB" dirty="0" err="1"/>
              <a:t>kann</a:t>
            </a:r>
            <a:r>
              <a:rPr lang="en-GB" dirty="0"/>
              <a:t> </a:t>
            </a:r>
            <a:r>
              <a:rPr lang="en-GB" dirty="0" err="1"/>
              <a:t>unbewusst</a:t>
            </a:r>
            <a:r>
              <a:rPr lang="en-GB" dirty="0"/>
              <a:t> </a:t>
            </a:r>
            <a:r>
              <a:rPr lang="en-GB" dirty="0" err="1"/>
              <a:t>ein</a:t>
            </a:r>
            <a:r>
              <a:rPr lang="en-GB" dirty="0"/>
              <a:t> Bias, also </a:t>
            </a:r>
            <a:r>
              <a:rPr lang="en-GB" dirty="0" err="1"/>
              <a:t>eine</a:t>
            </a:r>
            <a:r>
              <a:rPr lang="en-GB" dirty="0"/>
              <a:t> </a:t>
            </a:r>
            <a:r>
              <a:rPr lang="en-GB" dirty="0" err="1"/>
              <a:t>Wahrnehmungsverzehrrung</a:t>
            </a:r>
            <a:r>
              <a:rPr lang="en-GB" dirty="0"/>
              <a:t> </a:t>
            </a:r>
            <a:r>
              <a:rPr lang="en-GB" dirty="0" err="1"/>
              <a:t>entstehen</a:t>
            </a:r>
            <a:r>
              <a:rPr lang="en-GB" dirty="0"/>
              <a:t>. So </a:t>
            </a:r>
            <a:r>
              <a:rPr lang="en-GB" dirty="0" err="1"/>
              <a:t>können</a:t>
            </a:r>
            <a:r>
              <a:rPr lang="en-GB" dirty="0"/>
              <a:t> </a:t>
            </a:r>
            <a:r>
              <a:rPr lang="en-GB" dirty="0" err="1"/>
              <a:t>Männern</a:t>
            </a:r>
            <a:r>
              <a:rPr lang="en-GB" dirty="0"/>
              <a:t> </a:t>
            </a:r>
            <a:r>
              <a:rPr lang="en-GB" dirty="0" err="1"/>
              <a:t>bspw</a:t>
            </a:r>
            <a:r>
              <a:rPr lang="en-GB" dirty="0"/>
              <a:t>. </a:t>
            </a:r>
            <a:r>
              <a:rPr lang="en-GB" dirty="0" err="1"/>
              <a:t>Offen</a:t>
            </a:r>
            <a:r>
              <a:rPr lang="en-GB" dirty="0"/>
              <a:t> </a:t>
            </a:r>
            <a:r>
              <a:rPr lang="en-GB" dirty="0" err="1"/>
              <a:t>fragen</a:t>
            </a:r>
            <a:r>
              <a:rPr lang="en-GB" dirty="0"/>
              <a:t>, </a:t>
            </a:r>
            <a:r>
              <a:rPr lang="en-GB" dirty="0" err="1"/>
              <a:t>ob</a:t>
            </a:r>
            <a:r>
              <a:rPr lang="en-GB" dirty="0"/>
              <a:t> </a:t>
            </a:r>
            <a:r>
              <a:rPr lang="en-GB" dirty="0" err="1"/>
              <a:t>ein</a:t>
            </a:r>
            <a:r>
              <a:rPr lang="en-GB" dirty="0"/>
              <a:t> </a:t>
            </a:r>
            <a:r>
              <a:rPr lang="en-GB" dirty="0" err="1"/>
              <a:t>bestimmtes</a:t>
            </a:r>
            <a:r>
              <a:rPr lang="en-GB" dirty="0"/>
              <a:t> </a:t>
            </a:r>
            <a:r>
              <a:rPr lang="en-GB" dirty="0" err="1"/>
              <a:t>Verhalten</a:t>
            </a:r>
            <a:r>
              <a:rPr lang="en-GB" dirty="0"/>
              <a:t> von Frauen </a:t>
            </a:r>
            <a:r>
              <a:rPr lang="en-GB" dirty="0" err="1"/>
              <a:t>vielleicht</a:t>
            </a:r>
            <a:r>
              <a:rPr lang="en-GB" dirty="0"/>
              <a:t> </a:t>
            </a:r>
            <a:r>
              <a:rPr lang="en-GB" dirty="0" err="1"/>
              <a:t>anders</a:t>
            </a:r>
            <a:r>
              <a:rPr lang="en-GB" dirty="0"/>
              <a:t> </a:t>
            </a:r>
            <a:r>
              <a:rPr lang="en-GB" dirty="0" err="1"/>
              <a:t>interepretiert</a:t>
            </a:r>
            <a:r>
              <a:rPr lang="en-GB" dirty="0"/>
              <a:t> </a:t>
            </a:r>
            <a:r>
              <a:rPr lang="en-GB" dirty="0" err="1"/>
              <a:t>werden</a:t>
            </a:r>
            <a:r>
              <a:rPr lang="en-GB" dirty="0"/>
              <a:t> </a:t>
            </a:r>
            <a:r>
              <a:rPr lang="en-GB" dirty="0" err="1"/>
              <a:t>würde</a:t>
            </a:r>
            <a:r>
              <a:rPr lang="en-GB" dirty="0"/>
              <a:t>, </a:t>
            </a:r>
            <a:r>
              <a:rPr lang="en-GB" dirty="0" err="1"/>
              <a:t>als</a:t>
            </a:r>
            <a:r>
              <a:rPr lang="en-GB" dirty="0"/>
              <a:t> von </a:t>
            </a:r>
            <a:r>
              <a:rPr lang="en-GB" dirty="0" err="1"/>
              <a:t>Männern</a:t>
            </a:r>
            <a:r>
              <a:rPr lang="en-GB" dirty="0"/>
              <a:t>.</a:t>
            </a:r>
          </a:p>
          <a:p>
            <a:r>
              <a:rPr lang="en-GB" dirty="0"/>
              <a:t>Es </a:t>
            </a:r>
            <a:r>
              <a:rPr lang="en-GB" dirty="0" err="1"/>
              <a:t>kann</a:t>
            </a:r>
            <a:r>
              <a:rPr lang="en-GB" dirty="0"/>
              <a:t> </a:t>
            </a:r>
            <a:r>
              <a:rPr lang="en-GB" dirty="0" err="1"/>
              <a:t>auch</a:t>
            </a:r>
            <a:r>
              <a:rPr lang="en-GB" dirty="0"/>
              <a:t> sein, </a:t>
            </a:r>
            <a:r>
              <a:rPr lang="en-GB" dirty="0" err="1"/>
              <a:t>dass</a:t>
            </a:r>
            <a:r>
              <a:rPr lang="en-GB" dirty="0"/>
              <a:t> </a:t>
            </a:r>
            <a:r>
              <a:rPr lang="en-GB" dirty="0" err="1"/>
              <a:t>manchmal</a:t>
            </a:r>
            <a:r>
              <a:rPr lang="en-GB" dirty="0"/>
              <a:t> in </a:t>
            </a:r>
            <a:r>
              <a:rPr lang="en-GB" dirty="0" err="1"/>
              <a:t>Treffen</a:t>
            </a:r>
            <a:r>
              <a:rPr lang="en-GB" dirty="0"/>
              <a:t> </a:t>
            </a:r>
            <a:r>
              <a:rPr lang="en-GB" dirty="0" err="1"/>
              <a:t>unangenehme</a:t>
            </a:r>
            <a:r>
              <a:rPr lang="en-GB" dirty="0"/>
              <a:t> </a:t>
            </a:r>
            <a:r>
              <a:rPr lang="en-GB" dirty="0" err="1"/>
              <a:t>Situationen</a:t>
            </a:r>
            <a:r>
              <a:rPr lang="en-GB" dirty="0"/>
              <a:t> </a:t>
            </a:r>
            <a:r>
              <a:rPr lang="en-GB" dirty="0" err="1"/>
              <a:t>entstehen</a:t>
            </a:r>
            <a:r>
              <a:rPr lang="en-GB" dirty="0"/>
              <a:t>, </a:t>
            </a:r>
            <a:r>
              <a:rPr lang="en-GB" dirty="0" err="1"/>
              <a:t>weil</a:t>
            </a:r>
            <a:r>
              <a:rPr lang="en-GB" dirty="0"/>
              <a:t> </a:t>
            </a:r>
            <a:r>
              <a:rPr lang="en-GB" dirty="0" err="1"/>
              <a:t>etwas</a:t>
            </a:r>
            <a:r>
              <a:rPr lang="en-GB" dirty="0"/>
              <a:t> </a:t>
            </a:r>
            <a:r>
              <a:rPr lang="en-GB" dirty="0" err="1"/>
              <a:t>gesagt</a:t>
            </a:r>
            <a:r>
              <a:rPr lang="en-GB" dirty="0"/>
              <a:t> </a:t>
            </a:r>
            <a:r>
              <a:rPr lang="en-GB" dirty="0" err="1"/>
              <a:t>wurde</a:t>
            </a:r>
            <a:r>
              <a:rPr lang="en-GB" dirty="0"/>
              <a:t>, das </a:t>
            </a:r>
            <a:r>
              <a:rPr lang="en-GB" dirty="0" err="1"/>
              <a:t>mehrdeutig</a:t>
            </a:r>
            <a:r>
              <a:rPr lang="en-GB" dirty="0"/>
              <a:t> sein </a:t>
            </a:r>
            <a:r>
              <a:rPr lang="en-GB" dirty="0" err="1"/>
              <a:t>könnte</a:t>
            </a:r>
            <a:r>
              <a:rPr lang="en-GB" dirty="0"/>
              <a:t>. </a:t>
            </a:r>
            <a:r>
              <a:rPr lang="en-GB" dirty="0" err="1"/>
              <a:t>Hier</a:t>
            </a:r>
            <a:r>
              <a:rPr lang="en-GB" dirty="0"/>
              <a:t> </a:t>
            </a:r>
            <a:r>
              <a:rPr lang="en-GB" dirty="0" err="1"/>
              <a:t>können</a:t>
            </a:r>
            <a:r>
              <a:rPr lang="en-GB" dirty="0"/>
              <a:t> </a:t>
            </a:r>
            <a:r>
              <a:rPr lang="en-GB" dirty="0" err="1"/>
              <a:t>auch</a:t>
            </a:r>
            <a:r>
              <a:rPr lang="en-GB" dirty="0"/>
              <a:t> </a:t>
            </a:r>
            <a:r>
              <a:rPr lang="en-GB" dirty="0" err="1"/>
              <a:t>Männer</a:t>
            </a:r>
            <a:r>
              <a:rPr lang="en-GB" dirty="0"/>
              <a:t> </a:t>
            </a:r>
            <a:r>
              <a:rPr lang="en-GB" dirty="0" err="1"/>
              <a:t>ansprechen</a:t>
            </a:r>
            <a:r>
              <a:rPr lang="en-GB" dirty="0"/>
              <a:t>, </a:t>
            </a:r>
            <a:r>
              <a:rPr lang="en-GB" dirty="0" err="1"/>
              <a:t>dass</a:t>
            </a:r>
            <a:r>
              <a:rPr lang="en-GB" dirty="0"/>
              <a:t> das </a:t>
            </a:r>
            <a:r>
              <a:rPr lang="en-GB" dirty="0" err="1"/>
              <a:t>jetzt</a:t>
            </a:r>
            <a:r>
              <a:rPr lang="en-GB" dirty="0"/>
              <a:t> </a:t>
            </a:r>
            <a:r>
              <a:rPr lang="en-GB" dirty="0" err="1"/>
              <a:t>unangenehm</a:t>
            </a:r>
            <a:r>
              <a:rPr lang="en-GB" dirty="0"/>
              <a:t> </a:t>
            </a:r>
            <a:r>
              <a:rPr lang="en-GB" dirty="0" err="1"/>
              <a:t>oder</a:t>
            </a:r>
            <a:r>
              <a:rPr lang="en-GB" dirty="0"/>
              <a:t> </a:t>
            </a:r>
            <a:r>
              <a:rPr lang="en-GB" dirty="0" err="1"/>
              <a:t>eigenartig</a:t>
            </a:r>
            <a:r>
              <a:rPr lang="en-GB" dirty="0"/>
              <a:t> war, um so den </a:t>
            </a:r>
            <a:r>
              <a:rPr lang="en-GB" dirty="0" err="1"/>
              <a:t>Raum</a:t>
            </a:r>
            <a:r>
              <a:rPr lang="en-GB" dirty="0"/>
              <a:t> </a:t>
            </a:r>
            <a:r>
              <a:rPr lang="en-GB" dirty="0" err="1"/>
              <a:t>noch</a:t>
            </a:r>
            <a:r>
              <a:rPr lang="en-GB" dirty="0"/>
              <a:t> </a:t>
            </a:r>
            <a:r>
              <a:rPr lang="en-GB" dirty="0" err="1"/>
              <a:t>einmal</a:t>
            </a:r>
            <a:r>
              <a:rPr lang="en-GB" dirty="0"/>
              <a:t> </a:t>
            </a:r>
            <a:r>
              <a:rPr lang="en-GB" dirty="0" err="1"/>
              <a:t>anders</a:t>
            </a:r>
            <a:r>
              <a:rPr lang="en-GB" dirty="0"/>
              <a:t> </a:t>
            </a:r>
            <a:r>
              <a:rPr lang="en-GB" dirty="0" err="1"/>
              <a:t>zu</a:t>
            </a:r>
            <a:r>
              <a:rPr lang="en-GB" dirty="0"/>
              <a:t> </a:t>
            </a:r>
            <a:r>
              <a:rPr lang="en-GB" dirty="0" err="1"/>
              <a:t>eröffnen</a:t>
            </a:r>
            <a:r>
              <a:rPr lang="en-GB" dirty="0"/>
              <a:t>.</a:t>
            </a:r>
          </a:p>
          <a:p>
            <a:r>
              <a:rPr lang="en-GB" dirty="0" err="1"/>
              <a:t>Vorurteile</a:t>
            </a:r>
            <a:r>
              <a:rPr lang="en-GB" dirty="0"/>
              <a:t> </a:t>
            </a:r>
            <a:r>
              <a:rPr lang="en-GB" dirty="0" err="1"/>
              <a:t>ansprechen</a:t>
            </a:r>
            <a:r>
              <a:rPr lang="en-GB" dirty="0"/>
              <a:t>, </a:t>
            </a:r>
            <a:r>
              <a:rPr lang="en-GB" dirty="0" err="1"/>
              <a:t>heißt</a:t>
            </a:r>
            <a:r>
              <a:rPr lang="en-GB" dirty="0"/>
              <a:t> </a:t>
            </a:r>
            <a:r>
              <a:rPr lang="en-GB" dirty="0" err="1"/>
              <a:t>daher</a:t>
            </a:r>
            <a:r>
              <a:rPr lang="en-GB" dirty="0"/>
              <a:t> </a:t>
            </a:r>
            <a:r>
              <a:rPr lang="en-GB" dirty="0" err="1"/>
              <a:t>nicht</a:t>
            </a:r>
            <a:r>
              <a:rPr lang="en-GB" dirty="0"/>
              <a:t> wen “</a:t>
            </a:r>
            <a:r>
              <a:rPr lang="en-GB" dirty="0" err="1"/>
              <a:t>bloss</a:t>
            </a:r>
            <a:r>
              <a:rPr lang="en-GB" dirty="0"/>
              <a:t> </a:t>
            </a:r>
            <a:r>
              <a:rPr lang="en-GB" dirty="0" err="1"/>
              <a:t>zu</a:t>
            </a:r>
            <a:r>
              <a:rPr lang="en-GB" dirty="0"/>
              <a:t> </a:t>
            </a:r>
            <a:r>
              <a:rPr lang="en-GB" dirty="0" err="1"/>
              <a:t>stellen</a:t>
            </a:r>
            <a:r>
              <a:rPr lang="en-GB" dirty="0"/>
              <a:t>” </a:t>
            </a:r>
            <a:r>
              <a:rPr lang="en-GB" dirty="0" err="1"/>
              <a:t>oder</a:t>
            </a:r>
            <a:r>
              <a:rPr lang="en-GB" dirty="0"/>
              <a:t> </a:t>
            </a:r>
            <a:r>
              <a:rPr lang="en-GB" dirty="0" err="1"/>
              <a:t>zu</a:t>
            </a:r>
            <a:r>
              <a:rPr lang="en-GB" dirty="0"/>
              <a:t> </a:t>
            </a:r>
            <a:r>
              <a:rPr lang="en-GB" dirty="0" err="1"/>
              <a:t>verurteilen</a:t>
            </a:r>
            <a:r>
              <a:rPr lang="en-GB" dirty="0"/>
              <a:t>. </a:t>
            </a:r>
            <a:r>
              <a:rPr lang="en-GB" dirty="0" err="1"/>
              <a:t>Vielmehr</a:t>
            </a:r>
            <a:r>
              <a:rPr lang="en-GB" dirty="0"/>
              <a:t> </a:t>
            </a:r>
            <a:r>
              <a:rPr lang="en-GB" dirty="0" err="1"/>
              <a:t>heißt</a:t>
            </a:r>
            <a:r>
              <a:rPr lang="en-GB" dirty="0"/>
              <a:t> es, den </a:t>
            </a:r>
            <a:r>
              <a:rPr lang="en-GB" dirty="0" err="1"/>
              <a:t>Raum</a:t>
            </a:r>
            <a:r>
              <a:rPr lang="en-GB" dirty="0"/>
              <a:t> </a:t>
            </a:r>
            <a:r>
              <a:rPr lang="en-GB" dirty="0" err="1"/>
              <a:t>dafür</a:t>
            </a:r>
            <a:r>
              <a:rPr lang="en-GB" dirty="0"/>
              <a:t> </a:t>
            </a:r>
            <a:r>
              <a:rPr lang="en-GB" dirty="0" err="1"/>
              <a:t>zu</a:t>
            </a:r>
            <a:r>
              <a:rPr lang="en-GB" dirty="0"/>
              <a:t> </a:t>
            </a:r>
            <a:r>
              <a:rPr lang="en-GB" dirty="0" err="1"/>
              <a:t>schaffen</a:t>
            </a:r>
            <a:r>
              <a:rPr lang="en-GB" dirty="0"/>
              <a:t>, </a:t>
            </a:r>
            <a:r>
              <a:rPr lang="en-GB" dirty="0" err="1"/>
              <a:t>unbewusste</a:t>
            </a:r>
            <a:r>
              <a:rPr lang="en-GB" dirty="0"/>
              <a:t> </a:t>
            </a:r>
            <a:r>
              <a:rPr lang="en-GB" dirty="0" err="1"/>
              <a:t>Handlungen</a:t>
            </a:r>
            <a:r>
              <a:rPr lang="en-GB" dirty="0"/>
              <a:t> </a:t>
            </a:r>
            <a:r>
              <a:rPr lang="en-GB" dirty="0" err="1"/>
              <a:t>noch</a:t>
            </a:r>
            <a:r>
              <a:rPr lang="en-GB" dirty="0"/>
              <a:t> </a:t>
            </a:r>
            <a:r>
              <a:rPr lang="en-GB" dirty="0" err="1"/>
              <a:t>einmal</a:t>
            </a:r>
            <a:r>
              <a:rPr lang="en-GB" dirty="0"/>
              <a:t> </a:t>
            </a:r>
            <a:r>
              <a:rPr lang="en-GB" dirty="0" err="1"/>
              <a:t>zu</a:t>
            </a:r>
            <a:r>
              <a:rPr lang="en-GB" dirty="0"/>
              <a:t> </a:t>
            </a:r>
            <a:r>
              <a:rPr lang="en-GB" dirty="0" err="1"/>
              <a:t>reflektieren</a:t>
            </a:r>
            <a:r>
              <a:rPr lang="en-GB" dirty="0"/>
              <a:t> </a:t>
            </a:r>
            <a:r>
              <a:rPr lang="en-GB" dirty="0" err="1"/>
              <a:t>bzw</a:t>
            </a:r>
            <a:r>
              <a:rPr lang="en-GB" dirty="0"/>
              <a:t>. Zu </a:t>
            </a:r>
            <a:r>
              <a:rPr lang="en-GB" dirty="0" err="1"/>
              <a:t>thematisieren</a:t>
            </a:r>
            <a:r>
              <a:rPr lang="en-GB" dirty="0"/>
              <a:t> und </a:t>
            </a:r>
            <a:r>
              <a:rPr lang="en-GB" dirty="0" err="1"/>
              <a:t>daraus</a:t>
            </a:r>
            <a:r>
              <a:rPr lang="en-GB" dirty="0"/>
              <a:t> </a:t>
            </a:r>
            <a:r>
              <a:rPr lang="en-GB" dirty="0" err="1"/>
              <a:t>zu</a:t>
            </a:r>
            <a:r>
              <a:rPr lang="en-GB" dirty="0"/>
              <a:t> </a:t>
            </a:r>
            <a:r>
              <a:rPr lang="en-GB" dirty="0" err="1"/>
              <a:t>lernen</a:t>
            </a:r>
            <a:r>
              <a:rPr lang="en-GB" dirty="0"/>
              <a:t>.</a:t>
            </a:r>
          </a:p>
          <a:p>
            <a:endParaRPr lang="en-GB" dirty="0"/>
          </a:p>
          <a:p>
            <a:r>
              <a:rPr lang="en-GB" dirty="0" err="1"/>
              <a:t>Förderugsinitativen</a:t>
            </a:r>
            <a:r>
              <a:rPr lang="en-GB" dirty="0"/>
              <a:t> </a:t>
            </a:r>
            <a:r>
              <a:rPr lang="en-GB" dirty="0" err="1"/>
              <a:t>zu</a:t>
            </a:r>
            <a:r>
              <a:rPr lang="en-GB" dirty="0"/>
              <a:t> </a:t>
            </a:r>
            <a:r>
              <a:rPr lang="en-GB" dirty="0" err="1"/>
              <a:t>verfechten</a:t>
            </a:r>
            <a:endParaRPr lang="en-GB" dirty="0"/>
          </a:p>
          <a:p>
            <a:r>
              <a:rPr lang="en-GB" dirty="0"/>
              <a:t>Es </a:t>
            </a:r>
            <a:r>
              <a:rPr lang="en-GB" dirty="0" err="1"/>
              <a:t>kann</a:t>
            </a:r>
            <a:r>
              <a:rPr lang="en-GB" dirty="0"/>
              <a:t> </a:t>
            </a:r>
            <a:r>
              <a:rPr lang="en-GB" dirty="0" err="1"/>
              <a:t>vorkommen</a:t>
            </a:r>
            <a:r>
              <a:rPr lang="en-GB" dirty="0"/>
              <a:t>, gar </a:t>
            </a:r>
            <a:r>
              <a:rPr lang="en-GB" dirty="0" err="1"/>
              <a:t>nicht</a:t>
            </a:r>
            <a:r>
              <a:rPr lang="en-GB" dirty="0"/>
              <a:t> so </a:t>
            </a:r>
            <a:r>
              <a:rPr lang="en-GB" dirty="0" err="1"/>
              <a:t>selten</a:t>
            </a:r>
            <a:r>
              <a:rPr lang="en-GB" dirty="0"/>
              <a:t>, </a:t>
            </a:r>
            <a:r>
              <a:rPr lang="en-GB" dirty="0" err="1"/>
              <a:t>dass</a:t>
            </a:r>
            <a:r>
              <a:rPr lang="en-GB" dirty="0"/>
              <a:t> </a:t>
            </a:r>
            <a:r>
              <a:rPr lang="en-GB" dirty="0" err="1"/>
              <a:t>Männern</a:t>
            </a:r>
            <a:r>
              <a:rPr lang="en-GB" dirty="0"/>
              <a:t> </a:t>
            </a:r>
            <a:r>
              <a:rPr lang="en-GB" dirty="0" err="1"/>
              <a:t>welche</a:t>
            </a:r>
            <a:r>
              <a:rPr lang="en-GB" dirty="0"/>
              <a:t> </a:t>
            </a:r>
            <a:r>
              <a:rPr lang="en-GB" dirty="0" err="1"/>
              <a:t>sich</a:t>
            </a:r>
            <a:r>
              <a:rPr lang="en-GB" dirty="0"/>
              <a:t> </a:t>
            </a:r>
            <a:r>
              <a:rPr lang="en-GB" dirty="0" err="1"/>
              <a:t>bspw</a:t>
            </a:r>
            <a:r>
              <a:rPr lang="en-GB" dirty="0"/>
              <a:t>. </a:t>
            </a:r>
            <a:r>
              <a:rPr lang="en-GB" dirty="0" err="1"/>
              <a:t>Als</a:t>
            </a:r>
            <a:r>
              <a:rPr lang="en-GB" dirty="0"/>
              <a:t> </a:t>
            </a:r>
            <a:r>
              <a:rPr lang="en-GB" dirty="0" err="1"/>
              <a:t>Mentoren</a:t>
            </a:r>
            <a:r>
              <a:rPr lang="en-GB" dirty="0"/>
              <a:t> in </a:t>
            </a:r>
            <a:r>
              <a:rPr lang="en-GB" dirty="0" err="1"/>
              <a:t>Rahmen</a:t>
            </a:r>
            <a:r>
              <a:rPr lang="en-GB" dirty="0"/>
              <a:t> von </a:t>
            </a:r>
            <a:r>
              <a:rPr lang="en-GB" dirty="0" err="1"/>
              <a:t>Frauenförderungsmaßnahmen</a:t>
            </a:r>
            <a:r>
              <a:rPr lang="en-GB" dirty="0"/>
              <a:t> </a:t>
            </a:r>
            <a:r>
              <a:rPr lang="en-GB" dirty="0" err="1"/>
              <a:t>einsetzen</a:t>
            </a:r>
            <a:r>
              <a:rPr lang="en-GB" dirty="0"/>
              <a:t>, </a:t>
            </a:r>
          </a:p>
          <a:p>
            <a:r>
              <a:rPr lang="en-GB" dirty="0" err="1"/>
              <a:t>Zugeschrieben</a:t>
            </a:r>
            <a:r>
              <a:rPr lang="en-GB" dirty="0"/>
              <a:t> </a:t>
            </a:r>
            <a:r>
              <a:rPr lang="en-GB" dirty="0" err="1"/>
              <a:t>wird</a:t>
            </a:r>
            <a:r>
              <a:rPr lang="en-GB" dirty="0"/>
              <a:t>, </a:t>
            </a:r>
            <a:r>
              <a:rPr lang="en-GB" dirty="0" err="1"/>
              <a:t>dass</a:t>
            </a:r>
            <a:r>
              <a:rPr lang="en-GB" dirty="0"/>
              <a:t> </a:t>
            </a:r>
            <a:r>
              <a:rPr lang="en-GB" dirty="0" err="1"/>
              <a:t>sie</a:t>
            </a:r>
            <a:r>
              <a:rPr lang="en-GB" dirty="0"/>
              <a:t> das </a:t>
            </a:r>
            <a:r>
              <a:rPr lang="en-GB" dirty="0" err="1"/>
              <a:t>nciht</a:t>
            </a:r>
            <a:r>
              <a:rPr lang="en-GB" dirty="0"/>
              <a:t> </a:t>
            </a:r>
            <a:r>
              <a:rPr lang="en-GB" dirty="0" err="1"/>
              <a:t>freiwillig</a:t>
            </a:r>
            <a:r>
              <a:rPr lang="en-GB" dirty="0"/>
              <a:t> </a:t>
            </a:r>
            <a:r>
              <a:rPr lang="en-GB" dirty="0" err="1"/>
              <a:t>machen</a:t>
            </a:r>
            <a:r>
              <a:rPr lang="en-GB" dirty="0"/>
              <a:t> </a:t>
            </a:r>
            <a:r>
              <a:rPr lang="en-GB" dirty="0" err="1"/>
              <a:t>würden</a:t>
            </a:r>
            <a:r>
              <a:rPr lang="en-GB" dirty="0"/>
              <a:t>, </a:t>
            </a:r>
            <a:r>
              <a:rPr lang="en-GB" dirty="0" err="1"/>
              <a:t>oder</a:t>
            </a:r>
            <a:r>
              <a:rPr lang="en-GB" dirty="0"/>
              <a:t> das </a:t>
            </a:r>
            <a:r>
              <a:rPr lang="en-GB" dirty="0" err="1"/>
              <a:t>jemand</a:t>
            </a:r>
            <a:r>
              <a:rPr lang="en-GB" dirty="0"/>
              <a:t> </a:t>
            </a:r>
            <a:r>
              <a:rPr lang="en-GB" dirty="0" err="1"/>
              <a:t>meint</a:t>
            </a:r>
            <a:r>
              <a:rPr lang="en-GB" dirty="0"/>
              <a:t>, </a:t>
            </a:r>
            <a:r>
              <a:rPr lang="en-GB" dirty="0" err="1"/>
              <a:t>Frauenförderungsmaßnahmen</a:t>
            </a:r>
            <a:r>
              <a:rPr lang="en-GB" dirty="0"/>
              <a:t> </a:t>
            </a:r>
            <a:r>
              <a:rPr lang="en-GB" dirty="0" err="1"/>
              <a:t>wären</a:t>
            </a:r>
            <a:r>
              <a:rPr lang="en-GB" dirty="0"/>
              <a:t> </a:t>
            </a:r>
            <a:r>
              <a:rPr lang="en-GB" dirty="0" err="1"/>
              <a:t>Männern</a:t>
            </a:r>
            <a:r>
              <a:rPr lang="en-GB" dirty="0"/>
              <a:t> </a:t>
            </a:r>
            <a:r>
              <a:rPr lang="en-GB" dirty="0" err="1"/>
              <a:t>gegenüber</a:t>
            </a:r>
            <a:r>
              <a:rPr lang="en-GB" dirty="0"/>
              <a:t> </a:t>
            </a:r>
            <a:r>
              <a:rPr lang="en-GB" dirty="0" err="1"/>
              <a:t>ungerecht</a:t>
            </a:r>
            <a:r>
              <a:rPr lang="en-GB" dirty="0"/>
              <a:t> und </a:t>
            </a:r>
            <a:r>
              <a:rPr lang="en-GB" dirty="0" err="1"/>
              <a:t>diskriminierend</a:t>
            </a:r>
            <a:r>
              <a:rPr lang="en-GB" dirty="0"/>
              <a:t>. </a:t>
            </a:r>
            <a:r>
              <a:rPr lang="en-GB" dirty="0" err="1"/>
              <a:t>Solche</a:t>
            </a:r>
            <a:r>
              <a:rPr lang="en-GB" dirty="0"/>
              <a:t> </a:t>
            </a:r>
            <a:r>
              <a:rPr lang="en-GB" dirty="0" err="1"/>
              <a:t>Zweifel</a:t>
            </a:r>
            <a:r>
              <a:rPr lang="en-GB" dirty="0"/>
              <a:t> an </a:t>
            </a:r>
            <a:r>
              <a:rPr lang="en-GB" dirty="0" err="1"/>
              <a:t>Programmen</a:t>
            </a:r>
            <a:r>
              <a:rPr lang="en-GB" dirty="0"/>
              <a:t> </a:t>
            </a:r>
            <a:r>
              <a:rPr lang="en-GB" dirty="0" err="1"/>
              <a:t>können</a:t>
            </a:r>
            <a:r>
              <a:rPr lang="en-GB" dirty="0"/>
              <a:t> von Frauen und von </a:t>
            </a:r>
            <a:r>
              <a:rPr lang="en-GB" dirty="0" err="1"/>
              <a:t>Männern</a:t>
            </a:r>
            <a:r>
              <a:rPr lang="en-GB" dirty="0"/>
              <a:t> </a:t>
            </a:r>
            <a:r>
              <a:rPr lang="en-GB" dirty="0" err="1"/>
              <a:t>kommen</a:t>
            </a:r>
            <a:r>
              <a:rPr lang="en-GB" dirty="0"/>
              <a:t>. </a:t>
            </a:r>
            <a:r>
              <a:rPr lang="en-GB" dirty="0" err="1"/>
              <a:t>Hier</a:t>
            </a:r>
            <a:r>
              <a:rPr lang="en-GB" dirty="0"/>
              <a:t> </a:t>
            </a:r>
            <a:r>
              <a:rPr lang="en-GB" dirty="0" err="1"/>
              <a:t>ist</a:t>
            </a:r>
            <a:r>
              <a:rPr lang="en-GB" dirty="0"/>
              <a:t> es </a:t>
            </a:r>
            <a:r>
              <a:rPr lang="en-GB" dirty="0" err="1"/>
              <a:t>sehr</a:t>
            </a:r>
            <a:r>
              <a:rPr lang="en-GB" dirty="0"/>
              <a:t> </a:t>
            </a:r>
            <a:r>
              <a:rPr lang="en-GB" dirty="0" err="1"/>
              <a:t>hilfrecih</a:t>
            </a:r>
            <a:r>
              <a:rPr lang="en-GB" dirty="0"/>
              <a:t>, </a:t>
            </a:r>
            <a:r>
              <a:rPr lang="en-GB" dirty="0" err="1"/>
              <a:t>wenn</a:t>
            </a:r>
            <a:r>
              <a:rPr lang="en-GB" dirty="0"/>
              <a:t> </a:t>
            </a:r>
            <a:r>
              <a:rPr lang="en-GB" dirty="0" err="1"/>
              <a:t>auch</a:t>
            </a:r>
            <a:r>
              <a:rPr lang="en-GB" dirty="0"/>
              <a:t> </a:t>
            </a:r>
            <a:r>
              <a:rPr lang="en-GB" dirty="0" err="1"/>
              <a:t>Männer</a:t>
            </a:r>
            <a:r>
              <a:rPr lang="en-GB" dirty="0"/>
              <a:t> die </a:t>
            </a:r>
            <a:r>
              <a:rPr lang="en-GB" dirty="0" err="1"/>
              <a:t>Bedeutung</a:t>
            </a:r>
            <a:r>
              <a:rPr lang="en-GB" dirty="0"/>
              <a:t> </a:t>
            </a:r>
            <a:r>
              <a:rPr lang="en-GB" dirty="0" err="1"/>
              <a:t>dieser</a:t>
            </a:r>
            <a:r>
              <a:rPr lang="en-GB" dirty="0"/>
              <a:t> Arbeit </a:t>
            </a:r>
            <a:r>
              <a:rPr lang="en-GB" dirty="0" err="1"/>
              <a:t>oder</a:t>
            </a:r>
            <a:r>
              <a:rPr lang="en-GB" dirty="0"/>
              <a:t> </a:t>
            </a:r>
            <a:r>
              <a:rPr lang="en-GB" dirty="0" err="1"/>
              <a:t>ihre</a:t>
            </a:r>
            <a:r>
              <a:rPr lang="en-GB" dirty="0"/>
              <a:t> </a:t>
            </a:r>
            <a:r>
              <a:rPr lang="en-GB" dirty="0" err="1"/>
              <a:t>eigene</a:t>
            </a:r>
            <a:r>
              <a:rPr lang="en-GB" dirty="0"/>
              <a:t> Motivation </a:t>
            </a:r>
            <a:r>
              <a:rPr lang="en-GB" dirty="0" err="1"/>
              <a:t>betonen</a:t>
            </a:r>
            <a:r>
              <a:rPr lang="en-GB" dirty="0"/>
              <a:t>. </a:t>
            </a:r>
          </a:p>
          <a:p>
            <a:endParaRPr lang="en-GB" dirty="0"/>
          </a:p>
          <a:p>
            <a:endParaRPr lang="en-GB" dirty="0"/>
          </a:p>
          <a:p>
            <a:endParaRPr lang="en-GB" dirty="0"/>
          </a:p>
        </p:txBody>
      </p:sp>
      <p:sp>
        <p:nvSpPr>
          <p:cNvPr id="4" name="Foliennummernplatzhalter 3"/>
          <p:cNvSpPr>
            <a:spLocks noGrp="1"/>
          </p:cNvSpPr>
          <p:nvPr>
            <p:ph type="sldNum" sz="quarter" idx="5"/>
          </p:nvPr>
        </p:nvSpPr>
        <p:spPr/>
        <p:txBody>
          <a:bodyPr/>
          <a:lstStyle/>
          <a:p>
            <a:fld id="{068148BC-D265-4570-8992-C408EF95DD7E}" type="slidenum">
              <a:rPr lang="de-AT" smtClean="0"/>
              <a:t>6</a:t>
            </a:fld>
            <a:endParaRPr lang="de-AT"/>
          </a:p>
        </p:txBody>
      </p:sp>
    </p:spTree>
    <p:extLst>
      <p:ext uri="{BB962C8B-B14F-4D97-AF65-F5344CB8AC3E}">
        <p14:creationId xmlns:p14="http://schemas.microsoft.com/office/powerpoint/2010/main" val="3932934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p:nvGrpSpPr>
        <p:grpSpPr>
          <a:xfrm>
            <a:off x="383117" y="723983"/>
            <a:ext cx="11403800" cy="2445120"/>
            <a:chOff x="287338" y="603319"/>
            <a:chExt cx="8552850" cy="2037600"/>
          </a:xfrm>
        </p:grpSpPr>
        <p:sp>
          <p:nvSpPr>
            <p:cNvPr id="14" name="Rechteck 13"/>
            <p:cNvSpPr/>
            <p:nvPr/>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5" name="Rechteck 14"/>
            <p:cNvSpPr/>
            <p:nvPr/>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pic>
        <p:nvPicPr>
          <p:cNvPr id="16" name="Grafik 15">
            <a:extLst>
              <a:ext uri="{FF2B5EF4-FFF2-40B4-BE49-F238E27FC236}">
                <a16:creationId xmlns:a16="http://schemas.microsoft.com/office/drawing/2014/main" id="{BCE2647B-5073-4CAC-9C5E-8009FCC05365}"/>
              </a:ext>
            </a:extLst>
          </p:cNvPr>
          <p:cNvPicPr>
            <a:picLocks noChangeAspect="1"/>
          </p:cNvPicPr>
          <p:nvPr/>
        </p:nvPicPr>
        <p:blipFill>
          <a:blip r:embed="rId3"/>
          <a:stretch>
            <a:fillRect/>
          </a:stretch>
        </p:blipFill>
        <p:spPr>
          <a:xfrm>
            <a:off x="8772501" y="1279092"/>
            <a:ext cx="2465553" cy="1170720"/>
          </a:xfrm>
          <a:prstGeom prst="rect">
            <a:avLst/>
          </a:prstGeom>
        </p:spPr>
      </p:pic>
      <p:sp>
        <p:nvSpPr>
          <p:cNvPr id="2" name="Titel 1"/>
          <p:cNvSpPr>
            <a:spLocks noGrp="1"/>
          </p:cNvSpPr>
          <p:nvPr>
            <p:ph type="ctrTitle" hasCustomPrompt="1"/>
          </p:nvPr>
        </p:nvSpPr>
        <p:spPr bwMode="black">
          <a:xfrm>
            <a:off x="807208" y="1561638"/>
            <a:ext cx="7248000" cy="1231200"/>
          </a:xfrm>
          <a:prstGeom prst="rect">
            <a:avLst/>
          </a:prstGeom>
        </p:spPr>
        <p:txBody>
          <a:bodyPr tIns="0" anchor="ctr"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3" name="Untertitel 2"/>
          <p:cNvSpPr>
            <a:spLocks noGrp="1"/>
          </p:cNvSpPr>
          <p:nvPr>
            <p:ph type="subTitle" idx="1" hasCustomPrompt="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baseline="0" dirty="0" smtClean="0"/>
            </a:lvl1pPr>
          </a:lstStyle>
          <a:p>
            <a:pPr marL="0" lvl="0" defTabSz="1097280"/>
            <a:r>
              <a:rPr lang="de-DE"/>
              <a:t>Formatvorlagen des Textmasters bearbeiten</a:t>
            </a:r>
          </a:p>
        </p:txBody>
      </p:sp>
      <p:sp>
        <p:nvSpPr>
          <p:cNvPr id="12" name="Textplatzhalter 7"/>
          <p:cNvSpPr>
            <a:spLocks noGrp="1"/>
          </p:cNvSpPr>
          <p:nvPr>
            <p:ph type="body" sz="quarter" idx="12" hasCustomPrompt="1"/>
          </p:nvPr>
        </p:nvSpPr>
        <p:spPr bwMode="auto">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pic>
        <p:nvPicPr>
          <p:cNvPr id="17" name="Grafik 16">
            <a:extLst>
              <a:ext uri="{FF2B5EF4-FFF2-40B4-BE49-F238E27FC236}">
                <a16:creationId xmlns:a16="http://schemas.microsoft.com/office/drawing/2014/main" id="{E527B09F-2784-4C8E-A3B2-9012D8F03744}"/>
              </a:ext>
            </a:extLst>
          </p:cNvPr>
          <p:cNvPicPr>
            <a:picLocks noChangeAspect="1"/>
          </p:cNvPicPr>
          <p:nvPr/>
        </p:nvPicPr>
        <p:blipFill>
          <a:blip r:embed="rId4"/>
          <a:stretch>
            <a:fillRect/>
          </a:stretch>
        </p:blipFill>
        <p:spPr>
          <a:xfrm>
            <a:off x="8914461" y="6153218"/>
            <a:ext cx="2332800" cy="482988"/>
          </a:xfrm>
          <a:prstGeom prst="rect">
            <a:avLst/>
          </a:prstGeom>
        </p:spPr>
      </p:pic>
    </p:spTree>
    <p:extLst>
      <p:ext uri="{BB962C8B-B14F-4D97-AF65-F5344CB8AC3E}">
        <p14:creationId xmlns:p14="http://schemas.microsoft.com/office/powerpoint/2010/main" val="3690977821"/>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Kapitelfolie">
    <p:spTree>
      <p:nvGrpSpPr>
        <p:cNvPr id="1" name=""/>
        <p:cNvGrpSpPr/>
        <p:nvPr/>
      </p:nvGrpSpPr>
      <p:grpSpPr>
        <a:xfrm>
          <a:off x="0" y="0"/>
          <a:ext cx="0" cy="0"/>
          <a:chOff x="0" y="0"/>
          <a:chExt cx="0" cy="0"/>
        </a:xfrm>
      </p:grpSpPr>
      <p:grpSp>
        <p:nvGrpSpPr>
          <p:cNvPr id="21" name="Gruppieren 20"/>
          <p:cNvGrpSpPr/>
          <p:nvPr/>
        </p:nvGrpSpPr>
        <p:grpSpPr>
          <a:xfrm>
            <a:off x="383117" y="723983"/>
            <a:ext cx="11403800" cy="2445120"/>
            <a:chOff x="287338" y="603319"/>
            <a:chExt cx="8552850" cy="2037600"/>
          </a:xfrm>
        </p:grpSpPr>
        <p:sp>
          <p:nvSpPr>
            <p:cNvPr id="22" name="Rechteck 21"/>
            <p:cNvSpPr/>
            <p:nvPr/>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23" name="Rechteck 22"/>
            <p:cNvSpPr/>
            <p:nvPr/>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14" name="Textplatzhalter 9"/>
          <p:cNvSpPr>
            <a:spLocks noGrp="1"/>
          </p:cNvSpPr>
          <p:nvPr>
            <p:ph type="body" sz="quarter" idx="11"/>
          </p:nvPr>
        </p:nvSpPr>
        <p:spPr bwMode="white">
          <a:xfrm>
            <a:off x="383117" y="3529966"/>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3" name="Titel 1"/>
          <p:cNvSpPr>
            <a:spLocks noGrp="1"/>
          </p:cNvSpPr>
          <p:nvPr>
            <p:ph type="ctrTitle" hasCustomPrompt="1"/>
          </p:nvPr>
        </p:nvSpPr>
        <p:spPr bwMode="black">
          <a:xfrm>
            <a:off x="807208" y="1561638"/>
            <a:ext cx="7248000" cy="1231200"/>
          </a:xfrm>
          <a:prstGeom prst="rect">
            <a:avLst/>
          </a:prstGeom>
        </p:spPr>
        <p:txBody>
          <a:bodyPr tIns="0" anchor="ctr" anchorCtr="0">
            <a:noAutofit/>
          </a:bodyPr>
          <a:lstStyle>
            <a:lvl1pPr algn="l">
              <a:lnSpc>
                <a:spcPct val="100000"/>
              </a:lnSpc>
              <a:defRPr sz="336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2" name="Datumsplatzhalter 1"/>
          <p:cNvSpPr>
            <a:spLocks noGrp="1"/>
          </p:cNvSpPr>
          <p:nvPr>
            <p:ph type="dt" sz="half" idx="13"/>
          </p:nvPr>
        </p:nvSpPr>
        <p:spPr/>
        <p:txBody>
          <a:bodyPr/>
          <a:lstStyle/>
          <a:p>
            <a:fld id="{FE74F809-4789-4F62-8740-00E98FA7937A}" type="datetimeFigureOut">
              <a:rPr lang="en-GB" smtClean="0"/>
              <a:t>02/12/2019</a:t>
            </a:fld>
            <a:endParaRPr lang="en-GB"/>
          </a:p>
        </p:txBody>
      </p:sp>
      <p:sp>
        <p:nvSpPr>
          <p:cNvPr id="3" name="Fußzeilenplatzhalter 2"/>
          <p:cNvSpPr>
            <a:spLocks noGrp="1"/>
          </p:cNvSpPr>
          <p:nvPr>
            <p:ph type="ftr" sz="quarter" idx="14"/>
          </p:nvPr>
        </p:nvSpPr>
        <p:spPr/>
        <p:txBody>
          <a:bodyPr/>
          <a:lstStyle/>
          <a:p>
            <a:endParaRPr lang="en-GB"/>
          </a:p>
        </p:txBody>
      </p:sp>
      <p:sp>
        <p:nvSpPr>
          <p:cNvPr id="6" name="Foliennummernplatzhalter 5"/>
          <p:cNvSpPr>
            <a:spLocks noGrp="1"/>
          </p:cNvSpPr>
          <p:nvPr>
            <p:ph type="sldNum" sz="quarter" idx="15"/>
          </p:nvPr>
        </p:nvSpPr>
        <p:spPr/>
        <p:txBody>
          <a:bodyPr/>
          <a:lstStyle/>
          <a:p>
            <a:fld id="{044EBFAB-D02D-44C8-9184-E82EB4ED68C4}" type="slidenum">
              <a:rPr lang="en-GB" smtClean="0"/>
              <a:t>‹Nr.›</a:t>
            </a:fld>
            <a:endParaRPr lang="en-GB"/>
          </a:p>
        </p:txBody>
      </p:sp>
      <p:pic>
        <p:nvPicPr>
          <p:cNvPr id="12" name="Grafik 11">
            <a:extLst>
              <a:ext uri="{FF2B5EF4-FFF2-40B4-BE49-F238E27FC236}">
                <a16:creationId xmlns:a16="http://schemas.microsoft.com/office/drawing/2014/main" id="{76B34682-D46D-47C2-90DB-6F0C1D99CA20}"/>
              </a:ext>
            </a:extLst>
          </p:cNvPr>
          <p:cNvPicPr>
            <a:picLocks noChangeAspect="1"/>
          </p:cNvPicPr>
          <p:nvPr/>
        </p:nvPicPr>
        <p:blipFill>
          <a:blip r:embed="rId2"/>
          <a:stretch>
            <a:fillRect/>
          </a:stretch>
        </p:blipFill>
        <p:spPr>
          <a:xfrm>
            <a:off x="10393601" y="6409798"/>
            <a:ext cx="1444800" cy="299612"/>
          </a:xfrm>
          <a:prstGeom prst="rect">
            <a:avLst/>
          </a:prstGeom>
        </p:spPr>
      </p:pic>
      <p:pic>
        <p:nvPicPr>
          <p:cNvPr id="15" name="Grafik 14">
            <a:extLst>
              <a:ext uri="{FF2B5EF4-FFF2-40B4-BE49-F238E27FC236}">
                <a16:creationId xmlns:a16="http://schemas.microsoft.com/office/drawing/2014/main" id="{181D7EAB-0BA7-4E01-91B2-EC9EF18DB6A6}"/>
              </a:ext>
            </a:extLst>
          </p:cNvPr>
          <p:cNvPicPr>
            <a:picLocks noChangeAspect="1"/>
          </p:cNvPicPr>
          <p:nvPr/>
        </p:nvPicPr>
        <p:blipFill>
          <a:blip r:embed="rId3"/>
          <a:stretch>
            <a:fillRect/>
          </a:stretch>
        </p:blipFill>
        <p:spPr>
          <a:xfrm>
            <a:off x="8772501" y="1279092"/>
            <a:ext cx="2465553" cy="1170720"/>
          </a:xfrm>
          <a:prstGeom prst="rect">
            <a:avLst/>
          </a:prstGeom>
        </p:spPr>
      </p:pic>
    </p:spTree>
    <p:extLst>
      <p:ext uri="{BB962C8B-B14F-4D97-AF65-F5344CB8AC3E}">
        <p14:creationId xmlns:p14="http://schemas.microsoft.com/office/powerpoint/2010/main" val="345187888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apitelfolie kurz">
    <p:spTree>
      <p:nvGrpSpPr>
        <p:cNvPr id="1" name=""/>
        <p:cNvGrpSpPr/>
        <p:nvPr/>
      </p:nvGrpSpPr>
      <p:grpSpPr>
        <a:xfrm>
          <a:off x="0" y="0"/>
          <a:ext cx="0" cy="0"/>
          <a:chOff x="0" y="0"/>
          <a:chExt cx="0" cy="0"/>
        </a:xfrm>
      </p:grpSpPr>
      <p:grpSp>
        <p:nvGrpSpPr>
          <p:cNvPr id="13" name="Gruppieren 12"/>
          <p:cNvGrpSpPr/>
          <p:nvPr/>
        </p:nvGrpSpPr>
        <p:grpSpPr>
          <a:xfrm>
            <a:off x="383117" y="723983"/>
            <a:ext cx="11403800" cy="2078015"/>
            <a:chOff x="287338" y="603319"/>
            <a:chExt cx="8552850" cy="2037600"/>
          </a:xfrm>
        </p:grpSpPr>
        <p:sp>
          <p:nvSpPr>
            <p:cNvPr id="15" name="Rechteck 14"/>
            <p:cNvSpPr/>
            <p:nvPr/>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7" name="Rechteck 16"/>
            <p:cNvSpPr/>
            <p:nvPr/>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2" name="Titel 1"/>
          <p:cNvSpPr>
            <a:spLocks noGrp="1"/>
          </p:cNvSpPr>
          <p:nvPr>
            <p:ph type="ctrTitle" hasCustomPrompt="1"/>
          </p:nvPr>
        </p:nvSpPr>
        <p:spPr bwMode="black">
          <a:xfrm>
            <a:off x="807209" y="1563112"/>
            <a:ext cx="7248000" cy="620057"/>
          </a:xfrm>
          <a:prstGeom prst="rect">
            <a:avLst/>
          </a:prstGeom>
        </p:spPr>
        <p:txBody>
          <a:bodyPr tIns="0" anchor="b" anchorCtr="0">
            <a:noAutofit/>
          </a:bodyPr>
          <a:lstStyle>
            <a:lvl1pPr algn="l">
              <a:lnSpc>
                <a:spcPct val="100000"/>
              </a:lnSpc>
              <a:defRPr sz="3360" b="1" i="0" baseline="0">
                <a:solidFill>
                  <a:schemeClr val="bg1"/>
                </a:solidFill>
                <a:latin typeface="Georgia" charset="0"/>
                <a:ea typeface="Georgia" charset="0"/>
                <a:cs typeface="Georgia" charset="0"/>
              </a:defRPr>
            </a:lvl1pPr>
          </a:lstStyle>
          <a:p>
            <a:r>
              <a:rPr lang="de-AT" dirty="0"/>
              <a:t>Einzeiligen Titel eingeben</a:t>
            </a:r>
          </a:p>
        </p:txBody>
      </p:sp>
      <p:sp>
        <p:nvSpPr>
          <p:cNvPr id="14" name="Textplatzhalter 9"/>
          <p:cNvSpPr>
            <a:spLocks noGrp="1"/>
          </p:cNvSpPr>
          <p:nvPr>
            <p:ph type="body" sz="quarter" idx="11"/>
          </p:nvPr>
        </p:nvSpPr>
        <p:spPr bwMode="white">
          <a:xfrm>
            <a:off x="383117" y="3171489"/>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4" name="Date Placeholder 3"/>
          <p:cNvSpPr>
            <a:spLocks noGrp="1"/>
          </p:cNvSpPr>
          <p:nvPr>
            <p:ph type="dt" sz="half" idx="12"/>
          </p:nvPr>
        </p:nvSpPr>
        <p:spPr/>
        <p:txBody>
          <a:bodyPr/>
          <a:lstStyle/>
          <a:p>
            <a:fld id="{FE74F809-4789-4F62-8740-00E98FA7937A}" type="datetimeFigureOut">
              <a:rPr lang="en-GB" smtClean="0"/>
              <a:t>02/12/2019</a:t>
            </a:fld>
            <a:endParaRPr lang="en-GB"/>
          </a:p>
        </p:txBody>
      </p:sp>
      <p:sp>
        <p:nvSpPr>
          <p:cNvPr id="5" name="Footer Placeholder 4"/>
          <p:cNvSpPr>
            <a:spLocks noGrp="1"/>
          </p:cNvSpPr>
          <p:nvPr>
            <p:ph type="ftr" sz="quarter" idx="13"/>
          </p:nvPr>
        </p:nvSpPr>
        <p:spPr/>
        <p:txBody>
          <a:bodyPr/>
          <a:lstStyle/>
          <a:p>
            <a:endParaRPr lang="en-GB"/>
          </a:p>
        </p:txBody>
      </p:sp>
      <p:sp>
        <p:nvSpPr>
          <p:cNvPr id="6" name="Slide Number Placeholder 5"/>
          <p:cNvSpPr>
            <a:spLocks noGrp="1"/>
          </p:cNvSpPr>
          <p:nvPr>
            <p:ph type="sldNum" sz="quarter" idx="14"/>
          </p:nvPr>
        </p:nvSpPr>
        <p:spPr/>
        <p:txBody>
          <a:bodyPr/>
          <a:lstStyle/>
          <a:p>
            <a:fld id="{044EBFAB-D02D-44C8-9184-E82EB4ED68C4}" type="slidenum">
              <a:rPr lang="en-GB" smtClean="0"/>
              <a:t>‹Nr.›</a:t>
            </a:fld>
            <a:endParaRPr lang="en-GB"/>
          </a:p>
        </p:txBody>
      </p:sp>
      <p:pic>
        <p:nvPicPr>
          <p:cNvPr id="12" name="Grafik 11">
            <a:extLst>
              <a:ext uri="{FF2B5EF4-FFF2-40B4-BE49-F238E27FC236}">
                <a16:creationId xmlns:a16="http://schemas.microsoft.com/office/drawing/2014/main" id="{C24959DD-7D13-4930-9B6F-70FBAABD5DEC}"/>
              </a:ext>
            </a:extLst>
          </p:cNvPr>
          <p:cNvPicPr>
            <a:picLocks noChangeAspect="1"/>
          </p:cNvPicPr>
          <p:nvPr/>
        </p:nvPicPr>
        <p:blipFill>
          <a:blip r:embed="rId2"/>
          <a:stretch>
            <a:fillRect/>
          </a:stretch>
        </p:blipFill>
        <p:spPr>
          <a:xfrm>
            <a:off x="10393601" y="6409798"/>
            <a:ext cx="1444800" cy="299612"/>
          </a:xfrm>
          <a:prstGeom prst="rect">
            <a:avLst/>
          </a:prstGeom>
        </p:spPr>
      </p:pic>
      <p:pic>
        <p:nvPicPr>
          <p:cNvPr id="16" name="Grafik 15">
            <a:extLst>
              <a:ext uri="{FF2B5EF4-FFF2-40B4-BE49-F238E27FC236}">
                <a16:creationId xmlns:a16="http://schemas.microsoft.com/office/drawing/2014/main" id="{8CE3C7E9-F05D-4DB6-844F-097DC39A0AE4}"/>
              </a:ext>
            </a:extLst>
          </p:cNvPr>
          <p:cNvPicPr>
            <a:picLocks noChangeAspect="1"/>
          </p:cNvPicPr>
          <p:nvPr/>
        </p:nvPicPr>
        <p:blipFill>
          <a:blip r:embed="rId3"/>
          <a:stretch>
            <a:fillRect/>
          </a:stretch>
        </p:blipFill>
        <p:spPr>
          <a:xfrm>
            <a:off x="8772501" y="1279092"/>
            <a:ext cx="2465553" cy="1170720"/>
          </a:xfrm>
          <a:prstGeom prst="rect">
            <a:avLst/>
          </a:prstGeom>
        </p:spPr>
      </p:pic>
    </p:spTree>
    <p:extLst>
      <p:ext uri="{BB962C8B-B14F-4D97-AF65-F5344CB8AC3E}">
        <p14:creationId xmlns:p14="http://schemas.microsoft.com/office/powerpoint/2010/main" val="7774020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624422" y="1613536"/>
            <a:ext cx="10947396" cy="5244464"/>
          </a:xfrm>
        </p:spPr>
        <p:txBody>
          <a:bodyPr/>
          <a:lstStyle>
            <a:lvl1pPr>
              <a:buNone/>
              <a:defRPr/>
            </a:lvl1pPr>
          </a:lstStyle>
          <a:p>
            <a:pPr lvl="0"/>
            <a:r>
              <a:rPr lang="de-AT" dirty="0"/>
              <a:t>Platzhalter für Objekte</a:t>
            </a:r>
          </a:p>
        </p:txBody>
      </p:sp>
      <p:sp>
        <p:nvSpPr>
          <p:cNvPr id="8" name="Rechteck 7"/>
          <p:cNvSpPr/>
          <p:nvPr/>
        </p:nvSpPr>
        <p:spPr bwMode="gray">
          <a:xfrm>
            <a:off x="0" y="1252226"/>
            <a:ext cx="12192000" cy="3024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160" dirty="0"/>
              <a:t>      </a:t>
            </a:r>
          </a:p>
        </p:txBody>
      </p:sp>
      <p:sp>
        <p:nvSpPr>
          <p:cNvPr id="2" name="Titel 1"/>
          <p:cNvSpPr>
            <a:spLocks noGrp="1"/>
          </p:cNvSpPr>
          <p:nvPr>
            <p:ph type="title"/>
          </p:nvPr>
        </p:nvSpPr>
        <p:spPr/>
        <p:txBody>
          <a:bodyPr/>
          <a:lstStyle/>
          <a:p>
            <a:r>
              <a:rPr lang="de-DE"/>
              <a:t>Titelmasterformat durch Klicken bearbeiten</a:t>
            </a:r>
            <a:endParaRPr lang="de-AT" dirty="0"/>
          </a:p>
        </p:txBody>
      </p:sp>
      <p:pic>
        <p:nvPicPr>
          <p:cNvPr id="6" name="Grafik 5">
            <a:extLst>
              <a:ext uri="{FF2B5EF4-FFF2-40B4-BE49-F238E27FC236}">
                <a16:creationId xmlns:a16="http://schemas.microsoft.com/office/drawing/2014/main" id="{13B1CA4E-C398-49A1-9CD7-D9ACEA72DBE3}"/>
              </a:ext>
            </a:extLst>
          </p:cNvPr>
          <p:cNvPicPr>
            <a:picLocks noChangeAspect="1"/>
          </p:cNvPicPr>
          <p:nvPr/>
        </p:nvPicPr>
        <p:blipFill>
          <a:blip r:embed="rId2"/>
          <a:stretch>
            <a:fillRect/>
          </a:stretch>
        </p:blipFill>
        <p:spPr>
          <a:xfrm>
            <a:off x="10282161" y="346283"/>
            <a:ext cx="1560000" cy="740736"/>
          </a:xfrm>
          <a:prstGeom prst="rect">
            <a:avLst/>
          </a:prstGeom>
        </p:spPr>
      </p:pic>
    </p:spTree>
    <p:extLst>
      <p:ext uri="{BB962C8B-B14F-4D97-AF65-F5344CB8AC3E}">
        <p14:creationId xmlns:p14="http://schemas.microsoft.com/office/powerpoint/2010/main" val="225083731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16540" y="1613536"/>
            <a:ext cx="5280000" cy="4631054"/>
          </a:xfrm>
        </p:spPr>
        <p:txBody>
          <a:bodyPr>
            <a:normAutofit/>
          </a:bodyPr>
          <a:lstStyle>
            <a:lvl1pPr>
              <a:defRPr sz="1920"/>
            </a:lvl1pPr>
            <a:lvl2pPr marL="649574" indent="-342900">
              <a:buClr>
                <a:schemeClr val="accent1"/>
              </a:buClr>
              <a:buFont typeface="Wingdings" charset="2"/>
              <a:buChar char="§"/>
              <a:defRPr sz="1800"/>
            </a:lvl2pPr>
            <a:lvl3pPr>
              <a:defRPr sz="1680"/>
            </a:lvl3pPr>
            <a:lvl4pPr>
              <a:buClr>
                <a:schemeClr val="accent1"/>
              </a:buClr>
              <a:defRPr sz="1440"/>
            </a:lvl4pPr>
            <a:lvl5pPr>
              <a:defRPr sz="1440"/>
            </a:lvl5pPr>
            <a:lvl6pPr>
              <a:defRPr sz="2160"/>
            </a:lvl6pPr>
            <a:lvl7pPr>
              <a:defRPr sz="2160"/>
            </a:lvl7pPr>
            <a:lvl8pPr>
              <a:defRPr sz="2160"/>
            </a:lvl8pPr>
            <a:lvl9pPr>
              <a:defRPr sz="216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6287584" y="1613536"/>
            <a:ext cx="5280000" cy="4631054"/>
          </a:xfrm>
        </p:spPr>
        <p:txBody>
          <a:bodyPr>
            <a:normAutofit/>
          </a:bodyPr>
          <a:lstStyle>
            <a:lvl1pPr>
              <a:buClr>
                <a:schemeClr val="accent1"/>
              </a:buClr>
              <a:defRPr sz="1920"/>
            </a:lvl1pPr>
            <a:lvl2pPr marL="649574" indent="-342900">
              <a:buClr>
                <a:schemeClr val="accent1"/>
              </a:buClr>
              <a:buFont typeface="Wingdings" charset="2"/>
              <a:buChar char="§"/>
              <a:defRPr sz="1800"/>
            </a:lvl2pPr>
            <a:lvl3pPr>
              <a:defRPr sz="1680"/>
            </a:lvl3pPr>
            <a:lvl4pPr>
              <a:buClr>
                <a:schemeClr val="accent1"/>
              </a:buClr>
              <a:defRPr sz="1440"/>
            </a:lvl4pPr>
            <a:lvl5pPr>
              <a:buClr>
                <a:schemeClr val="accent1"/>
              </a:buClr>
              <a:defRPr sz="1440"/>
            </a:lvl5pPr>
            <a:lvl6pPr>
              <a:defRPr sz="2160"/>
            </a:lvl6pPr>
            <a:lvl7pPr>
              <a:defRPr sz="2160"/>
            </a:lvl7pPr>
            <a:lvl8pPr>
              <a:defRPr sz="2160"/>
            </a:lvl8pPr>
            <a:lvl9pPr>
              <a:defRPr sz="2160"/>
            </a:lvl9pPr>
          </a:lstStyle>
          <a:p>
            <a:pPr lvl="0"/>
            <a:r>
              <a:rPr lang="de-AT" dirty="0"/>
              <a:t>Textmasterformat bearbeiten</a:t>
            </a:r>
          </a:p>
          <a:p>
            <a:pPr lvl="1"/>
            <a:r>
              <a:rPr lang="de-AT" dirty="0"/>
              <a:t>Zweite Ebene</a:t>
            </a:r>
          </a:p>
          <a:p>
            <a:pPr lvl="2"/>
            <a:r>
              <a:rPr lang="de-AT" dirty="0"/>
              <a:t>Dritte Ebene</a:t>
            </a:r>
          </a:p>
        </p:txBody>
      </p:sp>
      <p:sp>
        <p:nvSpPr>
          <p:cNvPr id="5" name="Datumsplatzhalter 4"/>
          <p:cNvSpPr>
            <a:spLocks noGrp="1"/>
          </p:cNvSpPr>
          <p:nvPr>
            <p:ph type="dt" sz="half" idx="10"/>
          </p:nvPr>
        </p:nvSpPr>
        <p:spPr/>
        <p:txBody>
          <a:bodyPr/>
          <a:lstStyle/>
          <a:p>
            <a:fld id="{FE74F809-4789-4F62-8740-00E98FA7937A}" type="datetimeFigureOut">
              <a:rPr lang="en-GB" smtClean="0"/>
              <a:t>02/12/2019</a:t>
            </a:fld>
            <a:endParaRPr lang="en-GB"/>
          </a:p>
        </p:txBody>
      </p:sp>
      <p:sp>
        <p:nvSpPr>
          <p:cNvPr id="9" name="Fußzeilenplatzhalter 8"/>
          <p:cNvSpPr>
            <a:spLocks noGrp="1"/>
          </p:cNvSpPr>
          <p:nvPr>
            <p:ph type="ftr" sz="quarter" idx="11"/>
          </p:nvPr>
        </p:nvSpPr>
        <p:spPr/>
        <p:txBody>
          <a:bodyPr/>
          <a:lstStyle/>
          <a:p>
            <a:endParaRPr lang="en-GB"/>
          </a:p>
        </p:txBody>
      </p:sp>
      <p:sp>
        <p:nvSpPr>
          <p:cNvPr id="10" name="Foliennummernplatzhalter 9"/>
          <p:cNvSpPr>
            <a:spLocks noGrp="1"/>
          </p:cNvSpPr>
          <p:nvPr>
            <p:ph type="sldNum" sz="quarter" idx="12"/>
          </p:nvPr>
        </p:nvSpPr>
        <p:spPr/>
        <p:txBody>
          <a:bodyPr/>
          <a:lstStyle/>
          <a:p>
            <a:fld id="{044EBFAB-D02D-44C8-9184-E82EB4ED68C4}" type="slidenum">
              <a:rPr lang="en-GB" smtClean="0"/>
              <a:t>‹Nr.›</a:t>
            </a:fld>
            <a:endParaRPr lang="en-GB"/>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76915693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616540" y="2323189"/>
            <a:ext cx="5280000" cy="3921401"/>
          </a:xfrm>
        </p:spPr>
        <p:txBody>
          <a:bodyPr>
            <a:normAutofit/>
          </a:bodyPr>
          <a:lstStyle>
            <a:lvl1pPr>
              <a:defRPr sz="1920"/>
            </a:lvl1pPr>
            <a:lvl2pPr>
              <a:defRPr sz="1800"/>
            </a:lvl2pPr>
            <a:lvl3pPr>
              <a:defRPr sz="1440"/>
            </a:lvl3pPr>
            <a:lvl4pPr>
              <a:defRPr sz="1320"/>
            </a:lvl4pPr>
            <a:lvl5pPr>
              <a:defRPr sz="1320"/>
            </a:lvl5pPr>
            <a:lvl6pPr>
              <a:defRPr sz="2160"/>
            </a:lvl6pPr>
            <a:lvl7pPr>
              <a:defRPr sz="2160"/>
            </a:lvl7pPr>
            <a:lvl8pPr>
              <a:defRPr sz="2160"/>
            </a:lvl8pPr>
            <a:lvl9pPr>
              <a:defRPr sz="2160"/>
            </a:lvl9pPr>
          </a:lstStyle>
          <a:p>
            <a:pPr lvl="0"/>
            <a:r>
              <a:rPr lang="de-AT" dirty="0"/>
              <a:t>Textmasterformat bearbeiten</a:t>
            </a:r>
          </a:p>
          <a:p>
            <a:pPr lvl="1"/>
            <a:r>
              <a:rPr lang="de-AT" dirty="0"/>
              <a:t>Zweite Ebene</a:t>
            </a:r>
          </a:p>
          <a:p>
            <a:pPr lvl="2"/>
            <a:r>
              <a:rPr lang="de-AT" dirty="0"/>
              <a:t>Dritte Ebene</a:t>
            </a:r>
          </a:p>
        </p:txBody>
      </p:sp>
      <p:sp>
        <p:nvSpPr>
          <p:cNvPr id="4" name="Inhaltsplatzhalter 3"/>
          <p:cNvSpPr>
            <a:spLocks noGrp="1"/>
          </p:cNvSpPr>
          <p:nvPr>
            <p:ph sz="half" idx="2" hasCustomPrompt="1"/>
          </p:nvPr>
        </p:nvSpPr>
        <p:spPr>
          <a:xfrm>
            <a:off x="6287584" y="2323189"/>
            <a:ext cx="5280000" cy="3921401"/>
          </a:xfrm>
        </p:spPr>
        <p:txBody>
          <a:bodyPr>
            <a:normAutofit/>
          </a:bodyPr>
          <a:lstStyle>
            <a:lvl1pPr>
              <a:defRPr sz="1920"/>
            </a:lvl1pPr>
            <a:lvl2pPr>
              <a:defRPr sz="1800"/>
            </a:lvl2pPr>
            <a:lvl3pPr>
              <a:defRPr sz="1440"/>
            </a:lvl3pPr>
            <a:lvl4pPr>
              <a:defRPr sz="1320"/>
            </a:lvl4pPr>
            <a:lvl5pPr>
              <a:defRPr sz="1320"/>
            </a:lvl5pPr>
            <a:lvl6pPr>
              <a:defRPr sz="2160"/>
            </a:lvl6pPr>
            <a:lvl7pPr>
              <a:defRPr sz="2160"/>
            </a:lvl7pPr>
            <a:lvl8pPr>
              <a:defRPr sz="2160"/>
            </a:lvl8pPr>
            <a:lvl9pPr>
              <a:defRPr sz="2160"/>
            </a:lvl9pPr>
          </a:lstStyle>
          <a:p>
            <a:pPr lvl="0"/>
            <a:r>
              <a:rPr lang="de-AT" dirty="0"/>
              <a:t>Textmasterformat bearbeiten</a:t>
            </a:r>
          </a:p>
          <a:p>
            <a:pPr lvl="1"/>
            <a:r>
              <a:rPr lang="de-AT" dirty="0"/>
              <a:t>Zweite Ebene</a:t>
            </a:r>
          </a:p>
          <a:p>
            <a:pPr lvl="2"/>
            <a:r>
              <a:rPr lang="de-AT" dirty="0"/>
              <a:t>Dritte Ebene</a:t>
            </a:r>
          </a:p>
        </p:txBody>
      </p:sp>
      <p:sp>
        <p:nvSpPr>
          <p:cNvPr id="8" name="Textplatzhalter 2"/>
          <p:cNvSpPr>
            <a:spLocks noGrp="1"/>
          </p:cNvSpPr>
          <p:nvPr>
            <p:ph type="body" idx="13" hasCustomPrompt="1"/>
          </p:nvPr>
        </p:nvSpPr>
        <p:spPr bwMode="gray">
          <a:xfrm>
            <a:off x="624420" y="1613536"/>
            <a:ext cx="528108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110479" indent="0">
              <a:buNone/>
              <a:tabLst/>
              <a:defRPr sz="2160" b="1" baseline="0">
                <a:solidFill>
                  <a:schemeClr val="bg1"/>
                </a:solidFill>
                <a:latin typeface="+mj-lt"/>
              </a:defRPr>
            </a:lvl1pPr>
            <a:lvl2pPr marL="548584" indent="0">
              <a:buNone/>
              <a:defRPr sz="2400" b="1"/>
            </a:lvl2pPr>
            <a:lvl3pPr marL="1097167" indent="0">
              <a:buNone/>
              <a:defRPr sz="2160" b="1"/>
            </a:lvl3pPr>
            <a:lvl4pPr marL="1645752" indent="0">
              <a:buNone/>
              <a:defRPr sz="1920" b="1"/>
            </a:lvl4pPr>
            <a:lvl5pPr marL="2194336" indent="0">
              <a:buNone/>
              <a:defRPr sz="1920" b="1"/>
            </a:lvl5pPr>
            <a:lvl6pPr marL="2742920" indent="0">
              <a:buNone/>
              <a:defRPr sz="1920" b="1"/>
            </a:lvl6pPr>
            <a:lvl7pPr marL="3291504" indent="0">
              <a:buNone/>
              <a:defRPr sz="1920" b="1"/>
            </a:lvl7pPr>
            <a:lvl8pPr marL="3840088" indent="0">
              <a:buNone/>
              <a:defRPr sz="1920" b="1"/>
            </a:lvl8pPr>
            <a:lvl9pPr marL="4388672" indent="0">
              <a:buNone/>
              <a:defRPr sz="1920" b="1"/>
            </a:lvl9pPr>
          </a:lstStyle>
          <a:p>
            <a:pPr lvl="0"/>
            <a:r>
              <a:rPr lang="de-AT" dirty="0"/>
              <a:t>Text hier einfügen</a:t>
            </a:r>
          </a:p>
        </p:txBody>
      </p:sp>
      <p:sp>
        <p:nvSpPr>
          <p:cNvPr id="5" name="Datumsplatzhalter 4"/>
          <p:cNvSpPr>
            <a:spLocks noGrp="1"/>
          </p:cNvSpPr>
          <p:nvPr>
            <p:ph type="dt" sz="half" idx="14"/>
          </p:nvPr>
        </p:nvSpPr>
        <p:spPr/>
        <p:txBody>
          <a:bodyPr/>
          <a:lstStyle/>
          <a:p>
            <a:fld id="{FE74F809-4789-4F62-8740-00E98FA7937A}" type="datetimeFigureOut">
              <a:rPr lang="en-GB" smtClean="0"/>
              <a:t>02/12/2019</a:t>
            </a:fld>
            <a:endParaRPr lang="en-GB"/>
          </a:p>
        </p:txBody>
      </p:sp>
      <p:sp>
        <p:nvSpPr>
          <p:cNvPr id="11" name="Fußzeilenplatzhalter 10"/>
          <p:cNvSpPr>
            <a:spLocks noGrp="1"/>
          </p:cNvSpPr>
          <p:nvPr>
            <p:ph type="ftr" sz="quarter" idx="15"/>
          </p:nvPr>
        </p:nvSpPr>
        <p:spPr/>
        <p:txBody>
          <a:bodyPr/>
          <a:lstStyle/>
          <a:p>
            <a:endParaRPr lang="en-GB"/>
          </a:p>
        </p:txBody>
      </p:sp>
      <p:sp>
        <p:nvSpPr>
          <p:cNvPr id="12" name="Foliennummernplatzhalter 11"/>
          <p:cNvSpPr>
            <a:spLocks noGrp="1"/>
          </p:cNvSpPr>
          <p:nvPr>
            <p:ph type="sldNum" sz="quarter" idx="16"/>
          </p:nvPr>
        </p:nvSpPr>
        <p:spPr/>
        <p:txBody>
          <a:bodyPr/>
          <a:lstStyle/>
          <a:p>
            <a:fld id="{044EBFAB-D02D-44C8-9184-E82EB4ED68C4}" type="slidenum">
              <a:rPr lang="en-GB" smtClean="0"/>
              <a:t>‹Nr.›</a:t>
            </a:fld>
            <a:endParaRPr lang="en-GB"/>
          </a:p>
        </p:txBody>
      </p:sp>
      <p:sp>
        <p:nvSpPr>
          <p:cNvPr id="2" name="Titel 1"/>
          <p:cNvSpPr>
            <a:spLocks noGrp="1"/>
          </p:cNvSpPr>
          <p:nvPr>
            <p:ph type="title"/>
          </p:nvPr>
        </p:nvSpPr>
        <p:spPr/>
        <p:txBody>
          <a:bodyPr/>
          <a:lstStyle/>
          <a:p>
            <a:r>
              <a:rPr lang="de-DE"/>
              <a:t>Titelmasterformat durch Klicken bearbeiten</a:t>
            </a:r>
            <a:endParaRPr lang="de-AT" dirty="0"/>
          </a:p>
        </p:txBody>
      </p:sp>
      <p:sp>
        <p:nvSpPr>
          <p:cNvPr id="14" name="Textplatzhalter 2"/>
          <p:cNvSpPr>
            <a:spLocks noGrp="1"/>
          </p:cNvSpPr>
          <p:nvPr>
            <p:ph type="body" idx="17" hasCustomPrompt="1"/>
          </p:nvPr>
        </p:nvSpPr>
        <p:spPr bwMode="gray">
          <a:xfrm>
            <a:off x="6303860" y="1613536"/>
            <a:ext cx="5281081" cy="639763"/>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110479" indent="0">
              <a:buNone/>
              <a:tabLst/>
              <a:defRPr sz="2160" b="1" baseline="0">
                <a:solidFill>
                  <a:schemeClr val="bg1"/>
                </a:solidFill>
                <a:latin typeface="+mj-lt"/>
              </a:defRPr>
            </a:lvl1pPr>
            <a:lvl2pPr marL="548584" indent="0">
              <a:buNone/>
              <a:defRPr sz="2400" b="1"/>
            </a:lvl2pPr>
            <a:lvl3pPr marL="1097167" indent="0">
              <a:buNone/>
              <a:defRPr sz="2160" b="1"/>
            </a:lvl3pPr>
            <a:lvl4pPr marL="1645752" indent="0">
              <a:buNone/>
              <a:defRPr sz="1920" b="1"/>
            </a:lvl4pPr>
            <a:lvl5pPr marL="2194336" indent="0">
              <a:buNone/>
              <a:defRPr sz="1920" b="1"/>
            </a:lvl5pPr>
            <a:lvl6pPr marL="2742920" indent="0">
              <a:buNone/>
              <a:defRPr sz="1920" b="1"/>
            </a:lvl6pPr>
            <a:lvl7pPr marL="3291504" indent="0">
              <a:buNone/>
              <a:defRPr sz="1920" b="1"/>
            </a:lvl7pPr>
            <a:lvl8pPr marL="3840088" indent="0">
              <a:buNone/>
              <a:defRPr sz="1920" b="1"/>
            </a:lvl8pPr>
            <a:lvl9pPr marL="4388672" indent="0">
              <a:buNone/>
              <a:defRPr sz="1920" b="1"/>
            </a:lvl9pPr>
          </a:lstStyle>
          <a:p>
            <a:pPr lvl="0"/>
            <a:r>
              <a:rPr lang="de-AT" dirty="0"/>
              <a:t>Text hier einfügen</a:t>
            </a:r>
          </a:p>
        </p:txBody>
      </p:sp>
    </p:spTree>
    <p:extLst>
      <p:ext uri="{BB962C8B-B14F-4D97-AF65-F5344CB8AC3E}">
        <p14:creationId xmlns:p14="http://schemas.microsoft.com/office/powerpoint/2010/main" val="325544592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bschlussfolie">
    <p:spTree>
      <p:nvGrpSpPr>
        <p:cNvPr id="1" name=""/>
        <p:cNvGrpSpPr/>
        <p:nvPr/>
      </p:nvGrpSpPr>
      <p:grpSpPr>
        <a:xfrm>
          <a:off x="0" y="0"/>
          <a:ext cx="0" cy="0"/>
          <a:chOff x="0" y="0"/>
          <a:chExt cx="0" cy="0"/>
        </a:xfrm>
      </p:grpSpPr>
      <p:sp>
        <p:nvSpPr>
          <p:cNvPr id="5" name="Rechteck 4"/>
          <p:cNvSpPr/>
          <p:nvPr/>
        </p:nvSpPr>
        <p:spPr>
          <a:xfrm>
            <a:off x="623392" y="2357436"/>
            <a:ext cx="5759616" cy="3260345"/>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109717" tIns="54858" rIns="109717" bIns="54858" rtlCol="0" anchor="ctr"/>
          <a:lstStyle/>
          <a:p>
            <a:pPr algn="ctr"/>
            <a:endParaRPr lang="de-AT" sz="2160" dirty="0"/>
          </a:p>
        </p:txBody>
      </p:sp>
      <p:pic>
        <p:nvPicPr>
          <p:cNvPr id="7" name="Grafik 6" descr="Logo-für-VK.png"/>
          <p:cNvPicPr>
            <a:picLocks noChangeAspect="1"/>
          </p:cNvPicPr>
          <p:nvPr/>
        </p:nvPicPr>
        <p:blipFill>
          <a:blip r:embed="rId2" cstate="print"/>
          <a:stretch>
            <a:fillRect/>
          </a:stretch>
        </p:blipFill>
        <p:spPr>
          <a:xfrm>
            <a:off x="815414" y="2552700"/>
            <a:ext cx="656591" cy="2703196"/>
          </a:xfrm>
          <a:prstGeom prst="rect">
            <a:avLst/>
          </a:prstGeom>
        </p:spPr>
      </p:pic>
      <p:sp>
        <p:nvSpPr>
          <p:cNvPr id="11" name="Textplatzhalter 10"/>
          <p:cNvSpPr>
            <a:spLocks noGrp="1"/>
          </p:cNvSpPr>
          <p:nvPr>
            <p:ph type="body" sz="quarter" idx="10" hasCustomPrompt="1"/>
          </p:nvPr>
        </p:nvSpPr>
        <p:spPr>
          <a:xfrm>
            <a:off x="2245360" y="3071812"/>
            <a:ext cx="3685235" cy="2173549"/>
          </a:xfrm>
        </p:spPr>
        <p:txBody>
          <a:bodyPr>
            <a:normAutofit/>
          </a:bodyPr>
          <a:lstStyle>
            <a:lvl1pPr marL="0" marR="0" indent="0" algn="l" defTabSz="1097167" rtl="0" eaLnBrk="1" fontAlgn="auto" latinLnBrk="0" hangingPunct="1">
              <a:lnSpc>
                <a:spcPct val="100000"/>
              </a:lnSpc>
              <a:spcBef>
                <a:spcPts val="0"/>
              </a:spcBef>
              <a:spcAft>
                <a:spcPts val="0"/>
              </a:spcAft>
              <a:buClr>
                <a:srgbClr val="4B2582"/>
              </a:buClr>
              <a:buSzTx/>
              <a:buFont typeface="Wingdings" pitchFamily="2" charset="2"/>
              <a:buNone/>
              <a:tabLst/>
              <a:defRPr sz="1320" baseline="0"/>
            </a:lvl1pPr>
            <a:lvl2pPr marL="0" indent="0">
              <a:buNone/>
              <a:defRPr/>
            </a:lvl2pPr>
            <a:lvl3pPr marL="0" indent="0">
              <a:buNone/>
              <a:defRPr/>
            </a:lvl3pPr>
            <a:lvl4pPr marL="0" indent="0">
              <a:buNone/>
              <a:defRPr/>
            </a:lvl4pPr>
            <a:lvl5pPr marL="0" indent="0">
              <a:buNone/>
              <a:defRPr/>
            </a:lvl5pPr>
          </a:lstStyle>
          <a:p>
            <a:pPr marL="0" marR="0" lvl="0" indent="0" algn="l" defTabSz="1097167"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de-AT" sz="1200" b="0" i="0" u="none" strike="noStrike" kern="1200" cap="none" spc="0" normalizeH="0" baseline="0" noProof="0" dirty="0">
                <a:ln>
                  <a:noFill/>
                </a:ln>
                <a:solidFill>
                  <a:srgbClr val="000000"/>
                </a:solidFill>
                <a:effectLst/>
                <a:uLnTx/>
                <a:uFillTx/>
                <a:latin typeface="+mn-lt"/>
                <a:ea typeface="+mn-ea"/>
                <a:cs typeface="+mn-cs"/>
              </a:rPr>
              <a:t>Hier Adressdaten eingeben</a:t>
            </a:r>
          </a:p>
        </p:txBody>
      </p:sp>
      <p:sp>
        <p:nvSpPr>
          <p:cNvPr id="8" name="Datumsplatzhalter 7"/>
          <p:cNvSpPr>
            <a:spLocks noGrp="1"/>
          </p:cNvSpPr>
          <p:nvPr>
            <p:ph type="dt" sz="half" idx="11"/>
          </p:nvPr>
        </p:nvSpPr>
        <p:spPr/>
        <p:txBody>
          <a:bodyPr/>
          <a:lstStyle/>
          <a:p>
            <a:fld id="{FE74F809-4789-4F62-8740-00E98FA7937A}" type="datetimeFigureOut">
              <a:rPr lang="en-GB" smtClean="0"/>
              <a:t>02/12/2019</a:t>
            </a:fld>
            <a:endParaRPr lang="en-GB"/>
          </a:p>
        </p:txBody>
      </p:sp>
      <p:sp>
        <p:nvSpPr>
          <p:cNvPr id="9" name="Fußzeilenplatzhalter 8"/>
          <p:cNvSpPr>
            <a:spLocks noGrp="1"/>
          </p:cNvSpPr>
          <p:nvPr>
            <p:ph type="ftr" sz="quarter" idx="12"/>
          </p:nvPr>
        </p:nvSpPr>
        <p:spPr/>
        <p:txBody>
          <a:bodyPr/>
          <a:lstStyle/>
          <a:p>
            <a:endParaRPr lang="en-GB"/>
          </a:p>
        </p:txBody>
      </p:sp>
      <p:sp>
        <p:nvSpPr>
          <p:cNvPr id="10" name="Foliennummernplatzhalter 9"/>
          <p:cNvSpPr>
            <a:spLocks noGrp="1"/>
          </p:cNvSpPr>
          <p:nvPr>
            <p:ph type="sldNum" sz="quarter" idx="13"/>
          </p:nvPr>
        </p:nvSpPr>
        <p:spPr/>
        <p:txBody>
          <a:bodyPr/>
          <a:lstStyle/>
          <a:p>
            <a:fld id="{044EBFAB-D02D-44C8-9184-E82EB4ED68C4}" type="slidenum">
              <a:rPr lang="en-GB" smtClean="0"/>
              <a:t>‹Nr.›</a:t>
            </a:fld>
            <a:endParaRPr lang="en-GB"/>
          </a:p>
        </p:txBody>
      </p:sp>
    </p:spTree>
    <p:extLst>
      <p:ext uri="{BB962C8B-B14F-4D97-AF65-F5344CB8AC3E}">
        <p14:creationId xmlns:p14="http://schemas.microsoft.com/office/powerpoint/2010/main" val="17777341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GB"/>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GB"/>
          </a:p>
        </p:txBody>
      </p:sp>
      <p:sp>
        <p:nvSpPr>
          <p:cNvPr id="4" name="Datumsplatzhalter 3"/>
          <p:cNvSpPr>
            <a:spLocks noGrp="1"/>
          </p:cNvSpPr>
          <p:nvPr>
            <p:ph type="dt" sz="half" idx="10"/>
          </p:nvPr>
        </p:nvSpPr>
        <p:spPr/>
        <p:txBody>
          <a:bodyPr/>
          <a:lstStyle/>
          <a:p>
            <a:fld id="{FE74F809-4789-4F62-8740-00E98FA7937A}" type="datetimeFigureOut">
              <a:rPr lang="en-GB" smtClean="0"/>
              <a:t>02/12/2019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044EBFAB-D02D-44C8-9184-E82EB4ED68C4}" type="slidenum">
              <a:rPr lang="en-GB" smtClean="0"/>
              <a:t>‹Nr.›</a:t>
            </a:fld>
            <a:endParaRPr lang="en-GB"/>
          </a:p>
        </p:txBody>
      </p:sp>
    </p:spTree>
    <p:extLst>
      <p:ext uri="{BB962C8B-B14F-4D97-AF65-F5344CB8AC3E}">
        <p14:creationId xmlns:p14="http://schemas.microsoft.com/office/powerpoint/2010/main" val="22629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56A3FCC5-1509-445E-BE36-5F597590EDBB}"/>
              </a:ext>
            </a:extLst>
          </p:cNvPr>
          <p:cNvGrpSpPr/>
          <p:nvPr/>
        </p:nvGrpSpPr>
        <p:grpSpPr>
          <a:xfrm>
            <a:off x="383117" y="723983"/>
            <a:ext cx="11403800" cy="2078015"/>
            <a:chOff x="287338" y="603319"/>
            <a:chExt cx="8552850" cy="1731679"/>
          </a:xfrm>
        </p:grpSpPr>
        <p:sp>
          <p:nvSpPr>
            <p:cNvPr id="13" name="Rechteck 12"/>
            <p:cNvSpPr/>
            <p:nvPr/>
          </p:nvSpPr>
          <p:spPr>
            <a:xfrm>
              <a:off x="6192000" y="603319"/>
              <a:ext cx="2648188" cy="173167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5" name="Rechteck 14"/>
            <p:cNvSpPr/>
            <p:nvPr/>
          </p:nvSpPr>
          <p:spPr bwMode="blackWhite">
            <a:xfrm>
              <a:off x="287338" y="603319"/>
              <a:ext cx="5904662" cy="1731679"/>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2" name="Titel 1"/>
          <p:cNvSpPr>
            <a:spLocks noGrp="1"/>
          </p:cNvSpPr>
          <p:nvPr>
            <p:ph type="ctrTitle" hasCustomPrompt="1"/>
          </p:nvPr>
        </p:nvSpPr>
        <p:spPr bwMode="black">
          <a:xfrm>
            <a:off x="807211" y="1555385"/>
            <a:ext cx="7289309" cy="620057"/>
          </a:xfrm>
          <a:prstGeom prst="rect">
            <a:avLst/>
          </a:prstGeom>
        </p:spPr>
        <p:txBody>
          <a:bodyPr tIns="0" anchor="b"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807211" y="1191697"/>
            <a:ext cx="7289309"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383117" y="3171488"/>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2" name="Textplatzhalter 7"/>
          <p:cNvSpPr>
            <a:spLocks noGrp="1"/>
          </p:cNvSpPr>
          <p:nvPr>
            <p:ph type="body" sz="quarter" idx="12" hasCustomPrompt="1"/>
          </p:nvPr>
        </p:nvSpPr>
        <p:spPr bwMode="auto">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pic>
        <p:nvPicPr>
          <p:cNvPr id="21" name="Grafik 20">
            <a:extLst>
              <a:ext uri="{FF2B5EF4-FFF2-40B4-BE49-F238E27FC236}">
                <a16:creationId xmlns:a16="http://schemas.microsoft.com/office/drawing/2014/main" id="{2D5C1542-29B8-4AE1-B0C9-CD406CE5EF8B}"/>
              </a:ext>
            </a:extLst>
          </p:cNvPr>
          <p:cNvPicPr>
            <a:picLocks noChangeAspect="1"/>
          </p:cNvPicPr>
          <p:nvPr/>
        </p:nvPicPr>
        <p:blipFill>
          <a:blip r:embed="rId3"/>
          <a:stretch>
            <a:fillRect/>
          </a:stretch>
        </p:blipFill>
        <p:spPr>
          <a:xfrm>
            <a:off x="8772501" y="1279092"/>
            <a:ext cx="2465553" cy="1170720"/>
          </a:xfrm>
          <a:prstGeom prst="rect">
            <a:avLst/>
          </a:prstGeom>
        </p:spPr>
      </p:pic>
      <p:pic>
        <p:nvPicPr>
          <p:cNvPr id="22" name="Grafik 21">
            <a:extLst>
              <a:ext uri="{FF2B5EF4-FFF2-40B4-BE49-F238E27FC236}">
                <a16:creationId xmlns:a16="http://schemas.microsoft.com/office/drawing/2014/main" id="{4A0A1ECB-FA38-408F-9FBD-B09C9115BC98}"/>
              </a:ext>
            </a:extLst>
          </p:cNvPr>
          <p:cNvPicPr>
            <a:picLocks noChangeAspect="1"/>
          </p:cNvPicPr>
          <p:nvPr/>
        </p:nvPicPr>
        <p:blipFill>
          <a:blip r:embed="rId4"/>
          <a:stretch>
            <a:fillRect/>
          </a:stretch>
        </p:blipFill>
        <p:spPr>
          <a:xfrm>
            <a:off x="8914461" y="6153218"/>
            <a:ext cx="2332800" cy="482988"/>
          </a:xfrm>
          <a:prstGeom prst="rect">
            <a:avLst/>
          </a:prstGeom>
        </p:spPr>
      </p:pic>
    </p:spTree>
    <p:extLst>
      <p:ext uri="{BB962C8B-B14F-4D97-AF65-F5344CB8AC3E}">
        <p14:creationId xmlns:p14="http://schemas.microsoft.com/office/powerpoint/2010/main" val="286290896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6025" y="1613536"/>
            <a:ext cx="10346192" cy="4624686"/>
          </a:xfrm>
        </p:spPr>
        <p:txBody>
          <a:bodyPr lIns="0" rIns="0">
            <a:normAutofit/>
          </a:bodyPr>
          <a:lstStyle>
            <a:lvl1pPr>
              <a:defRPr sz="1920"/>
            </a:lvl1pPr>
            <a:lvl2pPr>
              <a:defRPr sz="1800"/>
            </a:lvl2pPr>
            <a:lvl3pPr>
              <a:defRPr sz="1680"/>
            </a:lvl3pPr>
            <a:lvl4pPr>
              <a:defRPr sz="1440"/>
            </a:lvl4pPr>
            <a:lvl5pPr>
              <a:defRPr sz="1440"/>
            </a:lvl5pPr>
          </a:lstStyle>
          <a:p>
            <a:pPr lvl="0"/>
            <a:r>
              <a:rPr lang="de-AT" dirty="0"/>
              <a:t>Textmasterformat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4" name="Datumsplatzhalter 3"/>
          <p:cNvSpPr>
            <a:spLocks noGrp="1"/>
          </p:cNvSpPr>
          <p:nvPr>
            <p:ph type="dt" sz="half" idx="10"/>
          </p:nvPr>
        </p:nvSpPr>
        <p:spPr/>
        <p:txBody>
          <a:bodyPr/>
          <a:lstStyle/>
          <a:p>
            <a:fld id="{FE74F809-4789-4F62-8740-00E98FA7937A}" type="datetimeFigureOut">
              <a:rPr lang="en-GB" smtClean="0"/>
              <a:t>02/12/2019</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044EBFAB-D02D-44C8-9184-E82EB4ED68C4}" type="slidenum">
              <a:rPr lang="en-GB" smtClean="0"/>
              <a:t>‹Nr.›</a:t>
            </a:fld>
            <a:endParaRPr lang="en-GB"/>
          </a:p>
        </p:txBody>
      </p:sp>
      <p:sp>
        <p:nvSpPr>
          <p:cNvPr id="2" name="Titel 1"/>
          <p:cNvSpPr>
            <a:spLocks noGrp="1"/>
          </p:cNvSpPr>
          <p:nvPr>
            <p:ph type="title"/>
          </p:nvPr>
        </p:nvSpPr>
        <p:spPr/>
        <p:txBody>
          <a:bodyPr/>
          <a:lstStyle/>
          <a:p>
            <a:r>
              <a:rPr lang="de-DE"/>
              <a:t>Titelmasterformat durch Klicken bearbeiten</a:t>
            </a:r>
            <a:endParaRPr lang="de-AT" dirty="0"/>
          </a:p>
        </p:txBody>
      </p:sp>
    </p:spTree>
    <p:extLst>
      <p:ext uri="{BB962C8B-B14F-4D97-AF65-F5344CB8AC3E}">
        <p14:creationId xmlns:p14="http://schemas.microsoft.com/office/powerpoint/2010/main" val="134038956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folie ohne Bild">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18058D81-DC9A-44C8-97D4-D8F5853EC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2244" y="6155165"/>
            <a:ext cx="2332800" cy="483760"/>
          </a:xfrm>
          <a:prstGeom prst="rect">
            <a:avLst/>
          </a:prstGeom>
        </p:spPr>
      </p:pic>
      <p:grpSp>
        <p:nvGrpSpPr>
          <p:cNvPr id="12" name="Gruppieren 11"/>
          <p:cNvGrpSpPr/>
          <p:nvPr/>
        </p:nvGrpSpPr>
        <p:grpSpPr>
          <a:xfrm>
            <a:off x="383117" y="723983"/>
            <a:ext cx="11403800" cy="2445120"/>
            <a:chOff x="287338" y="603319"/>
            <a:chExt cx="8552850" cy="2037600"/>
          </a:xfrm>
        </p:grpSpPr>
        <p:sp>
          <p:nvSpPr>
            <p:cNvPr id="16" name="Rechteck 15"/>
            <p:cNvSpPr/>
            <p:nvPr/>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7" name="Rechteck 16"/>
            <p:cNvSpPr/>
            <p:nvPr/>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14" name="Textplatzhalter 9"/>
          <p:cNvSpPr>
            <a:spLocks noGrp="1"/>
          </p:cNvSpPr>
          <p:nvPr>
            <p:ph type="body" sz="quarter" idx="11"/>
          </p:nvPr>
        </p:nvSpPr>
        <p:spPr bwMode="white">
          <a:xfrm>
            <a:off x="383117" y="3529966"/>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0"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sp>
        <p:nvSpPr>
          <p:cNvPr id="13" name="Titel 1"/>
          <p:cNvSpPr>
            <a:spLocks noGrp="1"/>
          </p:cNvSpPr>
          <p:nvPr>
            <p:ph type="ctrTitle" hasCustomPrompt="1"/>
          </p:nvPr>
        </p:nvSpPr>
        <p:spPr bwMode="black">
          <a:xfrm>
            <a:off x="807208" y="1561638"/>
            <a:ext cx="7248000" cy="1231200"/>
          </a:xfrm>
          <a:prstGeom prst="rect">
            <a:avLst/>
          </a:prstGeom>
        </p:spPr>
        <p:txBody>
          <a:bodyPr tIns="0" anchor="ctr"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5" name="Untertitel 2"/>
          <p:cNvSpPr>
            <a:spLocks noGrp="1"/>
          </p:cNvSpPr>
          <p:nvPr>
            <p:ph type="subTitle" idx="1" hasCustomPrompt="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pic>
        <p:nvPicPr>
          <p:cNvPr id="18" name="Grafik 17">
            <a:extLst>
              <a:ext uri="{FF2B5EF4-FFF2-40B4-BE49-F238E27FC236}">
                <a16:creationId xmlns:a16="http://schemas.microsoft.com/office/drawing/2014/main" id="{0B662EC1-7F7E-4F35-9E96-6A1231005353}"/>
              </a:ext>
            </a:extLst>
          </p:cNvPr>
          <p:cNvPicPr>
            <a:picLocks noChangeAspect="1"/>
          </p:cNvPicPr>
          <p:nvPr/>
        </p:nvPicPr>
        <p:blipFill>
          <a:blip r:embed="rId3"/>
          <a:stretch>
            <a:fillRect/>
          </a:stretch>
        </p:blipFill>
        <p:spPr>
          <a:xfrm>
            <a:off x="8772501" y="1279092"/>
            <a:ext cx="2465553" cy="1170720"/>
          </a:xfrm>
          <a:prstGeom prst="rect">
            <a:avLst/>
          </a:prstGeom>
        </p:spPr>
      </p:pic>
    </p:spTree>
    <p:extLst>
      <p:ext uri="{BB962C8B-B14F-4D97-AF65-F5344CB8AC3E}">
        <p14:creationId xmlns:p14="http://schemas.microsoft.com/office/powerpoint/2010/main" val="4273392636"/>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folie ohne Bild kurz">
    <p:spTree>
      <p:nvGrpSpPr>
        <p:cNvPr id="1" name=""/>
        <p:cNvGrpSpPr/>
        <p:nvPr/>
      </p:nvGrpSpPr>
      <p:grpSpPr>
        <a:xfrm>
          <a:off x="0" y="0"/>
          <a:ext cx="0" cy="0"/>
          <a:chOff x="0" y="0"/>
          <a:chExt cx="0" cy="0"/>
        </a:xfrm>
      </p:grpSpPr>
      <p:grpSp>
        <p:nvGrpSpPr>
          <p:cNvPr id="13" name="Gruppieren 12"/>
          <p:cNvGrpSpPr/>
          <p:nvPr/>
        </p:nvGrpSpPr>
        <p:grpSpPr>
          <a:xfrm>
            <a:off x="383117" y="723983"/>
            <a:ext cx="11403800" cy="2078015"/>
            <a:chOff x="287338" y="603319"/>
            <a:chExt cx="8552850" cy="2037600"/>
          </a:xfrm>
        </p:grpSpPr>
        <p:sp>
          <p:nvSpPr>
            <p:cNvPr id="15" name="Rechteck 14"/>
            <p:cNvSpPr/>
            <p:nvPr/>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7" name="Rechteck 16"/>
            <p:cNvSpPr/>
            <p:nvPr/>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2" name="Titel 1"/>
          <p:cNvSpPr>
            <a:spLocks noGrp="1"/>
          </p:cNvSpPr>
          <p:nvPr>
            <p:ph type="ctrTitle" hasCustomPrompt="1"/>
          </p:nvPr>
        </p:nvSpPr>
        <p:spPr bwMode="black">
          <a:xfrm>
            <a:off x="807209" y="1555385"/>
            <a:ext cx="7248000" cy="620057"/>
          </a:xfrm>
          <a:prstGeom prst="rect">
            <a:avLst/>
          </a:prstGeom>
        </p:spPr>
        <p:txBody>
          <a:bodyPr tIns="0" anchor="b"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sp>
        <p:nvSpPr>
          <p:cNvPr id="14" name="Textplatzhalter 9"/>
          <p:cNvSpPr>
            <a:spLocks noGrp="1"/>
          </p:cNvSpPr>
          <p:nvPr>
            <p:ph type="body" sz="quarter" idx="11"/>
          </p:nvPr>
        </p:nvSpPr>
        <p:spPr bwMode="white">
          <a:xfrm>
            <a:off x="383117" y="3171489"/>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2"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pic>
        <p:nvPicPr>
          <p:cNvPr id="16" name="Grafik 15">
            <a:extLst>
              <a:ext uri="{FF2B5EF4-FFF2-40B4-BE49-F238E27FC236}">
                <a16:creationId xmlns:a16="http://schemas.microsoft.com/office/drawing/2014/main" id="{68921D79-517C-4187-882B-8B1EFDBF5E9B}"/>
              </a:ext>
            </a:extLst>
          </p:cNvPr>
          <p:cNvPicPr>
            <a:picLocks noChangeAspect="1"/>
          </p:cNvPicPr>
          <p:nvPr/>
        </p:nvPicPr>
        <p:blipFill>
          <a:blip r:embed="rId2"/>
          <a:stretch>
            <a:fillRect/>
          </a:stretch>
        </p:blipFill>
        <p:spPr>
          <a:xfrm>
            <a:off x="8772501" y="1279092"/>
            <a:ext cx="2465553" cy="1170720"/>
          </a:xfrm>
          <a:prstGeom prst="rect">
            <a:avLst/>
          </a:prstGeom>
        </p:spPr>
      </p:pic>
      <p:pic>
        <p:nvPicPr>
          <p:cNvPr id="18" name="Grafik 17">
            <a:extLst>
              <a:ext uri="{FF2B5EF4-FFF2-40B4-BE49-F238E27FC236}">
                <a16:creationId xmlns:a16="http://schemas.microsoft.com/office/drawing/2014/main" id="{F3C9365C-BC82-4320-88EF-5B62C56F3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2244" y="6155165"/>
            <a:ext cx="2332800" cy="483760"/>
          </a:xfrm>
          <a:prstGeom prst="rect">
            <a:avLst/>
          </a:prstGeom>
        </p:spPr>
      </p:pic>
    </p:spTree>
    <p:extLst>
      <p:ext uri="{BB962C8B-B14F-4D97-AF65-F5344CB8AC3E}">
        <p14:creationId xmlns:p14="http://schemas.microsoft.com/office/powerpoint/2010/main" val="304434676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6467EF7-994B-4F8E-9E7B-1CC05E2C3F14}"/>
              </a:ext>
            </a:extLst>
          </p:cNvPr>
          <p:cNvPicPr>
            <a:picLocks noChangeAspect="1"/>
          </p:cNvPicPr>
          <p:nvPr/>
        </p:nvPicPr>
        <p:blipFill>
          <a:blip r:embed="rId3"/>
          <a:stretch>
            <a:fillRect/>
          </a:stretch>
        </p:blipFill>
        <p:spPr>
          <a:xfrm>
            <a:off x="8908551" y="6152503"/>
            <a:ext cx="2332800" cy="482988"/>
          </a:xfrm>
          <a:prstGeom prst="rect">
            <a:avLst/>
          </a:prstGeom>
        </p:spPr>
      </p:pic>
      <p:grpSp>
        <p:nvGrpSpPr>
          <p:cNvPr id="19" name="Gruppieren 18"/>
          <p:cNvGrpSpPr/>
          <p:nvPr/>
        </p:nvGrpSpPr>
        <p:grpSpPr>
          <a:xfrm>
            <a:off x="383117" y="723983"/>
            <a:ext cx="11403800" cy="2445120"/>
            <a:chOff x="287338" y="603319"/>
            <a:chExt cx="8552850" cy="2037600"/>
          </a:xfrm>
        </p:grpSpPr>
        <p:sp>
          <p:nvSpPr>
            <p:cNvPr id="21" name="Rechteck 20"/>
            <p:cNvSpPr/>
            <p:nvPr/>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22" name="Rechteck 21"/>
            <p:cNvSpPr/>
            <p:nvPr/>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4"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sp>
        <p:nvSpPr>
          <p:cNvPr id="16" name="Titel 1"/>
          <p:cNvSpPr>
            <a:spLocks noGrp="1"/>
          </p:cNvSpPr>
          <p:nvPr>
            <p:ph type="ctrTitle" hasCustomPrompt="1"/>
          </p:nvPr>
        </p:nvSpPr>
        <p:spPr bwMode="black">
          <a:xfrm>
            <a:off x="807208" y="1561638"/>
            <a:ext cx="7248000" cy="1231200"/>
          </a:xfrm>
          <a:prstGeom prst="rect">
            <a:avLst/>
          </a:prstGeom>
        </p:spPr>
        <p:txBody>
          <a:bodyPr tIns="0" anchor="ctr"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7" name="Untertitel 2"/>
          <p:cNvSpPr>
            <a:spLocks noGrp="1"/>
          </p:cNvSpPr>
          <p:nvPr>
            <p:ph type="subTitle" idx="1" hasCustomPrompt="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pic>
        <p:nvPicPr>
          <p:cNvPr id="12" name="Grafik 11">
            <a:extLst>
              <a:ext uri="{FF2B5EF4-FFF2-40B4-BE49-F238E27FC236}">
                <a16:creationId xmlns:a16="http://schemas.microsoft.com/office/drawing/2014/main" id="{FF116690-1CA5-4CDF-B922-0BB3C7E0606A}"/>
              </a:ext>
            </a:extLst>
          </p:cNvPr>
          <p:cNvPicPr>
            <a:picLocks noChangeAspect="1"/>
          </p:cNvPicPr>
          <p:nvPr/>
        </p:nvPicPr>
        <p:blipFill>
          <a:blip r:embed="rId4"/>
          <a:stretch>
            <a:fillRect/>
          </a:stretch>
        </p:blipFill>
        <p:spPr>
          <a:xfrm>
            <a:off x="8772501" y="1279092"/>
            <a:ext cx="2465553" cy="1170720"/>
          </a:xfrm>
          <a:prstGeom prst="rect">
            <a:avLst/>
          </a:prstGeom>
        </p:spPr>
      </p:pic>
    </p:spTree>
    <p:extLst>
      <p:ext uri="{BB962C8B-B14F-4D97-AF65-F5344CB8AC3E}">
        <p14:creationId xmlns:p14="http://schemas.microsoft.com/office/powerpoint/2010/main" val="15834275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uppieren 12"/>
          <p:cNvGrpSpPr/>
          <p:nvPr/>
        </p:nvGrpSpPr>
        <p:grpSpPr>
          <a:xfrm>
            <a:off x="383117" y="723983"/>
            <a:ext cx="11403800" cy="2078015"/>
            <a:chOff x="287338" y="603319"/>
            <a:chExt cx="8552850" cy="2037600"/>
          </a:xfrm>
        </p:grpSpPr>
        <p:sp>
          <p:nvSpPr>
            <p:cNvPr id="15" name="Rechteck 14"/>
            <p:cNvSpPr/>
            <p:nvPr/>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7" name="Rechteck 16"/>
            <p:cNvSpPr/>
            <p:nvPr/>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2" name="Titel 1"/>
          <p:cNvSpPr>
            <a:spLocks noGrp="1"/>
          </p:cNvSpPr>
          <p:nvPr>
            <p:ph type="ctrTitle" hasCustomPrompt="1"/>
          </p:nvPr>
        </p:nvSpPr>
        <p:spPr bwMode="black">
          <a:xfrm>
            <a:off x="807209" y="1555385"/>
            <a:ext cx="7248000" cy="620057"/>
          </a:xfrm>
          <a:prstGeom prst="rect">
            <a:avLst/>
          </a:prstGeom>
        </p:spPr>
        <p:txBody>
          <a:bodyPr tIns="0" anchor="b"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383117" y="3171489"/>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2"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tx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A475DBF-FF8A-499C-9A9D-A1690ED33618}"/>
              </a:ext>
            </a:extLst>
          </p:cNvPr>
          <p:cNvPicPr>
            <a:picLocks noChangeAspect="1"/>
          </p:cNvPicPr>
          <p:nvPr/>
        </p:nvPicPr>
        <p:blipFill>
          <a:blip r:embed="rId3"/>
          <a:stretch>
            <a:fillRect/>
          </a:stretch>
        </p:blipFill>
        <p:spPr>
          <a:xfrm>
            <a:off x="8772501" y="1279092"/>
            <a:ext cx="2465553" cy="1170720"/>
          </a:xfrm>
          <a:prstGeom prst="rect">
            <a:avLst/>
          </a:prstGeom>
        </p:spPr>
      </p:pic>
      <p:pic>
        <p:nvPicPr>
          <p:cNvPr id="14" name="Grafik 13">
            <a:extLst>
              <a:ext uri="{FF2B5EF4-FFF2-40B4-BE49-F238E27FC236}">
                <a16:creationId xmlns:a16="http://schemas.microsoft.com/office/drawing/2014/main" id="{CD710ED4-C71E-48E5-9FA9-68D8EE3FFCE9}"/>
              </a:ext>
            </a:extLst>
          </p:cNvPr>
          <p:cNvPicPr>
            <a:picLocks noChangeAspect="1"/>
          </p:cNvPicPr>
          <p:nvPr/>
        </p:nvPicPr>
        <p:blipFill>
          <a:blip r:embed="rId4"/>
          <a:stretch>
            <a:fillRect/>
          </a:stretch>
        </p:blipFill>
        <p:spPr>
          <a:xfrm>
            <a:off x="8908551" y="6152503"/>
            <a:ext cx="2332800" cy="482988"/>
          </a:xfrm>
          <a:prstGeom prst="rect">
            <a:avLst/>
          </a:prstGeom>
        </p:spPr>
      </p:pic>
    </p:spTree>
    <p:extLst>
      <p:ext uri="{BB962C8B-B14F-4D97-AF65-F5344CB8AC3E}">
        <p14:creationId xmlns:p14="http://schemas.microsoft.com/office/powerpoint/2010/main" val="39113957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uppieren 15"/>
          <p:cNvGrpSpPr/>
          <p:nvPr/>
        </p:nvGrpSpPr>
        <p:grpSpPr>
          <a:xfrm>
            <a:off x="383117" y="723983"/>
            <a:ext cx="11403800" cy="2445120"/>
            <a:chOff x="287338" y="603319"/>
            <a:chExt cx="8552850" cy="2037600"/>
          </a:xfrm>
        </p:grpSpPr>
        <p:sp>
          <p:nvSpPr>
            <p:cNvPr id="17" name="Rechteck 16"/>
            <p:cNvSpPr/>
            <p:nvPr/>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8" name="Rechteck 17"/>
            <p:cNvSpPr/>
            <p:nvPr/>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10" name="Textplatzhalter 9"/>
          <p:cNvSpPr>
            <a:spLocks noGrp="1"/>
          </p:cNvSpPr>
          <p:nvPr>
            <p:ph type="body" sz="quarter" idx="11"/>
          </p:nvPr>
        </p:nvSpPr>
        <p:spPr bwMode="white">
          <a:xfrm>
            <a:off x="383117" y="3529966"/>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4"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sp>
        <p:nvSpPr>
          <p:cNvPr id="12" name="Titel 1"/>
          <p:cNvSpPr>
            <a:spLocks noGrp="1"/>
          </p:cNvSpPr>
          <p:nvPr>
            <p:ph type="ctrTitle" hasCustomPrompt="1"/>
          </p:nvPr>
        </p:nvSpPr>
        <p:spPr bwMode="black">
          <a:xfrm>
            <a:off x="807208" y="1561638"/>
            <a:ext cx="7248000" cy="1231200"/>
          </a:xfrm>
          <a:prstGeom prst="rect">
            <a:avLst/>
          </a:prstGeom>
        </p:spPr>
        <p:txBody>
          <a:bodyPr tIns="0" anchor="ctr"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Maximal zweizeiligen </a:t>
            </a:r>
            <a:br>
              <a:rPr lang="de-AT" dirty="0"/>
            </a:br>
            <a:r>
              <a:rPr lang="de-AT" dirty="0"/>
              <a:t>Titel eingeben</a:t>
            </a:r>
          </a:p>
        </p:txBody>
      </p:sp>
      <p:sp>
        <p:nvSpPr>
          <p:cNvPr id="13" name="Untertitel 2"/>
          <p:cNvSpPr>
            <a:spLocks noGrp="1"/>
          </p:cNvSpPr>
          <p:nvPr>
            <p:ph type="subTitle" idx="1" hasCustomPrompt="1"/>
          </p:nvPr>
        </p:nvSpPr>
        <p:spPr bwMode="black">
          <a:xfrm>
            <a:off x="807208" y="1191696"/>
            <a:ext cx="7248000" cy="421840"/>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pic>
        <p:nvPicPr>
          <p:cNvPr id="15" name="Grafik 14">
            <a:extLst>
              <a:ext uri="{FF2B5EF4-FFF2-40B4-BE49-F238E27FC236}">
                <a16:creationId xmlns:a16="http://schemas.microsoft.com/office/drawing/2014/main" id="{56068296-11E8-4929-AA24-078FC628B7BD}"/>
              </a:ext>
            </a:extLst>
          </p:cNvPr>
          <p:cNvPicPr>
            <a:picLocks noChangeAspect="1"/>
          </p:cNvPicPr>
          <p:nvPr/>
        </p:nvPicPr>
        <p:blipFill>
          <a:blip r:embed="rId3"/>
          <a:stretch>
            <a:fillRect/>
          </a:stretch>
        </p:blipFill>
        <p:spPr>
          <a:xfrm>
            <a:off x="8772501" y="1279092"/>
            <a:ext cx="2465553" cy="1170720"/>
          </a:xfrm>
          <a:prstGeom prst="rect">
            <a:avLst/>
          </a:prstGeom>
        </p:spPr>
      </p:pic>
      <p:pic>
        <p:nvPicPr>
          <p:cNvPr id="19" name="Grafik 18">
            <a:extLst>
              <a:ext uri="{FF2B5EF4-FFF2-40B4-BE49-F238E27FC236}">
                <a16:creationId xmlns:a16="http://schemas.microsoft.com/office/drawing/2014/main" id="{A4EDDDDE-0271-41FE-89F9-4BC2C36B8E20}"/>
              </a:ext>
            </a:extLst>
          </p:cNvPr>
          <p:cNvPicPr>
            <a:picLocks noChangeAspect="1"/>
          </p:cNvPicPr>
          <p:nvPr/>
        </p:nvPicPr>
        <p:blipFill>
          <a:blip r:embed="rId4"/>
          <a:stretch>
            <a:fillRect/>
          </a:stretch>
        </p:blipFill>
        <p:spPr>
          <a:xfrm>
            <a:off x="8914461" y="6153218"/>
            <a:ext cx="2332800" cy="482988"/>
          </a:xfrm>
          <a:prstGeom prst="rect">
            <a:avLst/>
          </a:prstGeom>
        </p:spPr>
      </p:pic>
    </p:spTree>
    <p:extLst>
      <p:ext uri="{BB962C8B-B14F-4D97-AF65-F5344CB8AC3E}">
        <p14:creationId xmlns:p14="http://schemas.microsoft.com/office/powerpoint/2010/main" val="46601204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824F9F7E-FDE1-4CB5-AB19-83905BED0BCB}"/>
              </a:ext>
            </a:extLst>
          </p:cNvPr>
          <p:cNvPicPr>
            <a:picLocks noChangeAspect="1"/>
          </p:cNvPicPr>
          <p:nvPr/>
        </p:nvPicPr>
        <p:blipFill>
          <a:blip r:embed="rId3"/>
          <a:stretch>
            <a:fillRect/>
          </a:stretch>
        </p:blipFill>
        <p:spPr>
          <a:xfrm>
            <a:off x="8914461" y="6153218"/>
            <a:ext cx="2332800" cy="482988"/>
          </a:xfrm>
          <a:prstGeom prst="rect">
            <a:avLst/>
          </a:prstGeom>
        </p:spPr>
      </p:pic>
      <p:grpSp>
        <p:nvGrpSpPr>
          <p:cNvPr id="13" name="Gruppieren 12"/>
          <p:cNvGrpSpPr/>
          <p:nvPr/>
        </p:nvGrpSpPr>
        <p:grpSpPr>
          <a:xfrm>
            <a:off x="383117" y="723983"/>
            <a:ext cx="11403800" cy="2078015"/>
            <a:chOff x="287338" y="603319"/>
            <a:chExt cx="8552850" cy="2037600"/>
          </a:xfrm>
        </p:grpSpPr>
        <p:sp>
          <p:nvSpPr>
            <p:cNvPr id="14" name="Rechteck 13"/>
            <p:cNvSpPr/>
            <p:nvPr/>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sp>
          <p:nvSpPr>
            <p:cNvPr id="17" name="Rechteck 16"/>
            <p:cNvSpPr/>
            <p:nvPr/>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de-AT" sz="2160" dirty="0"/>
            </a:p>
          </p:txBody>
        </p:sp>
      </p:grpSp>
      <p:sp>
        <p:nvSpPr>
          <p:cNvPr id="2" name="Titel 1"/>
          <p:cNvSpPr>
            <a:spLocks noGrp="1"/>
          </p:cNvSpPr>
          <p:nvPr>
            <p:ph type="ctrTitle" hasCustomPrompt="1"/>
          </p:nvPr>
        </p:nvSpPr>
        <p:spPr bwMode="black">
          <a:xfrm>
            <a:off x="807209" y="1555385"/>
            <a:ext cx="7248000" cy="620057"/>
          </a:xfrm>
          <a:prstGeom prst="rect">
            <a:avLst/>
          </a:prstGeom>
        </p:spPr>
        <p:txBody>
          <a:bodyPr tIns="0" anchor="b" anchorCtr="0">
            <a:noAutofit/>
          </a:bodyPr>
          <a:lstStyle>
            <a:lvl1pPr algn="l">
              <a:lnSpc>
                <a:spcPct val="100000"/>
              </a:lnSpc>
              <a:defRPr sz="3840" b="1" i="0" baseline="0">
                <a:solidFill>
                  <a:schemeClr val="bg1"/>
                </a:solidFill>
                <a:latin typeface="Georgia" charset="0"/>
                <a:ea typeface="Georgia" charset="0"/>
                <a:cs typeface="Georgia" charset="0"/>
              </a:defRPr>
            </a:lvl1pPr>
          </a:lstStyle>
          <a:p>
            <a:r>
              <a:rPr lang="de-AT" dirty="0"/>
              <a:t>Einzeiligen Titel eingeben</a:t>
            </a:r>
          </a:p>
        </p:txBody>
      </p:sp>
      <p:sp>
        <p:nvSpPr>
          <p:cNvPr id="3" name="Untertitel 2"/>
          <p:cNvSpPr>
            <a:spLocks noGrp="1"/>
          </p:cNvSpPr>
          <p:nvPr>
            <p:ph type="subTitle" idx="1" hasCustomPrompt="1"/>
          </p:nvPr>
        </p:nvSpPr>
        <p:spPr bwMode="black">
          <a:xfrm>
            <a:off x="807209" y="1191697"/>
            <a:ext cx="7248000" cy="365413"/>
          </a:xfrm>
        </p:spPr>
        <p:txBody>
          <a:bodyPr tIns="0" bIns="0">
            <a:noAutofit/>
          </a:bodyPr>
          <a:lstStyle>
            <a:lvl1pPr marL="0" indent="0" algn="l">
              <a:lnSpc>
                <a:spcPct val="100000"/>
              </a:lnSpc>
              <a:buNone/>
              <a:defRPr sz="2160" b="1" i="0">
                <a:solidFill>
                  <a:schemeClr val="tx1"/>
                </a:solidFill>
                <a:latin typeface="Verdana" charset="0"/>
                <a:ea typeface="Verdana" charset="0"/>
                <a:cs typeface="Verdana" charset="0"/>
              </a:defRPr>
            </a:lvl1pPr>
            <a:lvl2pPr marL="548584" indent="0" algn="ctr">
              <a:buNone/>
              <a:defRPr>
                <a:solidFill>
                  <a:schemeClr val="tx1">
                    <a:tint val="75000"/>
                  </a:schemeClr>
                </a:solidFill>
              </a:defRPr>
            </a:lvl2pPr>
            <a:lvl3pPr marL="1097167" indent="0" algn="ctr">
              <a:buNone/>
              <a:defRPr>
                <a:solidFill>
                  <a:schemeClr val="tx1">
                    <a:tint val="75000"/>
                  </a:schemeClr>
                </a:solidFill>
              </a:defRPr>
            </a:lvl3pPr>
            <a:lvl4pPr marL="1645752" indent="0" algn="ctr">
              <a:buNone/>
              <a:defRPr>
                <a:solidFill>
                  <a:schemeClr val="tx1">
                    <a:tint val="75000"/>
                  </a:schemeClr>
                </a:solidFill>
              </a:defRPr>
            </a:lvl4pPr>
            <a:lvl5pPr marL="2194336" indent="0" algn="ctr">
              <a:buNone/>
              <a:defRPr>
                <a:solidFill>
                  <a:schemeClr val="tx1">
                    <a:tint val="75000"/>
                  </a:schemeClr>
                </a:solidFill>
              </a:defRPr>
            </a:lvl5pPr>
            <a:lvl6pPr marL="2742920" indent="0" algn="ctr">
              <a:buNone/>
              <a:defRPr>
                <a:solidFill>
                  <a:schemeClr val="tx1">
                    <a:tint val="75000"/>
                  </a:schemeClr>
                </a:solidFill>
              </a:defRPr>
            </a:lvl6pPr>
            <a:lvl7pPr marL="3291504" indent="0" algn="ctr">
              <a:buNone/>
              <a:defRPr>
                <a:solidFill>
                  <a:schemeClr val="tx1">
                    <a:tint val="75000"/>
                  </a:schemeClr>
                </a:solidFill>
              </a:defRPr>
            </a:lvl7pPr>
            <a:lvl8pPr marL="3840088" indent="0" algn="ctr">
              <a:buNone/>
              <a:defRPr>
                <a:solidFill>
                  <a:schemeClr val="tx1">
                    <a:tint val="75000"/>
                  </a:schemeClr>
                </a:solidFill>
              </a:defRPr>
            </a:lvl8pPr>
            <a:lvl9pPr marL="4388672" indent="0" algn="ctr">
              <a:buNone/>
              <a:defRPr>
                <a:solidFill>
                  <a:schemeClr val="tx1">
                    <a:tint val="75000"/>
                  </a:schemeClr>
                </a:solidFill>
              </a:defRPr>
            </a:lvl9pPr>
          </a:lstStyle>
          <a:p>
            <a:r>
              <a:rPr lang="de-AT" dirty="0"/>
              <a:t>Bei Bedarf Untertitel hier eingeben</a:t>
            </a:r>
          </a:p>
        </p:txBody>
      </p:sp>
      <p:sp>
        <p:nvSpPr>
          <p:cNvPr id="16" name="Textplatzhalter 9"/>
          <p:cNvSpPr>
            <a:spLocks noGrp="1"/>
          </p:cNvSpPr>
          <p:nvPr>
            <p:ph type="body" sz="quarter" idx="11"/>
          </p:nvPr>
        </p:nvSpPr>
        <p:spPr bwMode="white">
          <a:xfrm>
            <a:off x="383117" y="3171489"/>
            <a:ext cx="5712883" cy="657818"/>
          </a:xfrm>
          <a:solidFill>
            <a:schemeClr val="bg1">
              <a:alpha val="90000"/>
            </a:schemeClr>
          </a:solidFill>
        </p:spPr>
        <p:txBody>
          <a:bodyPr wrap="square" lIns="324000" tIns="216000" rIns="324000" bIns="216000" rtlCol="0" anchor="t" anchorCtr="0">
            <a:spAutoFit/>
          </a:bodyPr>
          <a:lstStyle>
            <a:lvl1pPr marL="0" indent="0">
              <a:buNone/>
              <a:defRPr lang="de-DE" sz="1440" dirty="0" smtClean="0"/>
            </a:lvl1pPr>
          </a:lstStyle>
          <a:p>
            <a:pPr marL="0" lvl="0" defTabSz="1097280"/>
            <a:r>
              <a:rPr lang="de-DE"/>
              <a:t>Formatvorlagen des Textmasters bearbeiten</a:t>
            </a:r>
          </a:p>
        </p:txBody>
      </p:sp>
      <p:sp>
        <p:nvSpPr>
          <p:cNvPr id="12" name="Textplatzhalter 7"/>
          <p:cNvSpPr>
            <a:spLocks noGrp="1"/>
          </p:cNvSpPr>
          <p:nvPr>
            <p:ph type="body" sz="quarter" idx="12" hasCustomPrompt="1"/>
          </p:nvPr>
        </p:nvSpPr>
        <p:spPr>
          <a:xfrm>
            <a:off x="609600" y="6512312"/>
            <a:ext cx="2184400" cy="292348"/>
          </a:xfrm>
        </p:spPr>
        <p:txBody>
          <a:bodyPr>
            <a:noAutofit/>
          </a:bodyPr>
          <a:lstStyle>
            <a:lvl1pPr marL="0" indent="0">
              <a:buNone/>
              <a:defRPr sz="1080" cap="all" baseline="0">
                <a:solidFill>
                  <a:schemeClr val="bg1"/>
                </a:solidFill>
              </a:defRPr>
            </a:lvl1pPr>
            <a:lvl2pPr marL="320040" indent="0">
              <a:buNone/>
              <a:defRPr sz="1260"/>
            </a:lvl2pPr>
            <a:lvl3pPr marL="649606" indent="0">
              <a:buNone/>
              <a:defRPr sz="1260"/>
            </a:lvl3pPr>
            <a:lvl4pPr marL="969646" indent="0">
              <a:buNone/>
              <a:defRPr sz="1200"/>
            </a:lvl4pPr>
            <a:lvl5pPr marL="1293496" indent="0">
              <a:buNone/>
              <a:defRPr sz="1200"/>
            </a:lvl5pPr>
          </a:lstStyle>
          <a:p>
            <a:pPr lvl="0"/>
            <a:r>
              <a:rPr lang="de-AT" dirty="0"/>
              <a:t>Stand: </a:t>
            </a:r>
            <a:r>
              <a:rPr lang="de-AT" dirty="0" err="1"/>
              <a:t>xx.xx.xxxx</a:t>
            </a:r>
            <a:endParaRPr lang="de-AT" dirty="0"/>
          </a:p>
        </p:txBody>
      </p:sp>
      <p:pic>
        <p:nvPicPr>
          <p:cNvPr id="11" name="Grafik 10">
            <a:extLst>
              <a:ext uri="{FF2B5EF4-FFF2-40B4-BE49-F238E27FC236}">
                <a16:creationId xmlns:a16="http://schemas.microsoft.com/office/drawing/2014/main" id="{0B897B33-8355-44AC-8129-26BF5973F302}"/>
              </a:ext>
            </a:extLst>
          </p:cNvPr>
          <p:cNvPicPr>
            <a:picLocks noChangeAspect="1"/>
          </p:cNvPicPr>
          <p:nvPr/>
        </p:nvPicPr>
        <p:blipFill>
          <a:blip r:embed="rId4"/>
          <a:stretch>
            <a:fillRect/>
          </a:stretch>
        </p:blipFill>
        <p:spPr>
          <a:xfrm>
            <a:off x="8772501" y="1279092"/>
            <a:ext cx="2465553" cy="1170720"/>
          </a:xfrm>
          <a:prstGeom prst="rect">
            <a:avLst/>
          </a:prstGeom>
        </p:spPr>
      </p:pic>
    </p:spTree>
    <p:extLst>
      <p:ext uri="{BB962C8B-B14F-4D97-AF65-F5344CB8AC3E}">
        <p14:creationId xmlns:p14="http://schemas.microsoft.com/office/powerpoint/2010/main" val="235813144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E3A7D816-8143-4089-A674-7FBE2F1D70EC}"/>
              </a:ext>
            </a:extLst>
          </p:cNvPr>
          <p:cNvPicPr>
            <a:picLocks noChangeAspect="1"/>
          </p:cNvPicPr>
          <p:nvPr/>
        </p:nvPicPr>
        <p:blipFill>
          <a:blip r:embed="rId18"/>
          <a:stretch>
            <a:fillRect/>
          </a:stretch>
        </p:blipFill>
        <p:spPr>
          <a:xfrm>
            <a:off x="10282161" y="346283"/>
            <a:ext cx="1560000" cy="740736"/>
          </a:xfrm>
          <a:prstGeom prst="rect">
            <a:avLst/>
          </a:prstGeom>
        </p:spPr>
      </p:pic>
      <p:sp>
        <p:nvSpPr>
          <p:cNvPr id="3" name="Textplatzhalter 2"/>
          <p:cNvSpPr>
            <a:spLocks noGrp="1"/>
          </p:cNvSpPr>
          <p:nvPr>
            <p:ph type="body" idx="1"/>
          </p:nvPr>
        </p:nvSpPr>
        <p:spPr>
          <a:xfrm>
            <a:off x="609601" y="1613536"/>
            <a:ext cx="10352617" cy="4631054"/>
          </a:xfrm>
          <a:prstGeom prst="rect">
            <a:avLst/>
          </a:prstGeom>
        </p:spPr>
        <p:txBody>
          <a:bodyPr vert="horz" lIns="0" tIns="45715" rIns="0" bIns="45715" rtlCol="0">
            <a:normAutofit/>
          </a:bodyPr>
          <a:lstStyle/>
          <a:p>
            <a:pPr lvl="0"/>
            <a:r>
              <a:rPr lang="de-AT" dirty="0"/>
              <a:t>Textmasterformate durch Klicken bearbeiten</a:t>
            </a:r>
          </a:p>
          <a:p>
            <a:pPr lvl="1"/>
            <a:r>
              <a:rPr lang="de-AT" dirty="0"/>
              <a:t>Zweite Ebene</a:t>
            </a:r>
          </a:p>
          <a:p>
            <a:pPr lvl="2"/>
            <a:r>
              <a:rPr lang="de-AT" dirty="0"/>
              <a:t>Dritte Ebene</a:t>
            </a:r>
          </a:p>
          <a:p>
            <a:pPr lvl="3"/>
            <a:r>
              <a:rPr lang="de-AT" dirty="0"/>
              <a:t>Vierte Ebene</a:t>
            </a:r>
          </a:p>
          <a:p>
            <a:pPr lvl="4"/>
            <a:r>
              <a:rPr lang="de-AT" dirty="0"/>
              <a:t>Fünfte Ebene</a:t>
            </a:r>
          </a:p>
        </p:txBody>
      </p:sp>
      <p:sp>
        <p:nvSpPr>
          <p:cNvPr id="5" name="Fußzeilenplatzhalter 4"/>
          <p:cNvSpPr>
            <a:spLocks noGrp="1"/>
          </p:cNvSpPr>
          <p:nvPr>
            <p:ph type="ftr" sz="quarter" idx="3"/>
          </p:nvPr>
        </p:nvSpPr>
        <p:spPr>
          <a:xfrm>
            <a:off x="1806082" y="6494471"/>
            <a:ext cx="4289924" cy="309702"/>
          </a:xfrm>
          <a:prstGeom prst="rect">
            <a:avLst/>
          </a:prstGeom>
        </p:spPr>
        <p:txBody>
          <a:bodyPr vert="horz" lIns="91431" tIns="45715" rIns="91431" bIns="45715" rtlCol="0" anchor="ctr"/>
          <a:lstStyle>
            <a:lvl1pPr algn="l">
              <a:defRPr sz="960" cap="all" baseline="0">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616543" y="6494471"/>
            <a:ext cx="1189533" cy="309702"/>
          </a:xfrm>
          <a:prstGeom prst="rect">
            <a:avLst/>
          </a:prstGeom>
        </p:spPr>
        <p:txBody>
          <a:bodyPr vert="horz" lIns="0" tIns="45715" rIns="0" bIns="45715" rtlCol="0" anchor="ctr"/>
          <a:lstStyle>
            <a:lvl1pPr algn="l">
              <a:defRPr sz="960" cap="all" baseline="0">
                <a:solidFill>
                  <a:schemeClr val="tx1">
                    <a:tint val="75000"/>
                  </a:schemeClr>
                </a:solidFill>
              </a:defRPr>
            </a:lvl1pPr>
          </a:lstStyle>
          <a:p>
            <a:fld id="{044EBFAB-D02D-44C8-9184-E82EB4ED68C4}" type="slidenum">
              <a:rPr lang="en-GB" smtClean="0"/>
              <a:t>‹Nr.›</a:t>
            </a:fld>
            <a:endParaRPr lang="en-GB"/>
          </a:p>
        </p:txBody>
      </p:sp>
      <p:sp>
        <p:nvSpPr>
          <p:cNvPr id="7" name="Datumsplatzhalter 6"/>
          <p:cNvSpPr>
            <a:spLocks noGrp="1"/>
          </p:cNvSpPr>
          <p:nvPr>
            <p:ph type="dt" sz="half" idx="2"/>
          </p:nvPr>
        </p:nvSpPr>
        <p:spPr>
          <a:xfrm>
            <a:off x="7660242" y="6494471"/>
            <a:ext cx="1316543" cy="309702"/>
          </a:xfrm>
          <a:prstGeom prst="rect">
            <a:avLst/>
          </a:prstGeom>
        </p:spPr>
        <p:txBody>
          <a:bodyPr vert="horz" lIns="0" tIns="45715" rIns="0" bIns="45715" rtlCol="0" anchor="ctr"/>
          <a:lstStyle>
            <a:lvl1pPr algn="r">
              <a:defRPr lang="de-DE" sz="960" kern="1200" cap="all" baseline="0" smtClean="0">
                <a:solidFill>
                  <a:schemeClr val="tx1">
                    <a:tint val="75000"/>
                  </a:schemeClr>
                </a:solidFill>
                <a:latin typeface="+mn-lt"/>
                <a:ea typeface="+mn-ea"/>
                <a:cs typeface="+mn-cs"/>
              </a:defRPr>
            </a:lvl1pPr>
          </a:lstStyle>
          <a:p>
            <a:fld id="{FE74F809-4789-4F62-8740-00E98FA7937A}" type="datetimeFigureOut">
              <a:rPr lang="en-GB" smtClean="0"/>
              <a:t>02/12/2019</a:t>
            </a:fld>
            <a:endParaRPr lang="en-GB"/>
          </a:p>
        </p:txBody>
      </p:sp>
      <p:sp>
        <p:nvSpPr>
          <p:cNvPr id="18" name="Rechteck 17"/>
          <p:cNvSpPr/>
          <p:nvPr/>
        </p:nvSpPr>
        <p:spPr bwMode="gray">
          <a:xfrm>
            <a:off x="0" y="1252226"/>
            <a:ext cx="12192000" cy="3024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AT" sz="2160" dirty="0"/>
              <a:t>      </a:t>
            </a:r>
          </a:p>
        </p:txBody>
      </p:sp>
      <p:sp>
        <p:nvSpPr>
          <p:cNvPr id="15" name="Titelplatzhalter 14"/>
          <p:cNvSpPr>
            <a:spLocks noGrp="1"/>
          </p:cNvSpPr>
          <p:nvPr>
            <p:ph type="title"/>
          </p:nvPr>
        </p:nvSpPr>
        <p:spPr bwMode="auto">
          <a:xfrm>
            <a:off x="616544" y="167640"/>
            <a:ext cx="9120000" cy="1084586"/>
          </a:xfrm>
          <a:prstGeom prst="rect">
            <a:avLst/>
          </a:prstGeom>
        </p:spPr>
        <p:txBody>
          <a:bodyPr vert="horz" lIns="0" tIns="0" rIns="0" bIns="0" rtlCol="0" anchor="ctr">
            <a:normAutofit/>
          </a:bodyPr>
          <a:lstStyle/>
          <a:p>
            <a:r>
              <a:rPr lang="de-AT" dirty="0"/>
              <a:t>Titelmasterformat durch </a:t>
            </a:r>
            <a:br>
              <a:rPr lang="de-AT" dirty="0"/>
            </a:br>
            <a:r>
              <a:rPr lang="de-AT" dirty="0"/>
              <a:t>Klicken bearbeiten</a:t>
            </a:r>
          </a:p>
        </p:txBody>
      </p:sp>
      <p:pic>
        <p:nvPicPr>
          <p:cNvPr id="10" name="Grafik 9">
            <a:extLst>
              <a:ext uri="{FF2B5EF4-FFF2-40B4-BE49-F238E27FC236}">
                <a16:creationId xmlns:a16="http://schemas.microsoft.com/office/drawing/2014/main" id="{DB1B8796-5460-4881-BEB3-B9615731808B}"/>
              </a:ext>
            </a:extLst>
          </p:cNvPr>
          <p:cNvPicPr>
            <a:picLocks noChangeAspect="1"/>
          </p:cNvPicPr>
          <p:nvPr/>
        </p:nvPicPr>
        <p:blipFill>
          <a:blip r:embed="rId19"/>
          <a:stretch>
            <a:fillRect/>
          </a:stretch>
        </p:blipFill>
        <p:spPr>
          <a:xfrm>
            <a:off x="10393601" y="6409798"/>
            <a:ext cx="1444800" cy="299612"/>
          </a:xfrm>
          <a:prstGeom prst="rect">
            <a:avLst/>
          </a:prstGeom>
        </p:spPr>
      </p:pic>
    </p:spTree>
    <p:extLst>
      <p:ext uri="{BB962C8B-B14F-4D97-AF65-F5344CB8AC3E}">
        <p14:creationId xmlns:p14="http://schemas.microsoft.com/office/powerpoint/2010/main" val="1227073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txStyles>
    <p:titleStyle>
      <a:lvl1pPr algn="l" defTabSz="1097167" rtl="0" eaLnBrk="1" latinLnBrk="0" hangingPunct="1">
        <a:lnSpc>
          <a:spcPct val="100000"/>
        </a:lnSpc>
        <a:spcBef>
          <a:spcPct val="0"/>
        </a:spcBef>
        <a:buNone/>
        <a:defRPr sz="2880" b="1" kern="1200">
          <a:solidFill>
            <a:schemeClr val="tx1"/>
          </a:solidFill>
          <a:latin typeface="Georgia" charset="0"/>
          <a:ea typeface="Georgia" charset="0"/>
          <a:cs typeface="Georgia" charset="0"/>
        </a:defRPr>
      </a:lvl1pPr>
    </p:titleStyle>
    <p:bodyStyle>
      <a:lvl1pPr marL="320040" indent="-320040" algn="l" defTabSz="1097167" rtl="0" eaLnBrk="1" latinLnBrk="0" hangingPunct="1">
        <a:lnSpc>
          <a:spcPct val="100000"/>
        </a:lnSpc>
        <a:spcBef>
          <a:spcPts val="0"/>
        </a:spcBef>
        <a:spcAft>
          <a:spcPts val="720"/>
        </a:spcAft>
        <a:buClr>
          <a:schemeClr val="accent1"/>
        </a:buClr>
        <a:buFont typeface="Wingdings" charset="2"/>
        <a:buChar char="§"/>
        <a:defRPr sz="1920" kern="1200">
          <a:solidFill>
            <a:schemeClr val="tx1"/>
          </a:solidFill>
          <a:latin typeface="+mn-lt"/>
          <a:ea typeface="+mn-ea"/>
          <a:cs typeface="+mn-cs"/>
        </a:defRPr>
      </a:lvl1pPr>
      <a:lvl2pPr marL="647700" indent="-327660" algn="l" defTabSz="1097167" rtl="0" eaLnBrk="1" latinLnBrk="0" hangingPunct="1">
        <a:lnSpc>
          <a:spcPct val="100000"/>
        </a:lnSpc>
        <a:spcBef>
          <a:spcPts val="0"/>
        </a:spcBef>
        <a:spcAft>
          <a:spcPts val="480"/>
        </a:spcAft>
        <a:buClr>
          <a:schemeClr val="accent1"/>
        </a:buClr>
        <a:buSzPct val="100000"/>
        <a:buFont typeface="Wingdings" charset="2"/>
        <a:buChar char="§"/>
        <a:defRPr sz="1800" kern="1200">
          <a:solidFill>
            <a:schemeClr val="tx1"/>
          </a:solidFill>
          <a:latin typeface="+mn-lt"/>
          <a:ea typeface="+mn-ea"/>
          <a:cs typeface="+mn-cs"/>
        </a:defRPr>
      </a:lvl2pPr>
      <a:lvl3pPr marL="977266" indent="-327660" algn="l" defTabSz="1097167" rtl="0" eaLnBrk="1" latinLnBrk="0" hangingPunct="1">
        <a:lnSpc>
          <a:spcPct val="100000"/>
        </a:lnSpc>
        <a:spcBef>
          <a:spcPts val="0"/>
        </a:spcBef>
        <a:spcAft>
          <a:spcPts val="480"/>
        </a:spcAft>
        <a:buClr>
          <a:schemeClr val="accent1"/>
        </a:buClr>
        <a:buFont typeface="Wingdings" charset="2"/>
        <a:buChar char="§"/>
        <a:defRPr sz="1680" kern="1200">
          <a:solidFill>
            <a:schemeClr val="tx1"/>
          </a:solidFill>
          <a:latin typeface="+mn-lt"/>
          <a:ea typeface="+mn-ea"/>
          <a:cs typeface="+mn-cs"/>
        </a:defRPr>
      </a:lvl3pPr>
      <a:lvl4pPr marL="1289686" indent="-320040" algn="l" defTabSz="1097167" rtl="0" eaLnBrk="1" latinLnBrk="0" hangingPunct="1">
        <a:lnSpc>
          <a:spcPct val="100000"/>
        </a:lnSpc>
        <a:spcBef>
          <a:spcPts val="0"/>
        </a:spcBef>
        <a:spcAft>
          <a:spcPts val="480"/>
        </a:spcAft>
        <a:buClr>
          <a:schemeClr val="accent1"/>
        </a:buClr>
        <a:buFont typeface="Wingdings" charset="2"/>
        <a:buChar char="§"/>
        <a:defRPr sz="1440" kern="1200">
          <a:solidFill>
            <a:schemeClr val="tx1"/>
          </a:solidFill>
          <a:latin typeface="+mn-lt"/>
          <a:ea typeface="+mn-ea"/>
          <a:cs typeface="+mn-cs"/>
        </a:defRPr>
      </a:lvl4pPr>
      <a:lvl5pPr marL="1609726" indent="-316230" algn="l" defTabSz="1097167" rtl="0" eaLnBrk="1" latinLnBrk="0" hangingPunct="1">
        <a:lnSpc>
          <a:spcPct val="100000"/>
        </a:lnSpc>
        <a:spcBef>
          <a:spcPts val="0"/>
        </a:spcBef>
        <a:spcAft>
          <a:spcPts val="480"/>
        </a:spcAft>
        <a:buClr>
          <a:schemeClr val="accent1"/>
        </a:buClr>
        <a:buFont typeface="Wingdings" charset="2"/>
        <a:buChar char="§"/>
        <a:defRPr sz="1440" kern="1200">
          <a:solidFill>
            <a:schemeClr val="tx1"/>
          </a:solidFill>
          <a:latin typeface="+mn-lt"/>
          <a:ea typeface="+mn-ea"/>
          <a:cs typeface="+mn-cs"/>
        </a:defRPr>
      </a:lvl5pPr>
      <a:lvl6pPr marL="3017212"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5795"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380"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2964" indent="-274292" algn="l" defTabSz="1097167"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97167" rtl="0" eaLnBrk="1" latinLnBrk="0" hangingPunct="1">
        <a:defRPr sz="2160" kern="1200">
          <a:solidFill>
            <a:schemeClr val="tx1"/>
          </a:solidFill>
          <a:latin typeface="+mn-lt"/>
          <a:ea typeface="+mn-ea"/>
          <a:cs typeface="+mn-cs"/>
        </a:defRPr>
      </a:lvl1pPr>
      <a:lvl2pPr marL="548584" algn="l" defTabSz="1097167" rtl="0" eaLnBrk="1" latinLnBrk="0" hangingPunct="1">
        <a:defRPr sz="2160" kern="1200">
          <a:solidFill>
            <a:schemeClr val="tx1"/>
          </a:solidFill>
          <a:latin typeface="+mn-lt"/>
          <a:ea typeface="+mn-ea"/>
          <a:cs typeface="+mn-cs"/>
        </a:defRPr>
      </a:lvl2pPr>
      <a:lvl3pPr marL="1097167" algn="l" defTabSz="1097167" rtl="0" eaLnBrk="1" latinLnBrk="0" hangingPunct="1">
        <a:defRPr sz="2160" kern="1200">
          <a:solidFill>
            <a:schemeClr val="tx1"/>
          </a:solidFill>
          <a:latin typeface="+mn-lt"/>
          <a:ea typeface="+mn-ea"/>
          <a:cs typeface="+mn-cs"/>
        </a:defRPr>
      </a:lvl3pPr>
      <a:lvl4pPr marL="1645752" algn="l" defTabSz="1097167" rtl="0" eaLnBrk="1" latinLnBrk="0" hangingPunct="1">
        <a:defRPr sz="2160" kern="1200">
          <a:solidFill>
            <a:schemeClr val="tx1"/>
          </a:solidFill>
          <a:latin typeface="+mn-lt"/>
          <a:ea typeface="+mn-ea"/>
          <a:cs typeface="+mn-cs"/>
        </a:defRPr>
      </a:lvl4pPr>
      <a:lvl5pPr marL="2194336" algn="l" defTabSz="1097167" rtl="0" eaLnBrk="1" latinLnBrk="0" hangingPunct="1">
        <a:defRPr sz="2160" kern="1200">
          <a:solidFill>
            <a:schemeClr val="tx1"/>
          </a:solidFill>
          <a:latin typeface="+mn-lt"/>
          <a:ea typeface="+mn-ea"/>
          <a:cs typeface="+mn-cs"/>
        </a:defRPr>
      </a:lvl5pPr>
      <a:lvl6pPr marL="2742920" algn="l" defTabSz="1097167" rtl="0" eaLnBrk="1" latinLnBrk="0" hangingPunct="1">
        <a:defRPr sz="2160" kern="1200">
          <a:solidFill>
            <a:schemeClr val="tx1"/>
          </a:solidFill>
          <a:latin typeface="+mn-lt"/>
          <a:ea typeface="+mn-ea"/>
          <a:cs typeface="+mn-cs"/>
        </a:defRPr>
      </a:lvl6pPr>
      <a:lvl7pPr marL="3291504" algn="l" defTabSz="1097167" rtl="0" eaLnBrk="1" latinLnBrk="0" hangingPunct="1">
        <a:defRPr sz="2160" kern="1200">
          <a:solidFill>
            <a:schemeClr val="tx1"/>
          </a:solidFill>
          <a:latin typeface="+mn-lt"/>
          <a:ea typeface="+mn-ea"/>
          <a:cs typeface="+mn-cs"/>
        </a:defRPr>
      </a:lvl7pPr>
      <a:lvl8pPr marL="3840088" algn="l" defTabSz="1097167" rtl="0" eaLnBrk="1" latinLnBrk="0" hangingPunct="1">
        <a:defRPr sz="2160" kern="1200">
          <a:solidFill>
            <a:schemeClr val="tx1"/>
          </a:solidFill>
          <a:latin typeface="+mn-lt"/>
          <a:ea typeface="+mn-ea"/>
          <a:cs typeface="+mn-cs"/>
        </a:defRPr>
      </a:lvl8pPr>
      <a:lvl9pPr marL="4388672" algn="l" defTabSz="1097167"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F26B43"/>
          </p15:clr>
        </p15:guide>
        <p15:guide id="3" pos="288">
          <p15:clr>
            <a:srgbClr val="F26B43"/>
          </p15:clr>
        </p15:guide>
        <p15:guide id="4" pos="5179">
          <p15:clr>
            <a:srgbClr val="F26B43"/>
          </p15:clr>
        </p15:guide>
        <p15:guide id="5" pos="5467">
          <p15:clr>
            <a:srgbClr val="F26B43"/>
          </p15:clr>
        </p15:guide>
        <p15:guide id="7" orient="horz" pos="3278">
          <p15:clr>
            <a:srgbClr val="F26B43"/>
          </p15:clr>
        </p15:guide>
        <p15:guide id="9" orient="horz" pos="182">
          <p15:clr>
            <a:srgbClr val="F26B43"/>
          </p15:clr>
        </p15:guide>
        <p15:guide id="10" orient="horz" pos="847">
          <p15:clr>
            <a:srgbClr val="F26B43"/>
          </p15:clr>
        </p15:guide>
        <p15:guide id="11" orient="horz" pos="352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mckinsey.com/business-functions/organization/our-insights/delivering-through-diversit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elisabethkelan.com/research/practitionerreports/"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www.wu.ac.at/diversity" TargetMode="External"/><Relationship Id="rId2" Type="http://schemas.openxmlformats.org/officeDocument/2006/relationships/hyperlink" Target="mailto:elisabeth.guenther@wu.ac.at"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807208" y="926019"/>
            <a:ext cx="7248000" cy="1231200"/>
          </a:xfrm>
        </p:spPr>
        <p:txBody>
          <a:bodyPr/>
          <a:lstStyle/>
          <a:p>
            <a:r>
              <a:rPr lang="de-AT" dirty="0"/>
              <a:t>Vielfältig zum Ziel.</a:t>
            </a:r>
          </a:p>
        </p:txBody>
      </p:sp>
      <p:sp>
        <p:nvSpPr>
          <p:cNvPr id="6" name="Textplatzhalter 5"/>
          <p:cNvSpPr>
            <a:spLocks noGrp="1"/>
          </p:cNvSpPr>
          <p:nvPr>
            <p:ph type="body" sz="quarter" idx="11"/>
          </p:nvPr>
        </p:nvSpPr>
        <p:spPr/>
        <p:txBody>
          <a:bodyPr/>
          <a:lstStyle/>
          <a:p>
            <a:r>
              <a:rPr lang="en-GB" dirty="0" err="1"/>
              <a:t>Mag.</a:t>
            </a:r>
            <a:r>
              <a:rPr lang="en-GB" baseline="30000" dirty="0" err="1"/>
              <a:t>a</a:t>
            </a:r>
            <a:r>
              <a:rPr lang="en-GB" dirty="0"/>
              <a:t> Dr.</a:t>
            </a:r>
            <a:r>
              <a:rPr lang="en-GB" baseline="30000" dirty="0"/>
              <a:t>in</a:t>
            </a:r>
            <a:r>
              <a:rPr lang="en-GB" dirty="0"/>
              <a:t> Elisabeth Anna Günther</a:t>
            </a:r>
          </a:p>
        </p:txBody>
      </p:sp>
      <p:sp>
        <p:nvSpPr>
          <p:cNvPr id="7" name="Textplatzhalter 6"/>
          <p:cNvSpPr>
            <a:spLocks noGrp="1"/>
          </p:cNvSpPr>
          <p:nvPr>
            <p:ph type="body" sz="quarter" idx="12"/>
          </p:nvPr>
        </p:nvSpPr>
        <p:spPr>
          <a:xfrm>
            <a:off x="609599" y="6512312"/>
            <a:ext cx="3059151" cy="292348"/>
          </a:xfrm>
        </p:spPr>
        <p:txBody>
          <a:bodyPr/>
          <a:lstStyle/>
          <a:p>
            <a:r>
              <a:rPr lang="de-AT" dirty="0"/>
              <a:t>05.12.2019, ESF  Jahrestagung 2019</a:t>
            </a:r>
          </a:p>
        </p:txBody>
      </p:sp>
      <p:sp>
        <p:nvSpPr>
          <p:cNvPr id="8" name="Untertitel 7"/>
          <p:cNvSpPr>
            <a:spLocks noGrp="1"/>
          </p:cNvSpPr>
          <p:nvPr>
            <p:ph type="subTitle" idx="1"/>
          </p:nvPr>
        </p:nvSpPr>
        <p:spPr>
          <a:xfrm>
            <a:off x="807208" y="2156782"/>
            <a:ext cx="7248000" cy="421840"/>
          </a:xfrm>
        </p:spPr>
        <p:txBody>
          <a:bodyPr/>
          <a:lstStyle/>
          <a:p>
            <a:r>
              <a:rPr lang="de-AT" b="0" dirty="0">
                <a:solidFill>
                  <a:schemeClr val="bg1"/>
                </a:solidFill>
              </a:rPr>
              <a:t>Zweck von und Ideen zur Förderung der Diversität in Unternehmen </a:t>
            </a:r>
            <a:r>
              <a:rPr lang="de-AT" b="0" dirty="0"/>
              <a:t>	</a:t>
            </a:r>
          </a:p>
        </p:txBody>
      </p:sp>
    </p:spTree>
    <p:extLst>
      <p:ext uri="{BB962C8B-B14F-4D97-AF65-F5344CB8AC3E}">
        <p14:creationId xmlns:p14="http://schemas.microsoft.com/office/powerpoint/2010/main" val="32805464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dirty="0"/>
              <a:t>Einbindung von Potential und Talenten</a:t>
            </a:r>
          </a:p>
        </p:txBody>
      </p:sp>
      <p:pic>
        <p:nvPicPr>
          <p:cNvPr id="7" name="Inhaltsplatzhalt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47023"/>
            <a:ext cx="12798453" cy="4259485"/>
          </a:xfrm>
        </p:spPr>
      </p:pic>
      <p:sp>
        <p:nvSpPr>
          <p:cNvPr id="8" name="Textfeld 7"/>
          <p:cNvSpPr txBox="1"/>
          <p:nvPr/>
        </p:nvSpPr>
        <p:spPr>
          <a:xfrm>
            <a:off x="179615" y="5863048"/>
            <a:ext cx="4865914" cy="246221"/>
          </a:xfrm>
          <a:prstGeom prst="rect">
            <a:avLst/>
          </a:prstGeom>
          <a:noFill/>
        </p:spPr>
        <p:txBody>
          <a:bodyPr wrap="square" rtlCol="0">
            <a:spAutoFit/>
          </a:bodyPr>
          <a:lstStyle/>
          <a:p>
            <a:r>
              <a:rPr lang="de-AT" sz="1000" dirty="0">
                <a:solidFill>
                  <a:schemeClr val="bg1">
                    <a:lumMod val="50000"/>
                  </a:schemeClr>
                </a:solidFill>
              </a:rPr>
              <a:t>Fotoquelle: pixabay.com, </a:t>
            </a:r>
            <a:r>
              <a:rPr lang="de-AT" sz="1000" dirty="0" err="1">
                <a:solidFill>
                  <a:schemeClr val="bg1">
                    <a:lumMod val="50000"/>
                  </a:schemeClr>
                </a:solidFill>
              </a:rPr>
              <a:t>Gellinger</a:t>
            </a:r>
            <a:endParaRPr lang="de-AT" sz="1000" dirty="0">
              <a:solidFill>
                <a:schemeClr val="bg1">
                  <a:lumMod val="50000"/>
                </a:schemeClr>
              </a:solidFill>
            </a:endParaRPr>
          </a:p>
        </p:txBody>
      </p:sp>
      <p:sp>
        <p:nvSpPr>
          <p:cNvPr id="9" name="Textfeld 8"/>
          <p:cNvSpPr txBox="1"/>
          <p:nvPr/>
        </p:nvSpPr>
        <p:spPr>
          <a:xfrm>
            <a:off x="898459" y="2321457"/>
            <a:ext cx="4033157" cy="2677656"/>
          </a:xfrm>
          <a:prstGeom prst="rect">
            <a:avLst/>
          </a:prstGeom>
          <a:solidFill>
            <a:schemeClr val="bg1"/>
          </a:solidFill>
        </p:spPr>
        <p:txBody>
          <a:bodyPr wrap="square" rtlCol="0">
            <a:spAutoFit/>
          </a:bodyPr>
          <a:lstStyle/>
          <a:p>
            <a:endParaRPr lang="de-AT" sz="2400" dirty="0"/>
          </a:p>
          <a:p>
            <a:r>
              <a:rPr lang="de-AT" sz="2400" b="1" dirty="0"/>
              <a:t>Inklusion/Einbindung</a:t>
            </a:r>
          </a:p>
          <a:p>
            <a:pPr marL="285750" indent="-285750">
              <a:spcBef>
                <a:spcPts val="600"/>
              </a:spcBef>
              <a:spcAft>
                <a:spcPts val="600"/>
              </a:spcAft>
              <a:buFontTx/>
              <a:buChar char="-"/>
            </a:pPr>
            <a:r>
              <a:rPr lang="de-AT" sz="2400" dirty="0"/>
              <a:t>Zugehörig sein</a:t>
            </a:r>
          </a:p>
          <a:p>
            <a:pPr marL="285750" indent="-285750">
              <a:buFontTx/>
              <a:buChar char="-"/>
            </a:pPr>
            <a:r>
              <a:rPr lang="de-AT" sz="2400" dirty="0"/>
              <a:t>Einzigartigkeit behalten können</a:t>
            </a:r>
          </a:p>
          <a:p>
            <a:pPr marL="285750" indent="-285750">
              <a:buFontTx/>
              <a:buChar char="-"/>
            </a:pPr>
            <a:endParaRPr lang="de-AT" dirty="0"/>
          </a:p>
          <a:p>
            <a:r>
              <a:rPr lang="de-AT" sz="1000" dirty="0"/>
              <a:t>      (</a:t>
            </a:r>
            <a:r>
              <a:rPr lang="de-AT" sz="1000" dirty="0" err="1"/>
              <a:t>Shore</a:t>
            </a:r>
            <a:r>
              <a:rPr lang="de-AT" sz="1000" dirty="0"/>
              <a:t> 2011)</a:t>
            </a:r>
          </a:p>
          <a:p>
            <a:endParaRPr lang="de-AT" sz="1000" dirty="0"/>
          </a:p>
        </p:txBody>
      </p:sp>
    </p:spTree>
    <p:extLst>
      <p:ext uri="{BB962C8B-B14F-4D97-AF65-F5344CB8AC3E}">
        <p14:creationId xmlns:p14="http://schemas.microsoft.com/office/powerpoint/2010/main" val="394399065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16540" y="1613536"/>
            <a:ext cx="5676684" cy="4631054"/>
          </a:xfrm>
        </p:spPr>
        <p:txBody>
          <a:bodyPr>
            <a:normAutofit/>
          </a:bodyPr>
          <a:lstStyle/>
          <a:p>
            <a:r>
              <a:rPr lang="de-AT" sz="2200" dirty="0"/>
              <a:t>Gute </a:t>
            </a:r>
            <a:r>
              <a:rPr lang="de-AT" sz="2200" dirty="0" err="1"/>
              <a:t>Mitarbeiter‘innen</a:t>
            </a:r>
            <a:r>
              <a:rPr lang="de-AT" sz="2200" dirty="0"/>
              <a:t> können angeworben und gehalten werden</a:t>
            </a:r>
            <a:r>
              <a:rPr lang="de-AT" sz="2200" dirty="0" smtClean="0"/>
              <a:t>. </a:t>
            </a:r>
            <a:r>
              <a:rPr lang="de-AT" sz="2400" dirty="0" smtClean="0"/>
              <a:t/>
            </a:r>
            <a:br>
              <a:rPr lang="de-AT" sz="2400" dirty="0" smtClean="0"/>
            </a:br>
            <a:r>
              <a:rPr lang="de-AT" sz="1100" dirty="0" smtClean="0"/>
              <a:t>(</a:t>
            </a:r>
            <a:r>
              <a:rPr lang="de-AT" sz="1000" dirty="0" smtClean="0"/>
              <a:t>Guenther et al. 2019, </a:t>
            </a:r>
            <a:r>
              <a:rPr lang="de-AT" sz="1000" dirty="0" err="1" smtClean="0"/>
              <a:t>Ragins</a:t>
            </a:r>
            <a:r>
              <a:rPr lang="de-AT" sz="1000" dirty="0" smtClean="0"/>
              <a:t> et al. 2012, 2013)</a:t>
            </a:r>
            <a:br>
              <a:rPr lang="de-AT" sz="1000" dirty="0" smtClean="0"/>
            </a:br>
            <a:r>
              <a:rPr lang="de-AT" sz="1000" dirty="0" smtClean="0"/>
              <a:t/>
            </a:r>
            <a:br>
              <a:rPr lang="de-AT" sz="1000" dirty="0" smtClean="0"/>
            </a:br>
            <a:r>
              <a:rPr lang="de-AT" sz="1000" dirty="0" smtClean="0"/>
              <a:t> </a:t>
            </a:r>
            <a:endParaRPr lang="de-AT" sz="1000" dirty="0"/>
          </a:p>
          <a:p>
            <a:r>
              <a:rPr lang="de-AT" sz="2200" dirty="0" smtClean="0"/>
              <a:t>Inklusive </a:t>
            </a:r>
            <a:r>
              <a:rPr lang="de-AT" sz="2200" dirty="0"/>
              <a:t>Teams sind oft kreativer und innovativer</a:t>
            </a:r>
            <a:r>
              <a:rPr lang="de-AT" sz="2200" dirty="0" smtClean="0"/>
              <a:t>. </a:t>
            </a:r>
            <a:r>
              <a:rPr lang="de-AT" sz="1000" dirty="0" smtClean="0"/>
              <a:t>(</a:t>
            </a:r>
            <a:r>
              <a:rPr lang="de-AT" sz="1000" dirty="0" err="1" smtClean="0"/>
              <a:t>Javed</a:t>
            </a:r>
            <a:r>
              <a:rPr lang="de-AT" sz="1000" dirty="0" smtClean="0"/>
              <a:t> et al. </a:t>
            </a:r>
            <a:r>
              <a:rPr lang="de-AT" sz="1000" dirty="0" smtClean="0"/>
              <a:t>2019, Reynolds/Lewis 2017)</a:t>
            </a:r>
            <a:r>
              <a:rPr lang="de-AT" sz="1000" dirty="0" smtClean="0"/>
              <a:t/>
            </a:r>
            <a:br>
              <a:rPr lang="de-AT" sz="1000" dirty="0" smtClean="0"/>
            </a:br>
            <a:endParaRPr lang="de-AT" sz="1000" dirty="0" smtClean="0"/>
          </a:p>
          <a:p>
            <a:r>
              <a:rPr lang="de-AT" sz="2200" dirty="0" smtClean="0"/>
              <a:t>Diversität </a:t>
            </a:r>
            <a:r>
              <a:rPr lang="de-AT" sz="2200" dirty="0"/>
              <a:t>im Team kann helfen neue/andere Märkte zu </a:t>
            </a:r>
            <a:r>
              <a:rPr lang="de-AT" sz="2200" dirty="0" smtClean="0"/>
              <a:t>erschließen. </a:t>
            </a:r>
            <a:r>
              <a:rPr lang="de-AT" sz="1000" dirty="0" smtClean="0"/>
              <a:t/>
            </a:r>
            <a:br>
              <a:rPr lang="de-AT" sz="1000" dirty="0" smtClean="0"/>
            </a:br>
            <a:r>
              <a:rPr lang="de-AT" sz="1000" dirty="0" smtClean="0"/>
              <a:t/>
            </a:r>
            <a:br>
              <a:rPr lang="de-AT" sz="1000" dirty="0" smtClean="0"/>
            </a:br>
            <a:endParaRPr lang="de-AT" sz="1000" dirty="0" smtClean="0"/>
          </a:p>
          <a:p>
            <a:r>
              <a:rPr lang="de-AT" sz="2200" dirty="0" smtClean="0"/>
              <a:t>Unternehmen mit diverser Belegschaft sind oft finanziell erfolgreicher. </a:t>
            </a:r>
            <a:r>
              <a:rPr lang="de-AT" sz="2400" dirty="0" smtClean="0"/>
              <a:t/>
            </a:r>
            <a:br>
              <a:rPr lang="de-AT" sz="2400" dirty="0" smtClean="0"/>
            </a:br>
            <a:r>
              <a:rPr lang="de-AT" sz="1000" dirty="0" smtClean="0"/>
              <a:t>(McKinsey 2018</a:t>
            </a:r>
            <a:r>
              <a:rPr lang="de-AT" sz="1000" dirty="0"/>
              <a:t>, </a:t>
            </a:r>
            <a:r>
              <a:rPr lang="de-AT" sz="1000" dirty="0" err="1" smtClean="0"/>
              <a:t>Smulowitz</a:t>
            </a:r>
            <a:r>
              <a:rPr lang="de-AT" sz="1000" dirty="0" smtClean="0"/>
              <a:t> et al. 2019)</a:t>
            </a:r>
            <a:endParaRPr lang="de-AT" sz="1000" dirty="0"/>
          </a:p>
          <a:p>
            <a:pPr marL="0" indent="0">
              <a:buNone/>
            </a:pPr>
            <a:endParaRPr lang="de-AT" dirty="0"/>
          </a:p>
          <a:p>
            <a:endParaRPr lang="de-AT" dirty="0"/>
          </a:p>
        </p:txBody>
      </p:sp>
      <p:pic>
        <p:nvPicPr>
          <p:cNvPr id="5" name="Inhaltsplatzhalt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88" r="-188"/>
          <a:stretch/>
        </p:blipFill>
        <p:spPr>
          <a:xfrm>
            <a:off x="6660712" y="1776449"/>
            <a:ext cx="5220000" cy="3466987"/>
          </a:xfrm>
          <a:prstGeom prst="snip2DiagRect">
            <a:avLst>
              <a:gd name="adj1" fmla="val 0"/>
              <a:gd name="adj2" fmla="val 23873"/>
            </a:avLst>
          </a:prstGeom>
        </p:spPr>
      </p:pic>
      <p:sp>
        <p:nvSpPr>
          <p:cNvPr id="3" name="Titel 2"/>
          <p:cNvSpPr>
            <a:spLocks noGrp="1"/>
          </p:cNvSpPr>
          <p:nvPr>
            <p:ph type="title"/>
          </p:nvPr>
        </p:nvSpPr>
        <p:spPr/>
        <p:txBody>
          <a:bodyPr/>
          <a:lstStyle/>
          <a:p>
            <a:r>
              <a:rPr lang="de-AT" dirty="0"/>
              <a:t>Inklusive Teams </a:t>
            </a:r>
            <a:r>
              <a:rPr lang="de-AT" dirty="0" smtClean="0"/>
              <a:t>sind (oft) </a:t>
            </a:r>
            <a:r>
              <a:rPr lang="de-AT" dirty="0"/>
              <a:t>produktive Teams</a:t>
            </a:r>
          </a:p>
        </p:txBody>
      </p:sp>
      <p:sp>
        <p:nvSpPr>
          <p:cNvPr id="6" name="Rechteck 5"/>
          <p:cNvSpPr/>
          <p:nvPr/>
        </p:nvSpPr>
        <p:spPr>
          <a:xfrm>
            <a:off x="7457546" y="5243436"/>
            <a:ext cx="2403222" cy="246221"/>
          </a:xfrm>
          <a:prstGeom prst="rect">
            <a:avLst/>
          </a:prstGeom>
        </p:spPr>
        <p:txBody>
          <a:bodyPr wrap="none">
            <a:spAutoFit/>
          </a:bodyPr>
          <a:lstStyle/>
          <a:p>
            <a:r>
              <a:rPr lang="de-AT" sz="1000" dirty="0"/>
              <a:t>Fotoquelle: pixabay.com, </a:t>
            </a:r>
            <a:r>
              <a:rPr lang="de-AT" sz="1000" dirty="0" err="1"/>
              <a:t>rawpixel</a:t>
            </a:r>
            <a:endParaRPr lang="de-AT" sz="1000" dirty="0"/>
          </a:p>
        </p:txBody>
      </p:sp>
      <p:sp>
        <p:nvSpPr>
          <p:cNvPr id="4" name="Rechteck 3"/>
          <p:cNvSpPr/>
          <p:nvPr/>
        </p:nvSpPr>
        <p:spPr>
          <a:xfrm>
            <a:off x="737177" y="6244590"/>
            <a:ext cx="9902135" cy="523220"/>
          </a:xfrm>
          <a:prstGeom prst="rect">
            <a:avLst/>
          </a:prstGeom>
        </p:spPr>
        <p:txBody>
          <a:bodyPr wrap="square">
            <a:spAutoFit/>
          </a:bodyPr>
          <a:lstStyle/>
          <a:p>
            <a:r>
              <a:rPr lang="de-AT" sz="1400" dirty="0" smtClean="0"/>
              <a:t>Beispiel Studie von McKinsey 2018: </a:t>
            </a:r>
            <a:br>
              <a:rPr lang="de-AT" sz="1400" dirty="0" smtClean="0"/>
            </a:br>
            <a:r>
              <a:rPr lang="de-AT" sz="1400" dirty="0" smtClean="0">
                <a:hlinkClick r:id="rId4"/>
              </a:rPr>
              <a:t>https</a:t>
            </a:r>
            <a:r>
              <a:rPr lang="de-AT" sz="1400" dirty="0">
                <a:hlinkClick r:id="rId4"/>
              </a:rPr>
              <a:t>://www.mckinsey.com/business-functions/organization/our-insights/delivering-through-diversity</a:t>
            </a:r>
            <a:r>
              <a:rPr lang="de-AT" sz="1400" dirty="0"/>
              <a:t> </a:t>
            </a:r>
          </a:p>
        </p:txBody>
      </p:sp>
    </p:spTree>
    <p:extLst>
      <p:ext uri="{BB962C8B-B14F-4D97-AF65-F5344CB8AC3E}">
        <p14:creationId xmlns:p14="http://schemas.microsoft.com/office/powerpoint/2010/main" val="29211246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16544" y="1947023"/>
            <a:ext cx="5558349" cy="4631054"/>
          </a:xfrm>
        </p:spPr>
        <p:txBody>
          <a:bodyPr>
            <a:normAutofit/>
          </a:bodyPr>
          <a:lstStyle/>
          <a:p>
            <a:r>
              <a:rPr lang="de-AT" sz="2400" dirty="0"/>
              <a:t>Kommunikation &amp; Lernfähigkeit </a:t>
            </a:r>
          </a:p>
          <a:p>
            <a:endParaRPr lang="de-AT" sz="2800" dirty="0"/>
          </a:p>
          <a:p>
            <a:r>
              <a:rPr lang="de-AT" sz="2400" dirty="0"/>
              <a:t>Ein kurzes Training reicht nicht aus</a:t>
            </a:r>
            <a:r>
              <a:rPr lang="de-AT" sz="2400" dirty="0" smtClean="0"/>
              <a:t>. </a:t>
            </a:r>
            <a:r>
              <a:rPr lang="de-AT" sz="1100" dirty="0" smtClean="0"/>
              <a:t>(</a:t>
            </a:r>
            <a:r>
              <a:rPr lang="de-AT" sz="1100" dirty="0" err="1" smtClean="0"/>
              <a:t>Dobbin</a:t>
            </a:r>
            <a:r>
              <a:rPr lang="de-AT" sz="1100" dirty="0" smtClean="0"/>
              <a:t> et al. 2016)</a:t>
            </a:r>
            <a:br>
              <a:rPr lang="de-AT" sz="1100" dirty="0" smtClean="0"/>
            </a:br>
            <a:endParaRPr lang="de-AT" sz="1100" dirty="0"/>
          </a:p>
          <a:p>
            <a:r>
              <a:rPr lang="de-AT" sz="2400" dirty="0"/>
              <a:t>Die eigene Rolle, der eigene Bias sollte reflektiert werden.</a:t>
            </a:r>
          </a:p>
          <a:p>
            <a:r>
              <a:rPr lang="de-AT" sz="2400" dirty="0"/>
              <a:t>Es braucht ein klares Bekenntnis zum Thema.</a:t>
            </a:r>
          </a:p>
          <a:p>
            <a:pPr marL="0" indent="0">
              <a:buNone/>
            </a:pPr>
            <a:endParaRPr lang="de-AT" sz="2800" dirty="0"/>
          </a:p>
          <a:p>
            <a:endParaRPr lang="de-AT" sz="2800" dirty="0"/>
          </a:p>
        </p:txBody>
      </p:sp>
      <p:pic>
        <p:nvPicPr>
          <p:cNvPr id="5" name="Inhaltsplatzhalt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84036" y="1947024"/>
            <a:ext cx="5220000" cy="3479999"/>
          </a:xfrm>
          <a:prstGeom prst="snip2DiagRect">
            <a:avLst/>
          </a:prstGeom>
        </p:spPr>
      </p:pic>
      <p:sp>
        <p:nvSpPr>
          <p:cNvPr id="4" name="Titel 3"/>
          <p:cNvSpPr>
            <a:spLocks noGrp="1"/>
          </p:cNvSpPr>
          <p:nvPr>
            <p:ph type="title"/>
          </p:nvPr>
        </p:nvSpPr>
        <p:spPr/>
        <p:txBody>
          <a:bodyPr/>
          <a:lstStyle/>
          <a:p>
            <a:r>
              <a:rPr lang="de-AT" dirty="0"/>
              <a:t>Hindernisse zu diverseren Teams überwinden</a:t>
            </a:r>
          </a:p>
        </p:txBody>
      </p:sp>
      <p:sp>
        <p:nvSpPr>
          <p:cNvPr id="6" name="Rechteck 5"/>
          <p:cNvSpPr/>
          <p:nvPr/>
        </p:nvSpPr>
        <p:spPr>
          <a:xfrm>
            <a:off x="7015848" y="5467039"/>
            <a:ext cx="6096000" cy="253916"/>
          </a:xfrm>
          <a:prstGeom prst="rect">
            <a:avLst/>
          </a:prstGeom>
        </p:spPr>
        <p:txBody>
          <a:bodyPr>
            <a:spAutoFit/>
          </a:bodyPr>
          <a:lstStyle/>
          <a:p>
            <a:r>
              <a:rPr lang="de-AT" sz="1050" dirty="0"/>
              <a:t>Fotoquelle: pixabay.com, Maryam62</a:t>
            </a:r>
          </a:p>
        </p:txBody>
      </p:sp>
    </p:spTree>
    <p:extLst>
      <p:ext uri="{BB962C8B-B14F-4D97-AF65-F5344CB8AC3E}">
        <p14:creationId xmlns:p14="http://schemas.microsoft.com/office/powerpoint/2010/main" val="30475433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616544" y="1860962"/>
            <a:ext cx="5967141" cy="4631054"/>
          </a:xfrm>
        </p:spPr>
        <p:txBody>
          <a:bodyPr>
            <a:normAutofit fontScale="92500" lnSpcReduction="10000"/>
          </a:bodyPr>
          <a:lstStyle/>
          <a:p>
            <a:pPr marL="0" indent="0">
              <a:buNone/>
            </a:pPr>
            <a:r>
              <a:rPr lang="de-AT" sz="2400" b="1" dirty="0"/>
              <a:t>Es ist ein Prozess, keine </a:t>
            </a:r>
            <a:r>
              <a:rPr lang="de-AT" sz="2400" b="1" dirty="0" smtClean="0"/>
              <a:t/>
            </a:r>
            <a:br>
              <a:rPr lang="de-AT" sz="2400" b="1" dirty="0" smtClean="0"/>
            </a:br>
            <a:r>
              <a:rPr lang="de-AT" sz="2400" b="1" dirty="0" smtClean="0"/>
              <a:t>einmalige </a:t>
            </a:r>
            <a:r>
              <a:rPr lang="de-AT" sz="2400" b="1" dirty="0"/>
              <a:t>Maßnahme.</a:t>
            </a:r>
          </a:p>
          <a:p>
            <a:pPr marL="0" indent="0">
              <a:buNone/>
            </a:pPr>
            <a:endParaRPr lang="de-AT" dirty="0"/>
          </a:p>
          <a:p>
            <a:r>
              <a:rPr lang="de-AT" sz="2000" dirty="0"/>
              <a:t>Es sind auch die „kleinen“ </a:t>
            </a:r>
            <a:r>
              <a:rPr lang="de-AT" sz="2000" dirty="0" smtClean="0"/>
              <a:t>Dinge:</a:t>
            </a:r>
            <a:endParaRPr lang="de-AT" sz="2000" dirty="0"/>
          </a:p>
          <a:p>
            <a:pPr lvl="1"/>
            <a:r>
              <a:rPr lang="de-AT" sz="1880" dirty="0" smtClean="0"/>
              <a:t>Gegen </a:t>
            </a:r>
            <a:r>
              <a:rPr lang="de-AT" sz="1880" dirty="0"/>
              <a:t>diskriminierende Äußerungen vorgehen </a:t>
            </a:r>
          </a:p>
          <a:p>
            <a:pPr lvl="1"/>
            <a:r>
              <a:rPr lang="de-AT" sz="2000" dirty="0"/>
              <a:t>Unbeliebte/prestigelose Arbeiten </a:t>
            </a:r>
            <a:r>
              <a:rPr lang="de-AT" sz="2000" dirty="0" smtClean="0"/>
              <a:t>rotieren</a:t>
            </a:r>
          </a:p>
          <a:p>
            <a:pPr lvl="1"/>
            <a:r>
              <a:rPr lang="de-AT" sz="2000" dirty="0" smtClean="0"/>
              <a:t>Bewusst überlegen, wem welche Projekte warum zugeteilt werden</a:t>
            </a:r>
            <a:br>
              <a:rPr lang="de-AT" sz="2000" dirty="0" smtClean="0"/>
            </a:br>
            <a:r>
              <a:rPr lang="de-AT" sz="1000" dirty="0"/>
              <a:t>(Williams &amp; </a:t>
            </a:r>
            <a:r>
              <a:rPr lang="de-AT" sz="1000" dirty="0" err="1"/>
              <a:t>Mihaylo</a:t>
            </a:r>
            <a:r>
              <a:rPr lang="de-AT" sz="1000" dirty="0"/>
              <a:t> 2019</a:t>
            </a:r>
            <a:r>
              <a:rPr lang="de-AT" sz="1000" dirty="0" smtClean="0"/>
              <a:t>)</a:t>
            </a:r>
            <a:endParaRPr lang="de-AT" sz="1000" dirty="0" smtClean="0"/>
          </a:p>
          <a:p>
            <a:pPr lvl="1"/>
            <a:endParaRPr lang="de-AT" sz="2000" dirty="0"/>
          </a:p>
          <a:p>
            <a:r>
              <a:rPr lang="de-AT" sz="2000" dirty="0"/>
              <a:t>Arbeitstreffen inklusiv </a:t>
            </a:r>
            <a:r>
              <a:rPr lang="de-AT" sz="2000" dirty="0" smtClean="0"/>
              <a:t>gestalten </a:t>
            </a:r>
            <a:r>
              <a:rPr lang="de-AT" sz="1000" dirty="0" smtClean="0"/>
              <a:t>(Heath &amp; </a:t>
            </a:r>
            <a:r>
              <a:rPr lang="de-AT" sz="1000" dirty="0" err="1" smtClean="0"/>
              <a:t>Wensil</a:t>
            </a:r>
            <a:r>
              <a:rPr lang="de-AT" sz="1000" dirty="0" smtClean="0"/>
              <a:t> 2019)</a:t>
            </a:r>
            <a:endParaRPr lang="de-AT" sz="1000" dirty="0"/>
          </a:p>
          <a:p>
            <a:endParaRPr lang="de-AT" sz="2000" dirty="0"/>
          </a:p>
          <a:p>
            <a:r>
              <a:rPr lang="de-AT" sz="2000" dirty="0"/>
              <a:t>Über den Tellerrand hinausdenken </a:t>
            </a:r>
            <a:r>
              <a:rPr lang="de-AT" sz="2000" dirty="0" smtClean="0"/>
              <a:t/>
            </a:r>
            <a:br>
              <a:rPr lang="de-AT" sz="2000" dirty="0" smtClean="0"/>
            </a:br>
            <a:r>
              <a:rPr lang="de-AT" sz="2000" dirty="0" smtClean="0"/>
              <a:t>(</a:t>
            </a:r>
            <a:r>
              <a:rPr lang="de-AT" sz="2000" dirty="0"/>
              <a:t>bspw. Stellenplatzbeschreibung)</a:t>
            </a:r>
          </a:p>
          <a:p>
            <a:pPr lvl="2"/>
            <a:endParaRPr lang="de-AT" dirty="0"/>
          </a:p>
          <a:p>
            <a:pPr lvl="1"/>
            <a:endParaRPr lang="de-AT" dirty="0"/>
          </a:p>
        </p:txBody>
      </p:sp>
      <p:pic>
        <p:nvPicPr>
          <p:cNvPr id="5" name="Inhaltsplatzhalt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84097" y="1860962"/>
            <a:ext cx="5220000" cy="3265218"/>
          </a:xfrm>
          <a:prstGeom prst="snip2DiagRect">
            <a:avLst/>
          </a:prstGeom>
        </p:spPr>
      </p:pic>
      <p:sp>
        <p:nvSpPr>
          <p:cNvPr id="4" name="Titel 3"/>
          <p:cNvSpPr>
            <a:spLocks noGrp="1"/>
          </p:cNvSpPr>
          <p:nvPr>
            <p:ph type="title"/>
          </p:nvPr>
        </p:nvSpPr>
        <p:spPr/>
        <p:txBody>
          <a:bodyPr/>
          <a:lstStyle/>
          <a:p>
            <a:r>
              <a:rPr lang="de-AT" dirty="0"/>
              <a:t>Wie schaffe ich ein gutes Arbeitsklima?</a:t>
            </a:r>
          </a:p>
        </p:txBody>
      </p:sp>
      <p:sp>
        <p:nvSpPr>
          <p:cNvPr id="6" name="Rechteck 5"/>
          <p:cNvSpPr/>
          <p:nvPr/>
        </p:nvSpPr>
        <p:spPr>
          <a:xfrm>
            <a:off x="7323589" y="5233574"/>
            <a:ext cx="2510624" cy="253916"/>
          </a:xfrm>
          <a:prstGeom prst="rect">
            <a:avLst/>
          </a:prstGeom>
        </p:spPr>
        <p:txBody>
          <a:bodyPr wrap="none">
            <a:spAutoFit/>
          </a:bodyPr>
          <a:lstStyle/>
          <a:p>
            <a:r>
              <a:rPr lang="de-AT" sz="1050" dirty="0"/>
              <a:t>Fotoquelle: pixabay.com, </a:t>
            </a:r>
            <a:r>
              <a:rPr lang="de-AT" sz="1050" dirty="0" err="1"/>
              <a:t>rawpixel</a:t>
            </a:r>
            <a:endParaRPr lang="de-AT" sz="1050" dirty="0"/>
          </a:p>
        </p:txBody>
      </p:sp>
    </p:spTree>
    <p:extLst>
      <p:ext uri="{BB962C8B-B14F-4D97-AF65-F5344CB8AC3E}">
        <p14:creationId xmlns:p14="http://schemas.microsoft.com/office/powerpoint/2010/main" val="333562095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a:t>Was können bspw. Männer für Frauen tun?</a:t>
            </a:r>
          </a:p>
        </p:txBody>
      </p:sp>
      <p:pic>
        <p:nvPicPr>
          <p:cNvPr id="12" name="Inhaltsplatzhalt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2172" y="3776680"/>
            <a:ext cx="1505857" cy="1505857"/>
          </a:xfrm>
        </p:spPr>
      </p:pic>
      <p:pic>
        <p:nvPicPr>
          <p:cNvPr id="11" name="Inhaltsplatzhalter 10"/>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39800" y="1612900"/>
            <a:ext cx="1248229" cy="1248229"/>
          </a:xfr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231" y="1629503"/>
            <a:ext cx="1248229" cy="1248229"/>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6419" y="3931558"/>
            <a:ext cx="1688041" cy="1688041"/>
          </a:xfrm>
          <a:prstGeom prst="rect">
            <a:avLst/>
          </a:prstGeom>
        </p:spPr>
      </p:pic>
      <p:sp>
        <p:nvSpPr>
          <p:cNvPr id="16" name="Textfeld 15"/>
          <p:cNvSpPr txBox="1"/>
          <p:nvPr/>
        </p:nvSpPr>
        <p:spPr>
          <a:xfrm rot="16200000">
            <a:off x="-1832428" y="2601417"/>
            <a:ext cx="4200071" cy="246221"/>
          </a:xfrm>
          <a:prstGeom prst="rect">
            <a:avLst/>
          </a:prstGeom>
          <a:noFill/>
        </p:spPr>
        <p:txBody>
          <a:bodyPr wrap="square" rtlCol="0">
            <a:spAutoFit/>
          </a:bodyPr>
          <a:lstStyle/>
          <a:p>
            <a:r>
              <a:rPr lang="de-AT" sz="1000" dirty="0"/>
              <a:t>Icons von flaticon.com, </a:t>
            </a:r>
            <a:r>
              <a:rPr lang="de-AT" sz="1000" dirty="0" err="1"/>
              <a:t>freepic</a:t>
            </a:r>
            <a:endParaRPr lang="de-AT" sz="1000" dirty="0"/>
          </a:p>
        </p:txBody>
      </p:sp>
      <p:sp>
        <p:nvSpPr>
          <p:cNvPr id="17" name="Rechteck 16"/>
          <p:cNvSpPr/>
          <p:nvPr/>
        </p:nvSpPr>
        <p:spPr>
          <a:xfrm>
            <a:off x="427906" y="6255805"/>
            <a:ext cx="9497275" cy="523220"/>
          </a:xfrm>
          <a:prstGeom prst="rect">
            <a:avLst/>
          </a:prstGeom>
        </p:spPr>
        <p:txBody>
          <a:bodyPr wrap="square">
            <a:spAutoFit/>
          </a:bodyPr>
          <a:lstStyle/>
          <a:p>
            <a:r>
              <a:rPr lang="de-AT" sz="1400" dirty="0"/>
              <a:t>Quelle: Kelan, Elisabeth 2015: </a:t>
            </a:r>
            <a:r>
              <a:rPr lang="de-AT" sz="1400" dirty="0" err="1"/>
              <a:t>Linchpin</a:t>
            </a:r>
            <a:r>
              <a:rPr lang="de-AT" sz="1400" dirty="0"/>
              <a:t> - </a:t>
            </a:r>
            <a:r>
              <a:rPr lang="de-AT" sz="1400" dirty="0" err="1"/>
              <a:t>Men</a:t>
            </a:r>
            <a:r>
              <a:rPr lang="de-AT" sz="1400" dirty="0"/>
              <a:t>, </a:t>
            </a:r>
            <a:r>
              <a:rPr lang="de-AT" sz="1400" dirty="0" err="1"/>
              <a:t>Middle</a:t>
            </a:r>
            <a:r>
              <a:rPr lang="de-AT" sz="1400" dirty="0"/>
              <a:t> Managers </a:t>
            </a:r>
            <a:r>
              <a:rPr lang="de-AT" sz="1400" dirty="0" err="1"/>
              <a:t>and</a:t>
            </a:r>
            <a:r>
              <a:rPr lang="de-AT" sz="1400" dirty="0"/>
              <a:t> Gender Inclusive Leadership (</a:t>
            </a:r>
            <a:r>
              <a:rPr lang="de-AT" sz="1400" dirty="0">
                <a:hlinkClick r:id="rId7"/>
              </a:rPr>
              <a:t>https://elisabethkelan.com/research/practitionerreports/</a:t>
            </a:r>
            <a:r>
              <a:rPr lang="de-AT" sz="1400" dirty="0"/>
              <a:t>)</a:t>
            </a:r>
          </a:p>
        </p:txBody>
      </p:sp>
      <p:sp>
        <p:nvSpPr>
          <p:cNvPr id="2" name="Textfeld 1">
            <a:extLst>
              <a:ext uri="{FF2B5EF4-FFF2-40B4-BE49-F238E27FC236}">
                <a16:creationId xmlns:a16="http://schemas.microsoft.com/office/drawing/2014/main" id="{56A28093-79F1-5847-80CD-BB7E66E829E2}"/>
              </a:ext>
            </a:extLst>
          </p:cNvPr>
          <p:cNvSpPr txBox="1"/>
          <p:nvPr/>
        </p:nvSpPr>
        <p:spPr>
          <a:xfrm>
            <a:off x="2405648" y="2130226"/>
            <a:ext cx="3171574" cy="461665"/>
          </a:xfrm>
          <a:prstGeom prst="rect">
            <a:avLst/>
          </a:prstGeom>
          <a:noFill/>
        </p:spPr>
        <p:txBody>
          <a:bodyPr wrap="none" rtlCol="0">
            <a:spAutoFit/>
          </a:bodyPr>
          <a:lstStyle/>
          <a:p>
            <a:r>
              <a:rPr lang="de-DE" sz="2400" dirty="0"/>
              <a:t>Feiern &amp; Ermutigen</a:t>
            </a:r>
          </a:p>
        </p:txBody>
      </p:sp>
      <p:sp>
        <p:nvSpPr>
          <p:cNvPr id="3" name="Rechteck 2">
            <a:extLst>
              <a:ext uri="{FF2B5EF4-FFF2-40B4-BE49-F238E27FC236}">
                <a16:creationId xmlns:a16="http://schemas.microsoft.com/office/drawing/2014/main" id="{E1BE26E1-C279-4E48-A271-17843B9EB806}"/>
              </a:ext>
            </a:extLst>
          </p:cNvPr>
          <p:cNvSpPr/>
          <p:nvPr/>
        </p:nvSpPr>
        <p:spPr>
          <a:xfrm>
            <a:off x="2405648" y="4372828"/>
            <a:ext cx="2572564" cy="830997"/>
          </a:xfrm>
          <a:prstGeom prst="rect">
            <a:avLst/>
          </a:prstGeom>
        </p:spPr>
        <p:txBody>
          <a:bodyPr wrap="none">
            <a:spAutoFit/>
          </a:bodyPr>
          <a:lstStyle/>
          <a:p>
            <a:r>
              <a:rPr lang="en-GB" sz="2400" dirty="0" err="1"/>
              <a:t>Vorurteile</a:t>
            </a:r>
            <a:r>
              <a:rPr lang="en-GB" sz="2400" dirty="0"/>
              <a:t>/Bias </a:t>
            </a:r>
            <a:br>
              <a:rPr lang="en-GB" sz="2400" dirty="0"/>
            </a:br>
            <a:r>
              <a:rPr lang="en-GB" sz="2400" dirty="0" err="1"/>
              <a:t>ansprechen</a:t>
            </a:r>
            <a:endParaRPr lang="en-GB" sz="2400" dirty="0"/>
          </a:p>
        </p:txBody>
      </p:sp>
      <p:sp>
        <p:nvSpPr>
          <p:cNvPr id="6" name="Rechteck 5">
            <a:extLst>
              <a:ext uri="{FF2B5EF4-FFF2-40B4-BE49-F238E27FC236}">
                <a16:creationId xmlns:a16="http://schemas.microsoft.com/office/drawing/2014/main" id="{12809806-5A1A-3C45-BA6D-B0413BA7984F}"/>
              </a:ext>
            </a:extLst>
          </p:cNvPr>
          <p:cNvSpPr/>
          <p:nvPr/>
        </p:nvSpPr>
        <p:spPr>
          <a:xfrm>
            <a:off x="8603845" y="1996427"/>
            <a:ext cx="3467773" cy="830997"/>
          </a:xfrm>
          <a:prstGeom prst="rect">
            <a:avLst/>
          </a:prstGeom>
        </p:spPr>
        <p:txBody>
          <a:bodyPr wrap="square">
            <a:spAutoFit/>
          </a:bodyPr>
          <a:lstStyle/>
          <a:p>
            <a:r>
              <a:rPr lang="de-DE" sz="2400" dirty="0"/>
              <a:t>Förderungsinitiativen verfechten</a:t>
            </a:r>
          </a:p>
        </p:txBody>
      </p:sp>
      <p:sp>
        <p:nvSpPr>
          <p:cNvPr id="8" name="Rechteck 7">
            <a:extLst>
              <a:ext uri="{FF2B5EF4-FFF2-40B4-BE49-F238E27FC236}">
                <a16:creationId xmlns:a16="http://schemas.microsoft.com/office/drawing/2014/main" id="{5B79934E-F842-3A4C-A3E5-45F88D610021}"/>
              </a:ext>
            </a:extLst>
          </p:cNvPr>
          <p:cNvSpPr/>
          <p:nvPr/>
        </p:nvSpPr>
        <p:spPr>
          <a:xfrm>
            <a:off x="8678863" y="4402624"/>
            <a:ext cx="3814614" cy="830997"/>
          </a:xfrm>
          <a:prstGeom prst="rect">
            <a:avLst/>
          </a:prstGeom>
        </p:spPr>
        <p:txBody>
          <a:bodyPr wrap="square">
            <a:spAutoFit/>
          </a:bodyPr>
          <a:lstStyle/>
          <a:p>
            <a:r>
              <a:rPr lang="de-DE" sz="2400" dirty="0"/>
              <a:t>Arbeitspraktiken herausfordern</a:t>
            </a:r>
          </a:p>
        </p:txBody>
      </p:sp>
    </p:spTree>
    <p:extLst>
      <p:ext uri="{BB962C8B-B14F-4D97-AF65-F5344CB8AC3E}">
        <p14:creationId xmlns:p14="http://schemas.microsoft.com/office/powerpoint/2010/main" val="3119853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p:txBody>
          <a:bodyPr/>
          <a:lstStyle/>
          <a:p>
            <a:pPr lvl="0" defTabSz="914400">
              <a:buClr>
                <a:schemeClr val="accent3"/>
              </a:buClr>
              <a:defRPr/>
            </a:pPr>
            <a:r>
              <a:rPr lang="de-DE" dirty="0"/>
              <a:t>Department Management</a:t>
            </a:r>
          </a:p>
          <a:p>
            <a:pPr lvl="0" defTabSz="914400">
              <a:buClr>
                <a:schemeClr val="accent3"/>
              </a:buClr>
              <a:defRPr/>
            </a:pPr>
            <a:r>
              <a:rPr lang="de-DE" dirty="0" smtClean="0"/>
              <a:t>Institut </a:t>
            </a:r>
            <a:r>
              <a:rPr lang="de-DE" dirty="0"/>
              <a:t>für Gender und Diversität in Organisationen</a:t>
            </a:r>
          </a:p>
          <a:p>
            <a:pPr lvl="0">
              <a:buClr>
                <a:schemeClr val="accent3"/>
              </a:buClr>
              <a:defRPr/>
            </a:pPr>
            <a:r>
              <a:rPr lang="de-AT" dirty="0" smtClean="0"/>
              <a:t>Welthandelsplatz </a:t>
            </a:r>
            <a:r>
              <a:rPr lang="de-AT" dirty="0"/>
              <a:t>1, 1020 </a:t>
            </a:r>
            <a:r>
              <a:rPr lang="de-DE" dirty="0"/>
              <a:t>Vienna, Austria</a:t>
            </a:r>
          </a:p>
          <a:p>
            <a:pPr lvl="0"/>
            <a:endParaRPr lang="de-DE" dirty="0"/>
          </a:p>
          <a:p>
            <a:endParaRPr lang="de-AT" dirty="0" smtClean="0"/>
          </a:p>
          <a:p>
            <a:r>
              <a:rPr lang="de-AT" b="1" dirty="0" err="1" smtClean="0"/>
              <a:t>Mag.</a:t>
            </a:r>
            <a:r>
              <a:rPr lang="de-AT" b="1" baseline="30000" dirty="0" err="1" smtClean="0"/>
              <a:t>a</a:t>
            </a:r>
            <a:r>
              <a:rPr lang="de-AT" b="1" dirty="0" smtClean="0"/>
              <a:t> </a:t>
            </a:r>
            <a:r>
              <a:rPr lang="de-AT" b="1" dirty="0"/>
              <a:t>Dr.</a:t>
            </a:r>
            <a:r>
              <a:rPr lang="de-AT" b="1" baseline="30000" dirty="0"/>
              <a:t>in</a:t>
            </a:r>
            <a:r>
              <a:rPr lang="de-AT" b="1" dirty="0"/>
              <a:t> Elisabeth Anna Günther</a:t>
            </a:r>
          </a:p>
          <a:p>
            <a:r>
              <a:rPr lang="de-DE" dirty="0"/>
              <a:t>T: </a:t>
            </a:r>
            <a:r>
              <a:rPr lang="de-DE" dirty="0" smtClean="0"/>
              <a:t>01-31 336-5250</a:t>
            </a:r>
          </a:p>
          <a:p>
            <a:r>
              <a:rPr lang="de-AT" dirty="0" smtClean="0"/>
              <a:t>E: </a:t>
            </a:r>
            <a:r>
              <a:rPr lang="de-AT" dirty="0" smtClean="0">
                <a:hlinkClick r:id="rId2"/>
              </a:rPr>
              <a:t>elisabeth.guenther@wu.ac.at</a:t>
            </a:r>
            <a:r>
              <a:rPr lang="de-AT" dirty="0" smtClean="0"/>
              <a:t> </a:t>
            </a:r>
          </a:p>
          <a:p>
            <a:r>
              <a:rPr lang="de-AT" dirty="0" smtClean="0"/>
              <a:t>W: </a:t>
            </a:r>
            <a:r>
              <a:rPr lang="de-AT" dirty="0" smtClean="0">
                <a:hlinkClick r:id="rId3"/>
              </a:rPr>
              <a:t>www.wu.ac.at/diversity</a:t>
            </a:r>
            <a:r>
              <a:rPr lang="de-AT" dirty="0" smtClean="0"/>
              <a:t> </a:t>
            </a:r>
            <a:endParaRPr lang="de-AT" dirty="0"/>
          </a:p>
        </p:txBody>
      </p:sp>
    </p:spTree>
    <p:extLst>
      <p:ext uri="{BB962C8B-B14F-4D97-AF65-F5344CB8AC3E}">
        <p14:creationId xmlns:p14="http://schemas.microsoft.com/office/powerpoint/2010/main" val="7939556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U">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id="{2620DE1E-0BD5-45C1-8BAD-A0FB32FA3254}" vid="{AB51F042-68E5-4B5F-8385-BD32E028816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WU</Template>
  <TotalTime>0</TotalTime>
  <Words>1006</Words>
  <Application>Microsoft Office PowerPoint</Application>
  <PresentationFormat>Breitbild</PresentationFormat>
  <Paragraphs>90</Paragraphs>
  <Slides>7</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Georgia</vt:lpstr>
      <vt:lpstr>Verdana</vt:lpstr>
      <vt:lpstr>Wingdings</vt:lpstr>
      <vt:lpstr>WU</vt:lpstr>
      <vt:lpstr>Vielfältig zum Ziel.</vt:lpstr>
      <vt:lpstr>Einbindung von Potential und Talenten</vt:lpstr>
      <vt:lpstr>Inklusive Teams sind (oft) produktive Teams</vt:lpstr>
      <vt:lpstr>Hindernisse zu diverseren Teams überwinden</vt:lpstr>
      <vt:lpstr>Wie schaffe ich ein gutes Arbeitsklima?</vt:lpstr>
      <vt:lpstr>Was können bspw. Männer für Frauen tun?</vt:lpstr>
      <vt:lpstr>PowerPoint-Präsentation</vt:lpstr>
    </vt:vector>
  </TitlesOfParts>
  <Company>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Vielfältig zum Ziel.</dc:title>
  <dc:creator>Günther, Elisabeth Anna</dc:creator>
  <cp:lastModifiedBy>Günther, Elisabeth Anna</cp:lastModifiedBy>
  <cp:revision>39</cp:revision>
  <dcterms:created xsi:type="dcterms:W3CDTF">2019-11-20T09:47:32Z</dcterms:created>
  <dcterms:modified xsi:type="dcterms:W3CDTF">2019-12-02T09:52:40Z</dcterms:modified>
</cp:coreProperties>
</file>