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310" r:id="rId4"/>
    <p:sldId id="300" r:id="rId5"/>
    <p:sldId id="282" r:id="rId6"/>
    <p:sldId id="279" r:id="rId7"/>
    <p:sldId id="301" r:id="rId8"/>
    <p:sldId id="284" r:id="rId9"/>
    <p:sldId id="292" r:id="rId10"/>
    <p:sldId id="273" r:id="rId11"/>
    <p:sldId id="302" r:id="rId12"/>
    <p:sldId id="294" r:id="rId13"/>
    <p:sldId id="307" r:id="rId14"/>
    <p:sldId id="288" r:id="rId15"/>
    <p:sldId id="308" r:id="rId16"/>
    <p:sldId id="31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hard Wagner" initials="GW" lastIdx="1" clrIdx="0">
    <p:extLst>
      <p:ext uri="{19B8F6BF-5375-455C-9EA6-DF929625EA0E}">
        <p15:presenceInfo xmlns:p15="http://schemas.microsoft.com/office/powerpoint/2012/main" userId="c00dd4d5697c1f5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133" autoAdjust="0"/>
  </p:normalViewPr>
  <p:slideViewPr>
    <p:cSldViewPr snapToGrid="0">
      <p:cViewPr varScale="1">
        <p:scale>
          <a:sx n="57" d="100"/>
          <a:sy n="57" d="100"/>
        </p:scale>
        <p:origin x="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bg1"/>
              </a:solidFill>
            </a:ln>
          </c:spPr>
          <c:explosion val="1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E4-4029-95C1-47E92999128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E4-4029-95C1-47E92999128D}"/>
              </c:ext>
            </c:extLst>
          </c:dPt>
          <c:cat>
            <c:strRef>
              <c:f>Tabelle1!$A$2:$A$3</c:f>
              <c:strCache>
                <c:ptCount val="2"/>
                <c:pt idx="0">
                  <c:v>1. Quartal</c:v>
                </c:pt>
                <c:pt idx="1">
                  <c:v>2. Quartal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4-4029-95C1-47E9299912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bg1"/>
              </a:solidFill>
            </a:ln>
          </c:spPr>
          <c:explosion val="15"/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14-4801-A212-D3251F0409B4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14-4801-A212-D3251F0409B4}"/>
              </c:ext>
            </c:extLst>
          </c:dPt>
          <c:cat>
            <c:strRef>
              <c:f>Tabelle1!$A$2:$A$3</c:f>
              <c:strCache>
                <c:ptCount val="1"/>
                <c:pt idx="0">
                  <c:v>1. Quartal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0.87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14-4801-A212-D3251F040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F5223-778C-4E44-80DE-16E1DDED41A3}" type="datetimeFigureOut">
              <a:rPr lang="de-AT" smtClean="0"/>
              <a:t>02.12.2019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15091-319E-4D85-A77C-24A1834459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43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/>
            <a:r>
              <a:rPr lang="de-AT" dirty="0">
                <a:solidFill>
                  <a:schemeClr val="tx1"/>
                </a:solidFill>
              </a:rPr>
              <a:t>Anteil der Niedriglohnbeschäftigten im Jahr 2014</a:t>
            </a:r>
          </a:p>
          <a:p>
            <a:pPr algn="l"/>
            <a:r>
              <a:rPr lang="de-AT" dirty="0">
                <a:solidFill>
                  <a:srgbClr val="D80052"/>
                </a:solidFill>
              </a:rPr>
              <a:t>Niedriglohngrenze = zwei Drittel des nationalen Medianlohns</a:t>
            </a:r>
          </a:p>
          <a:p>
            <a:pPr algn="l"/>
            <a:r>
              <a:rPr lang="de-AT" dirty="0">
                <a:solidFill>
                  <a:schemeClr val="tx1"/>
                </a:solidFill>
              </a:rPr>
              <a:t>Österreich 2014: 9,24 Euro brutto pro Stunde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en-GB" sz="12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GB" sz="1200" dirty="0"/>
              <a:t>All </a:t>
            </a:r>
            <a:r>
              <a:rPr lang="en-GB" sz="1200" dirty="0" err="1"/>
              <a:t>diese</a:t>
            </a:r>
            <a:r>
              <a:rPr lang="en-GB" sz="1200" dirty="0"/>
              <a:t> </a:t>
            </a:r>
            <a:r>
              <a:rPr lang="en-GB" sz="1200" dirty="0" err="1"/>
              <a:t>Faktoren</a:t>
            </a:r>
            <a:r>
              <a:rPr lang="en-GB" sz="1200" dirty="0"/>
              <a:t> </a:t>
            </a:r>
            <a:r>
              <a:rPr lang="en-GB" sz="1200" dirty="0" err="1"/>
              <a:t>haben</a:t>
            </a:r>
            <a:r>
              <a:rPr lang="en-GB" sz="1200" dirty="0"/>
              <a:t> </a:t>
            </a:r>
            <a:r>
              <a:rPr lang="en-GB" sz="1200" dirty="0" err="1"/>
              <a:t>selbstverständlich</a:t>
            </a:r>
            <a:r>
              <a:rPr lang="en-GB" sz="1200" dirty="0"/>
              <a:t> </a:t>
            </a:r>
            <a:r>
              <a:rPr lang="en-GB" sz="1200" dirty="0" err="1"/>
              <a:t>auch</a:t>
            </a:r>
            <a:r>
              <a:rPr lang="en-GB" sz="1200" dirty="0"/>
              <a:t> </a:t>
            </a:r>
            <a:r>
              <a:rPr lang="en-GB" sz="1200" dirty="0" err="1"/>
              <a:t>eine</a:t>
            </a:r>
            <a:r>
              <a:rPr lang="en-GB" sz="1200" dirty="0"/>
              <a:t> </a:t>
            </a:r>
            <a:r>
              <a:rPr lang="en-GB" sz="1200" dirty="0" err="1"/>
              <a:t>Auswirkung</a:t>
            </a:r>
            <a:r>
              <a:rPr lang="en-GB" sz="1200" dirty="0"/>
              <a:t> auf das </a:t>
            </a:r>
            <a:r>
              <a:rPr lang="en-GB" sz="1200" dirty="0" err="1"/>
              <a:t>Entgelt</a:t>
            </a:r>
            <a:r>
              <a:rPr lang="en-GB" sz="1200" dirty="0"/>
              <a:t>. Die </a:t>
            </a:r>
            <a:r>
              <a:rPr lang="en-GB" sz="1200" dirty="0" err="1"/>
              <a:t>Zahlen</a:t>
            </a:r>
            <a:r>
              <a:rPr lang="en-GB" sz="1200" dirty="0"/>
              <a:t> </a:t>
            </a:r>
            <a:r>
              <a:rPr lang="en-GB" sz="1200" dirty="0" err="1"/>
              <a:t>zum</a:t>
            </a:r>
            <a:r>
              <a:rPr lang="en-GB" sz="1200" dirty="0"/>
              <a:t> Gender Pay Gap </a:t>
            </a:r>
            <a:r>
              <a:rPr lang="en-GB" sz="1200" dirty="0" err="1"/>
              <a:t>sind</a:t>
            </a:r>
            <a:r>
              <a:rPr lang="en-GB" sz="1200" dirty="0"/>
              <a:t> </a:t>
            </a:r>
            <a:r>
              <a:rPr lang="en-GB" sz="1200" dirty="0" err="1"/>
              <a:t>bestens</a:t>
            </a:r>
            <a:r>
              <a:rPr lang="en-GB" sz="1200" dirty="0"/>
              <a:t> </a:t>
            </a:r>
            <a:r>
              <a:rPr lang="en-GB" sz="1200" dirty="0" err="1"/>
              <a:t>bekannt</a:t>
            </a:r>
            <a:r>
              <a:rPr lang="en-GB" sz="1200" dirty="0"/>
              <a:t>. Das </a:t>
            </a:r>
            <a:r>
              <a:rPr lang="en-GB" sz="1200" dirty="0" err="1"/>
              <a:t>niedrigere</a:t>
            </a:r>
            <a:r>
              <a:rPr lang="en-GB" sz="1200" dirty="0"/>
              <a:t> </a:t>
            </a:r>
            <a:r>
              <a:rPr lang="en-GB" sz="1200" dirty="0" err="1"/>
              <a:t>Erwerbseinkommen</a:t>
            </a:r>
            <a:r>
              <a:rPr lang="en-GB" sz="1200" dirty="0"/>
              <a:t>, </a:t>
            </a:r>
            <a:r>
              <a:rPr lang="en-GB" sz="1200" dirty="0" err="1"/>
              <a:t>Kindererziehungszeiten</a:t>
            </a:r>
            <a:r>
              <a:rPr lang="en-GB" sz="1200" dirty="0"/>
              <a:t> und die </a:t>
            </a:r>
            <a:r>
              <a:rPr lang="en-GB" sz="1200" dirty="0" err="1"/>
              <a:t>Tatsache</a:t>
            </a:r>
            <a:r>
              <a:rPr lang="en-GB" sz="1200" dirty="0"/>
              <a:t>, </a:t>
            </a:r>
            <a:r>
              <a:rPr lang="en-GB" sz="1200" dirty="0" err="1"/>
              <a:t>dass</a:t>
            </a:r>
            <a:r>
              <a:rPr lang="en-GB" sz="1200" dirty="0"/>
              <a:t> Frauen </a:t>
            </a:r>
            <a:r>
              <a:rPr lang="en-GB" sz="1200" dirty="0" err="1"/>
              <a:t>nach</a:t>
            </a:r>
            <a:r>
              <a:rPr lang="en-GB" sz="1200" dirty="0"/>
              <a:t> </a:t>
            </a:r>
            <a:r>
              <a:rPr lang="en-GB" sz="1200" dirty="0" err="1"/>
              <a:t>wie</a:t>
            </a:r>
            <a:r>
              <a:rPr lang="en-GB" sz="1200" dirty="0"/>
              <a:t> </a:t>
            </a:r>
            <a:r>
              <a:rPr lang="en-GB" sz="1200" dirty="0" err="1"/>
              <a:t>vor</a:t>
            </a:r>
            <a:r>
              <a:rPr lang="en-GB" sz="1200" dirty="0"/>
              <a:t> den </a:t>
            </a:r>
            <a:r>
              <a:rPr lang="en-GB" sz="1200" dirty="0" err="1"/>
              <a:t>Großteil</a:t>
            </a:r>
            <a:r>
              <a:rPr lang="en-GB" sz="1200" dirty="0"/>
              <a:t> der </a:t>
            </a:r>
            <a:r>
              <a:rPr lang="en-GB" sz="1200" dirty="0" err="1"/>
              <a:t>unbezahlten</a:t>
            </a:r>
            <a:r>
              <a:rPr lang="en-GB" sz="1200" dirty="0"/>
              <a:t> Arbeit </a:t>
            </a:r>
            <a:r>
              <a:rPr lang="en-GB" sz="1200" dirty="0" err="1"/>
              <a:t>erledigen</a:t>
            </a:r>
            <a:r>
              <a:rPr lang="en-GB" sz="1200" dirty="0"/>
              <a:t>, hat </a:t>
            </a:r>
            <a:r>
              <a:rPr lang="en-GB" sz="1200" dirty="0" err="1"/>
              <a:t>auch</a:t>
            </a:r>
            <a:r>
              <a:rPr lang="en-GB" sz="1200" dirty="0"/>
              <a:t> </a:t>
            </a:r>
            <a:r>
              <a:rPr lang="en-GB" sz="1200" dirty="0" err="1"/>
              <a:t>kumulative</a:t>
            </a:r>
            <a:r>
              <a:rPr lang="en-GB" sz="1200" dirty="0"/>
              <a:t>, </a:t>
            </a:r>
            <a:r>
              <a:rPr lang="en-GB" sz="1200" dirty="0" err="1"/>
              <a:t>langfristige</a:t>
            </a:r>
            <a:r>
              <a:rPr lang="en-GB" sz="1200" dirty="0"/>
              <a:t> </a:t>
            </a:r>
            <a:r>
              <a:rPr lang="en-GB" sz="1200" dirty="0" err="1"/>
              <a:t>Auswirkungen</a:t>
            </a:r>
            <a:r>
              <a:rPr lang="en-GB" sz="1200" dirty="0"/>
              <a:t>. Die </a:t>
            </a:r>
            <a:r>
              <a:rPr lang="en-GB" sz="1200" dirty="0" err="1"/>
              <a:t>Alterspensionen</a:t>
            </a:r>
            <a:r>
              <a:rPr lang="en-GB" sz="1200" dirty="0"/>
              <a:t> der </a:t>
            </a:r>
            <a:r>
              <a:rPr lang="en-GB" sz="1200" dirty="0" err="1"/>
              <a:t>Männer</a:t>
            </a:r>
            <a:r>
              <a:rPr lang="en-GB" sz="1200" dirty="0"/>
              <a:t>* </a:t>
            </a:r>
            <a:r>
              <a:rPr lang="en-GB" sz="1200" dirty="0" err="1"/>
              <a:t>sind</a:t>
            </a:r>
            <a:r>
              <a:rPr lang="en-GB" sz="1200" dirty="0"/>
              <a:t> um fast </a:t>
            </a:r>
            <a:r>
              <a:rPr lang="en-GB" sz="1200" dirty="0" err="1"/>
              <a:t>zwei</a:t>
            </a:r>
            <a:r>
              <a:rPr lang="en-GB" sz="1200" dirty="0"/>
              <a:t> </a:t>
            </a:r>
            <a:r>
              <a:rPr lang="en-GB" sz="1200" dirty="0" err="1"/>
              <a:t>Drittel</a:t>
            </a:r>
            <a:r>
              <a:rPr lang="en-GB" sz="1200" dirty="0"/>
              <a:t> </a:t>
            </a:r>
            <a:r>
              <a:rPr lang="en-GB" sz="1200" dirty="0" err="1"/>
              <a:t>höher</a:t>
            </a:r>
            <a:r>
              <a:rPr lang="en-GB" sz="1200" dirty="0"/>
              <a:t> </a:t>
            </a:r>
            <a:r>
              <a:rPr lang="en-GB" sz="1200" dirty="0" err="1"/>
              <a:t>als</a:t>
            </a:r>
            <a:r>
              <a:rPr lang="en-GB" sz="1200" dirty="0"/>
              <a:t> </a:t>
            </a:r>
            <a:r>
              <a:rPr lang="en-GB" sz="1200" dirty="0" err="1"/>
              <a:t>jene</a:t>
            </a:r>
            <a:r>
              <a:rPr lang="en-GB" sz="1200" dirty="0"/>
              <a:t> der Frauen. </a:t>
            </a:r>
            <a:r>
              <a:rPr lang="en-GB" sz="1200" dirty="0" err="1"/>
              <a:t>Besonders</a:t>
            </a:r>
            <a:r>
              <a:rPr lang="en-GB" sz="1200" dirty="0"/>
              <a:t> </a:t>
            </a:r>
            <a:r>
              <a:rPr lang="en-GB" sz="1200" dirty="0" err="1"/>
              <a:t>alleinlebende</a:t>
            </a:r>
            <a:r>
              <a:rPr lang="en-GB" sz="1200" dirty="0"/>
              <a:t> </a:t>
            </a:r>
            <a:r>
              <a:rPr lang="en-GB" sz="1200" dirty="0" err="1"/>
              <a:t>Pensionistinnen</a:t>
            </a:r>
            <a:r>
              <a:rPr lang="en-GB" sz="1200" dirty="0"/>
              <a:t> </a:t>
            </a:r>
            <a:r>
              <a:rPr lang="en-GB" sz="1200" dirty="0" err="1"/>
              <a:t>haben</a:t>
            </a:r>
            <a:r>
              <a:rPr lang="en-GB" sz="1200" dirty="0"/>
              <a:t> </a:t>
            </a:r>
            <a:r>
              <a:rPr lang="en-GB" sz="1200" dirty="0" err="1"/>
              <a:t>ein</a:t>
            </a:r>
            <a:r>
              <a:rPr lang="en-GB" sz="1200" dirty="0"/>
              <a:t> </a:t>
            </a:r>
            <a:r>
              <a:rPr lang="en-GB" sz="1200" dirty="0" err="1"/>
              <a:t>höheres</a:t>
            </a:r>
            <a:r>
              <a:rPr lang="en-GB" sz="1200" dirty="0"/>
              <a:t> </a:t>
            </a:r>
            <a:r>
              <a:rPr lang="en-GB" sz="1200" dirty="0" err="1"/>
              <a:t>Risiko</a:t>
            </a:r>
            <a:r>
              <a:rPr lang="en-GB" sz="1200" dirty="0"/>
              <a:t> der </a:t>
            </a:r>
            <a:r>
              <a:rPr lang="en-GB" sz="1200" dirty="0" err="1"/>
              <a:t>Armuts</a:t>
            </a:r>
            <a:r>
              <a:rPr lang="en-GB" sz="1200" dirty="0"/>
              <a:t>- und </a:t>
            </a:r>
            <a:r>
              <a:rPr lang="en-GB" sz="1200" dirty="0" err="1"/>
              <a:t>Ausgrenzungsgefährdung</a:t>
            </a:r>
            <a:r>
              <a:rPr lang="en-GB" sz="1200" dirty="0"/>
              <a:t> </a:t>
            </a:r>
            <a:r>
              <a:rPr lang="en-GB" sz="1200" dirty="0" err="1"/>
              <a:t>als</a:t>
            </a:r>
            <a:r>
              <a:rPr lang="en-GB" sz="1200" dirty="0"/>
              <a:t> </a:t>
            </a:r>
            <a:r>
              <a:rPr lang="en-GB" sz="1200" dirty="0" err="1"/>
              <a:t>alleinlebende</a:t>
            </a:r>
            <a:r>
              <a:rPr lang="en-GB" sz="1200" dirty="0"/>
              <a:t> </a:t>
            </a:r>
            <a:r>
              <a:rPr lang="en-GB" sz="1200" dirty="0" err="1"/>
              <a:t>Pensionisten</a:t>
            </a:r>
            <a:r>
              <a:rPr lang="en-GB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4267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88084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083528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53210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9709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AB2BD-5561-48C4-9F5E-FD2AA44D2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2924" y="387510"/>
            <a:ext cx="6768662" cy="1817297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C42E11-4F65-4CF6-BF78-824909418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7034" y="2624816"/>
            <a:ext cx="4624552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FBAEE1F-6AB6-44C6-A5A3-425811524E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5798" y="-680321"/>
            <a:ext cx="8244000" cy="8244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0C60C4D-3ACB-40AD-85EA-44446A97CD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894" y="2889000"/>
            <a:ext cx="2700000" cy="1080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CD32E16-8452-4538-8314-94D1CF62B91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350" y="2763000"/>
            <a:ext cx="2664000" cy="1332000"/>
          </a:xfrm>
          <a:prstGeom prst="rect">
            <a:avLst/>
          </a:prstGeom>
        </p:spPr>
      </p:pic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2304CA99-2EE3-47BE-85AF-BA40BF1406C3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7147034" y="4700587"/>
            <a:ext cx="4624552" cy="397358"/>
          </a:xfrm>
        </p:spPr>
        <p:txBody>
          <a:bodyPr/>
          <a:lstStyle>
            <a:lvl3pPr marL="914400" indent="0">
              <a:buNone/>
              <a:defRPr/>
            </a:lvl3pPr>
            <a:lvl4pPr marL="1371600" indent="0" algn="r">
              <a:buNone/>
              <a:defRPr/>
            </a:lvl4pPr>
          </a:lstStyle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44520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enutzerdefiniertes Layout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36ABB-B162-43C1-8253-54279DB9F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83F118-05D5-407B-B3AC-421B84D2F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6AD999-371C-4D80-888A-41B9701BF17C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723DDB-12DB-42A2-91EC-4F5822BCF6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00" y="6178912"/>
            <a:ext cx="180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2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7B768-83FB-4F58-874E-F7DC1ABF4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93286F-15CC-4303-9C42-4423060C7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57EFDCB-B895-44F9-9DED-68D726CFF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43F2AA-B902-467A-9C64-295E3C4F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3366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78607-A116-4DA3-988D-799B2BEB2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37CB1AA-ED6C-4881-A3A0-48C84CE7D4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C7E12A-A6FC-4F1C-909B-231C78D03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BC2156-281E-4B29-BC4F-D288A025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4278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5847A-11FB-4E54-82BA-5013507C5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0F1D8A-FA02-4A8A-BF79-2A59868E3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FF7D44-1557-4292-91FC-9FE3DFE5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1972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5354E2A-F821-4536-8F49-047DFD9AD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3754B4-1BBC-49FD-B55A-FCAE3F74C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398FD5-F5D0-411E-AE33-5087376F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3578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defRPr sz="32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62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275376-7A58-41F0-9A6A-10A67C0C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664E0A-0C2F-45A3-97D2-E18657A86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F36358-E2F0-4DBA-81A2-AB61CA17F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125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6526B-74E2-4593-B359-E4D70ECEA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6EF9BC-03EC-49A5-91B9-571BD26C9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2C7184-622B-4B74-8E39-E614624B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082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21A1E-89D2-4A62-8C70-ED04B1633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D9D6FA-8F93-4A71-B63F-668CD3F6F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737BA1-C326-4894-9206-250F27EEC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466068-456B-4F0D-9345-1C99939A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905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D20E1-793A-4760-9389-3D0104C1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40B03D-4F58-475C-84FD-D5E8264DF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72CDA0E-ADA7-4AAB-AB87-CCA780317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CBC66C7-4129-4477-867E-D5D09DE1B4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F4CF83-ED36-4D06-99B3-96A1498B9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C88959-D379-4C9C-9BCF-FE29DD5A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386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D7D61-8145-440A-B923-BDBB31C53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5C1B73-027A-4D46-94BF-65D2EB57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53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4EBFBE-9BE4-4574-B7FB-1DEE5013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418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36ABB-B162-43C1-8253-54279DB9F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83F118-05D5-407B-B3AC-421B84D2F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6AD999-371C-4D80-888A-41B9701BF17C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723DDB-12DB-42A2-91EC-4F5822BCF6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00" y="6178912"/>
            <a:ext cx="180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5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enutzerdefiniertes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36ABB-B162-43C1-8253-54279DB9F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83F118-05D5-407B-B3AC-421B84D2F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6AD999-371C-4D80-888A-41B9701BF17C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723DDB-12DB-42A2-91EC-4F5822BCF6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00" y="6178912"/>
            <a:ext cx="180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95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77BD294-DAB8-4DEA-A970-264AFD97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D529E9-54BF-476B-A1F9-216A5C2F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CFA2F-F429-4E51-A477-CEACA0298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AD999-371C-4D80-888A-41B9701BF17C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72DB5AB-9876-4AC2-8EFE-04F45E300A3C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00" y="6178912"/>
            <a:ext cx="179999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svg"/><Relationship Id="rId3" Type="http://schemas.openxmlformats.org/officeDocument/2006/relationships/image" Target="../media/image98.png"/><Relationship Id="rId7" Type="http://schemas.openxmlformats.org/officeDocument/2006/relationships/image" Target="../media/image10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1.svg"/><Relationship Id="rId5" Type="http://schemas.openxmlformats.org/officeDocument/2006/relationships/image" Target="../media/image100.png"/><Relationship Id="rId10" Type="http://schemas.openxmlformats.org/officeDocument/2006/relationships/image" Target="../media/image36.svg"/><Relationship Id="rId4" Type="http://schemas.openxmlformats.org/officeDocument/2006/relationships/image" Target="../media/image99.sv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svg"/><Relationship Id="rId13" Type="http://schemas.openxmlformats.org/officeDocument/2006/relationships/image" Target="../media/image115.png"/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12" Type="http://schemas.openxmlformats.org/officeDocument/2006/relationships/image" Target="../media/image114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8.svg"/><Relationship Id="rId11" Type="http://schemas.openxmlformats.org/officeDocument/2006/relationships/image" Target="../media/image113.png"/><Relationship Id="rId5" Type="http://schemas.openxmlformats.org/officeDocument/2006/relationships/image" Target="../media/image107.png"/><Relationship Id="rId10" Type="http://schemas.openxmlformats.org/officeDocument/2006/relationships/image" Target="../media/image112.svg"/><Relationship Id="rId4" Type="http://schemas.openxmlformats.org/officeDocument/2006/relationships/image" Target="../media/image106.svg"/><Relationship Id="rId9" Type="http://schemas.openxmlformats.org/officeDocument/2006/relationships/image" Target="../media/image111.png"/><Relationship Id="rId14" Type="http://schemas.openxmlformats.org/officeDocument/2006/relationships/image" Target="../media/image116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svg"/><Relationship Id="rId13" Type="http://schemas.openxmlformats.org/officeDocument/2006/relationships/image" Target="../media/image115.png"/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12" Type="http://schemas.openxmlformats.org/officeDocument/2006/relationships/image" Target="../media/image114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8.svg"/><Relationship Id="rId11" Type="http://schemas.openxmlformats.org/officeDocument/2006/relationships/image" Target="../media/image113.png"/><Relationship Id="rId5" Type="http://schemas.openxmlformats.org/officeDocument/2006/relationships/image" Target="../media/image107.png"/><Relationship Id="rId10" Type="http://schemas.openxmlformats.org/officeDocument/2006/relationships/image" Target="../media/image112.svg"/><Relationship Id="rId4" Type="http://schemas.openxmlformats.org/officeDocument/2006/relationships/image" Target="../media/image106.svg"/><Relationship Id="rId9" Type="http://schemas.openxmlformats.org/officeDocument/2006/relationships/image" Target="../media/image111.png"/><Relationship Id="rId14" Type="http://schemas.openxmlformats.org/officeDocument/2006/relationships/image" Target="../media/image116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youtube.com/watch?v=hLr2GNRnmXM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leitbetriebe.at/wp-content/uploads/2019/09/Pr%C3%A4sentation_Leitbetriebe_Mitarbeiter-Magnetismus_September-2019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9" Type="http://schemas.openxmlformats.org/officeDocument/2006/relationships/image" Target="../media/image48.svg"/><Relationship Id="rId3" Type="http://schemas.openxmlformats.org/officeDocument/2006/relationships/image" Target="../media/image12.svg"/><Relationship Id="rId21" Type="http://schemas.openxmlformats.org/officeDocument/2006/relationships/image" Target="../media/image30.svg"/><Relationship Id="rId34" Type="http://schemas.openxmlformats.org/officeDocument/2006/relationships/image" Target="../media/image43.pn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17" Type="http://schemas.openxmlformats.org/officeDocument/2006/relationships/image" Target="../media/image26.svg"/><Relationship Id="rId25" Type="http://schemas.openxmlformats.org/officeDocument/2006/relationships/image" Target="../media/image34.svg"/><Relationship Id="rId33" Type="http://schemas.openxmlformats.org/officeDocument/2006/relationships/image" Target="../media/image42.svg"/><Relationship Id="rId38" Type="http://schemas.openxmlformats.org/officeDocument/2006/relationships/image" Target="../media/image47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29" Type="http://schemas.openxmlformats.org/officeDocument/2006/relationships/image" Target="../media/image38.svg"/><Relationship Id="rId41" Type="http://schemas.openxmlformats.org/officeDocument/2006/relationships/image" Target="../media/image50.sv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24" Type="http://schemas.openxmlformats.org/officeDocument/2006/relationships/image" Target="../media/image33.png"/><Relationship Id="rId32" Type="http://schemas.openxmlformats.org/officeDocument/2006/relationships/image" Target="../media/image41.png"/><Relationship Id="rId37" Type="http://schemas.openxmlformats.org/officeDocument/2006/relationships/image" Target="../media/image46.svg"/><Relationship Id="rId40" Type="http://schemas.openxmlformats.org/officeDocument/2006/relationships/image" Target="../media/image49.png"/><Relationship Id="rId5" Type="http://schemas.openxmlformats.org/officeDocument/2006/relationships/image" Target="../media/image14.svg"/><Relationship Id="rId15" Type="http://schemas.openxmlformats.org/officeDocument/2006/relationships/image" Target="../media/image24.svg"/><Relationship Id="rId23" Type="http://schemas.openxmlformats.org/officeDocument/2006/relationships/image" Target="../media/image32.svg"/><Relationship Id="rId28" Type="http://schemas.openxmlformats.org/officeDocument/2006/relationships/image" Target="../media/image37.png"/><Relationship Id="rId36" Type="http://schemas.openxmlformats.org/officeDocument/2006/relationships/image" Target="../media/image45.png"/><Relationship Id="rId10" Type="http://schemas.openxmlformats.org/officeDocument/2006/relationships/image" Target="../media/image19.png"/><Relationship Id="rId19" Type="http://schemas.openxmlformats.org/officeDocument/2006/relationships/image" Target="../media/image28.svg"/><Relationship Id="rId31" Type="http://schemas.openxmlformats.org/officeDocument/2006/relationships/image" Target="../media/image40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svg"/><Relationship Id="rId30" Type="http://schemas.openxmlformats.org/officeDocument/2006/relationships/image" Target="../media/image39.png"/><Relationship Id="rId35" Type="http://schemas.openxmlformats.org/officeDocument/2006/relationships/image" Target="../media/image4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svg"/><Relationship Id="rId13" Type="http://schemas.openxmlformats.org/officeDocument/2006/relationships/image" Target="../media/image62.png"/><Relationship Id="rId18" Type="http://schemas.openxmlformats.org/officeDocument/2006/relationships/image" Target="../media/image67.svg"/><Relationship Id="rId26" Type="http://schemas.openxmlformats.org/officeDocument/2006/relationships/image" Target="../media/image75.svg"/><Relationship Id="rId39" Type="http://schemas.openxmlformats.org/officeDocument/2006/relationships/image" Target="../media/image88.png"/><Relationship Id="rId3" Type="http://schemas.openxmlformats.org/officeDocument/2006/relationships/image" Target="../media/image52.png"/><Relationship Id="rId21" Type="http://schemas.openxmlformats.org/officeDocument/2006/relationships/image" Target="../media/image70.png"/><Relationship Id="rId34" Type="http://schemas.openxmlformats.org/officeDocument/2006/relationships/image" Target="../media/image83.svg"/><Relationship Id="rId42" Type="http://schemas.openxmlformats.org/officeDocument/2006/relationships/image" Target="../media/image91.svg"/><Relationship Id="rId7" Type="http://schemas.openxmlformats.org/officeDocument/2006/relationships/image" Target="../media/image56.png"/><Relationship Id="rId12" Type="http://schemas.openxmlformats.org/officeDocument/2006/relationships/image" Target="../media/image61.svg"/><Relationship Id="rId17" Type="http://schemas.openxmlformats.org/officeDocument/2006/relationships/image" Target="../media/image66.png"/><Relationship Id="rId25" Type="http://schemas.openxmlformats.org/officeDocument/2006/relationships/image" Target="../media/image74.png"/><Relationship Id="rId33" Type="http://schemas.openxmlformats.org/officeDocument/2006/relationships/image" Target="../media/image82.png"/><Relationship Id="rId38" Type="http://schemas.openxmlformats.org/officeDocument/2006/relationships/image" Target="../media/image87.svg"/><Relationship Id="rId2" Type="http://schemas.openxmlformats.org/officeDocument/2006/relationships/image" Target="../media/image51.png"/><Relationship Id="rId16" Type="http://schemas.openxmlformats.org/officeDocument/2006/relationships/image" Target="../media/image65.svg"/><Relationship Id="rId20" Type="http://schemas.openxmlformats.org/officeDocument/2006/relationships/image" Target="../media/image69.svg"/><Relationship Id="rId29" Type="http://schemas.openxmlformats.org/officeDocument/2006/relationships/image" Target="../media/image78.png"/><Relationship Id="rId41" Type="http://schemas.openxmlformats.org/officeDocument/2006/relationships/image" Target="../media/image90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5.svg"/><Relationship Id="rId11" Type="http://schemas.openxmlformats.org/officeDocument/2006/relationships/image" Target="../media/image60.png"/><Relationship Id="rId24" Type="http://schemas.openxmlformats.org/officeDocument/2006/relationships/image" Target="../media/image73.svg"/><Relationship Id="rId32" Type="http://schemas.openxmlformats.org/officeDocument/2006/relationships/image" Target="../media/image81.svg"/><Relationship Id="rId37" Type="http://schemas.openxmlformats.org/officeDocument/2006/relationships/image" Target="../media/image86.png"/><Relationship Id="rId40" Type="http://schemas.openxmlformats.org/officeDocument/2006/relationships/image" Target="../media/image89.sv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23" Type="http://schemas.openxmlformats.org/officeDocument/2006/relationships/image" Target="../media/image72.png"/><Relationship Id="rId28" Type="http://schemas.openxmlformats.org/officeDocument/2006/relationships/image" Target="../media/image77.svg"/><Relationship Id="rId36" Type="http://schemas.openxmlformats.org/officeDocument/2006/relationships/image" Target="../media/image85.svg"/><Relationship Id="rId10" Type="http://schemas.openxmlformats.org/officeDocument/2006/relationships/image" Target="../media/image59.svg"/><Relationship Id="rId19" Type="http://schemas.openxmlformats.org/officeDocument/2006/relationships/image" Target="../media/image68.png"/><Relationship Id="rId31" Type="http://schemas.openxmlformats.org/officeDocument/2006/relationships/image" Target="../media/image80.png"/><Relationship Id="rId4" Type="http://schemas.openxmlformats.org/officeDocument/2006/relationships/image" Target="../media/image53.svg"/><Relationship Id="rId9" Type="http://schemas.openxmlformats.org/officeDocument/2006/relationships/image" Target="../media/image58.png"/><Relationship Id="rId14" Type="http://schemas.openxmlformats.org/officeDocument/2006/relationships/image" Target="../media/image63.svg"/><Relationship Id="rId22" Type="http://schemas.openxmlformats.org/officeDocument/2006/relationships/image" Target="../media/image71.svg"/><Relationship Id="rId27" Type="http://schemas.openxmlformats.org/officeDocument/2006/relationships/image" Target="../media/image76.png"/><Relationship Id="rId30" Type="http://schemas.openxmlformats.org/officeDocument/2006/relationships/image" Target="../media/image79.svg"/><Relationship Id="rId35" Type="http://schemas.openxmlformats.org/officeDocument/2006/relationships/image" Target="../media/image8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sv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6.svg"/><Relationship Id="rId4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3C0EB-A18E-4886-B517-BC78A9832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0034" y="408763"/>
            <a:ext cx="6768662" cy="904080"/>
          </a:xfrm>
        </p:spPr>
        <p:txBody>
          <a:bodyPr>
            <a:normAutofit/>
          </a:bodyPr>
          <a:lstStyle/>
          <a:p>
            <a:pPr algn="r"/>
            <a:r>
              <a:rPr lang="de-AT" sz="5400" b="1" dirty="0">
                <a:solidFill>
                  <a:schemeClr val="accent4"/>
                </a:solidFill>
              </a:rPr>
              <a:t>HeForShe Vienna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04EA27-B1AC-462B-BB0E-0FBB2D6E5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9788" y="4286229"/>
            <a:ext cx="5768908" cy="1655762"/>
          </a:xfrm>
        </p:spPr>
        <p:txBody>
          <a:bodyPr>
            <a:normAutofit/>
          </a:bodyPr>
          <a:lstStyle/>
          <a:p>
            <a:pPr algn="r"/>
            <a:r>
              <a:rPr lang="de-AT" sz="2000" dirty="0">
                <a:solidFill>
                  <a:schemeClr val="accent4"/>
                </a:solidFill>
              </a:rPr>
              <a:t>ESF-Jahrestagung am 5. Dezember 2019</a:t>
            </a:r>
          </a:p>
          <a:p>
            <a:pPr algn="r"/>
            <a:r>
              <a:rPr lang="de-AT" sz="2000" dirty="0">
                <a:solidFill>
                  <a:schemeClr val="accent4"/>
                </a:solidFill>
              </a:rPr>
              <a:t>Gerhard Wagner, </a:t>
            </a:r>
            <a:r>
              <a:rPr lang="de-AT" sz="2000" dirty="0" err="1">
                <a:solidFill>
                  <a:schemeClr val="accent4"/>
                </a:solidFill>
              </a:rPr>
              <a:t>MSc</a:t>
            </a:r>
            <a:endParaRPr lang="de-AT" sz="2000" dirty="0">
              <a:solidFill>
                <a:schemeClr val="accent4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2199309-CB8B-43F5-9C28-C99B5D76DAB0}"/>
              </a:ext>
            </a:extLst>
          </p:cNvPr>
          <p:cNvSpPr/>
          <p:nvPr/>
        </p:nvSpPr>
        <p:spPr>
          <a:xfrm>
            <a:off x="5387249" y="1312843"/>
            <a:ext cx="6121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AT" sz="3200" dirty="0">
                <a:solidFill>
                  <a:schemeClr val="accent1"/>
                </a:solidFill>
              </a:rPr>
              <a:t>Gleichstellung ist auch Männersache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A3A5E0BD-045C-400E-A2C0-5F719EAD003A}"/>
              </a:ext>
            </a:extLst>
          </p:cNvPr>
          <p:cNvGrpSpPr/>
          <p:nvPr/>
        </p:nvGrpSpPr>
        <p:grpSpPr>
          <a:xfrm>
            <a:off x="5131522" y="6035315"/>
            <a:ext cx="6465193" cy="683878"/>
            <a:chOff x="5153556" y="5991247"/>
            <a:chExt cx="6465193" cy="683878"/>
          </a:xfrm>
        </p:grpSpPr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B18BF59F-0097-4684-8F09-C2FE993E0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75589" y="6034524"/>
              <a:ext cx="252000" cy="252000"/>
            </a:xfrm>
            <a:prstGeom prst="rect">
              <a:avLst/>
            </a:prstGeom>
          </p:spPr>
        </p:pic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D1930476-F948-40C9-A651-88F662452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53556" y="6379848"/>
              <a:ext cx="252000" cy="25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0A7E8F3-7A33-4B01-AB40-444B77701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43224" y="6034524"/>
              <a:ext cx="252000" cy="252000"/>
            </a:xfrm>
            <a:prstGeom prst="rect">
              <a:avLst/>
            </a:prstGeom>
          </p:spPr>
        </p:pic>
        <p:pic>
          <p:nvPicPr>
            <p:cNvPr id="9" name="Picture 2" descr="Bildergebnis fÃ¼r instagram icon">
              <a:extLst>
                <a:ext uri="{FF2B5EF4-FFF2-40B4-BE49-F238E27FC236}">
                  <a16:creationId xmlns:a16="http://schemas.microsoft.com/office/drawing/2014/main" id="{C8F58460-94A2-4704-AEC7-4D54D22C82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3224" y="6379848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91E65240-206C-4572-B363-E371C697C8EB}"/>
                </a:ext>
              </a:extLst>
            </p:cNvPr>
            <p:cNvSpPr/>
            <p:nvPr/>
          </p:nvSpPr>
          <p:spPr>
            <a:xfrm>
              <a:off x="5548127" y="5991247"/>
              <a:ext cx="11349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heforshe.at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A75602A-D8C2-4952-A60E-2640A632C053}"/>
                </a:ext>
              </a:extLst>
            </p:cNvPr>
            <p:cNvSpPr/>
            <p:nvPr/>
          </p:nvSpPr>
          <p:spPr>
            <a:xfrm>
              <a:off x="5548127" y="6336571"/>
              <a:ext cx="26382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facebook.com/he4she.vienna</a:t>
              </a: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A5436F3B-DEF9-40E5-81E2-425FA9230E3C}"/>
                </a:ext>
              </a:extLst>
            </p:cNvPr>
            <p:cNvSpPr/>
            <p:nvPr/>
          </p:nvSpPr>
          <p:spPr>
            <a:xfrm>
              <a:off x="8837795" y="5991247"/>
              <a:ext cx="250940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twitter.com/</a:t>
              </a:r>
              <a:r>
                <a:rPr lang="de-AT" sz="1600" dirty="0" err="1">
                  <a:solidFill>
                    <a:schemeClr val="accent4"/>
                  </a:solidFill>
                </a:rPr>
                <a:t>heforshevienna</a:t>
              </a:r>
              <a:endParaRPr lang="de-AT" sz="1600" dirty="0">
                <a:solidFill>
                  <a:schemeClr val="accent4"/>
                </a:solidFill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2DBCC8F-452B-407C-9080-FDAEB032DDCA}"/>
                </a:ext>
              </a:extLst>
            </p:cNvPr>
            <p:cNvSpPr/>
            <p:nvPr/>
          </p:nvSpPr>
          <p:spPr>
            <a:xfrm>
              <a:off x="8837795" y="6336571"/>
              <a:ext cx="27809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instagram.com/</a:t>
              </a:r>
              <a:r>
                <a:rPr lang="de-AT" sz="1600" dirty="0" err="1">
                  <a:solidFill>
                    <a:schemeClr val="accent4"/>
                  </a:solidFill>
                </a:rPr>
                <a:t>heforshevienna</a:t>
              </a:r>
              <a:endParaRPr lang="de-AT" sz="1600" dirty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6934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de-AT">
                <a:solidFill>
                  <a:srgbClr val="D80052"/>
                </a:solidFill>
              </a:rPr>
              <a:t>Horizontale Arbeitsmarktsegregation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11296608" y="6167905"/>
            <a:ext cx="731600" cy="524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C81C65D-C461-4F83-B84C-A65A7EC02591}"/>
              </a:ext>
            </a:extLst>
          </p:cNvPr>
          <p:cNvSpPr txBox="1"/>
          <p:nvPr/>
        </p:nvSpPr>
        <p:spPr>
          <a:xfrm>
            <a:off x="163792" y="6167905"/>
            <a:ext cx="3874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133"/>
              </a:spcAft>
              <a:buClr>
                <a:schemeClr val="dk1"/>
              </a:buClr>
              <a:buSzPct val="91666"/>
            </a:pPr>
            <a:r>
              <a:rPr lang="en-GB" sz="1200" dirty="0"/>
              <a:t>Quelle: Eurostat. </a:t>
            </a:r>
            <a:r>
              <a:rPr lang="en-GB" sz="1200" dirty="0" err="1"/>
              <a:t>Verdienststrukturerhebung</a:t>
            </a:r>
            <a:r>
              <a:rPr lang="en-GB" sz="1200" dirty="0"/>
              <a:t> 2014. </a:t>
            </a:r>
            <a:r>
              <a:rPr lang="en-GB" sz="1200" dirty="0" err="1"/>
              <a:t>Ohne</a:t>
            </a:r>
            <a:r>
              <a:rPr lang="en-GB" sz="1200" dirty="0"/>
              <a:t> </a:t>
            </a:r>
            <a:r>
              <a:rPr lang="en-GB" sz="1200" dirty="0" err="1"/>
              <a:t>Lehrlinge</a:t>
            </a:r>
            <a:r>
              <a:rPr lang="en-GB" sz="1200" dirty="0"/>
              <a:t>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D437D36-FD48-47ED-933E-8A3DCCD19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263" y="1352454"/>
            <a:ext cx="8895474" cy="481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-GB" dirty="0" err="1">
                <a:solidFill>
                  <a:srgbClr val="D80052"/>
                </a:solidFill>
              </a:rPr>
              <a:t>Abwertung</a:t>
            </a:r>
            <a:r>
              <a:rPr lang="en-GB" dirty="0">
                <a:solidFill>
                  <a:srgbClr val="D80052"/>
                </a:solidFill>
              </a:rPr>
              <a:t> von Frauen </a:t>
            </a:r>
            <a:r>
              <a:rPr lang="en-GB" dirty="0" err="1">
                <a:solidFill>
                  <a:srgbClr val="D80052"/>
                </a:solidFill>
              </a:rPr>
              <a:t>im</a:t>
            </a:r>
            <a:r>
              <a:rPr lang="en-GB" dirty="0">
                <a:solidFill>
                  <a:srgbClr val="D80052"/>
                </a:solidFill>
              </a:rPr>
              <a:t> </a:t>
            </a:r>
            <a:r>
              <a:rPr lang="en-GB" dirty="0" err="1">
                <a:solidFill>
                  <a:srgbClr val="D80052"/>
                </a:solidFill>
              </a:rPr>
              <a:t>Beruf</a:t>
            </a:r>
            <a:endParaRPr lang="en-GB" dirty="0">
              <a:solidFill>
                <a:srgbClr val="D80052"/>
              </a:solidFill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C81C65D-C461-4F83-B84C-A65A7EC02591}"/>
              </a:ext>
            </a:extLst>
          </p:cNvPr>
          <p:cNvSpPr txBox="1"/>
          <p:nvPr/>
        </p:nvSpPr>
        <p:spPr>
          <a:xfrm>
            <a:off x="163792" y="6167905"/>
            <a:ext cx="4928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133"/>
              </a:spcAft>
              <a:buClr>
                <a:schemeClr val="dk1"/>
              </a:buClr>
              <a:buSzPct val="91666"/>
            </a:pPr>
            <a:r>
              <a:rPr lang="en-GB" sz="1200" dirty="0"/>
              <a:t>Quelle: </a:t>
            </a:r>
            <a:r>
              <a:rPr lang="en-US" sz="1200" dirty="0"/>
              <a:t>Murphy, Emily &amp; Daniel </a:t>
            </a:r>
            <a:r>
              <a:rPr lang="en-US" sz="1200" dirty="0" err="1"/>
              <a:t>Oesch</a:t>
            </a:r>
            <a:r>
              <a:rPr lang="en-US" sz="1200" dirty="0"/>
              <a:t> (2015): The feminization of occupations and change in wages: A panel analysis of Britain, Germany, and Switzerland. Social Forces 94.3, 1221-1255.</a:t>
            </a:r>
            <a:r>
              <a:rPr lang="en-GB" sz="1200" dirty="0"/>
              <a:t> 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9FEC8E21-4785-4528-A387-A2A9A8860F2C}"/>
              </a:ext>
            </a:extLst>
          </p:cNvPr>
          <p:cNvGrpSpPr/>
          <p:nvPr/>
        </p:nvGrpSpPr>
        <p:grpSpPr>
          <a:xfrm>
            <a:off x="2278656" y="1749737"/>
            <a:ext cx="7634687" cy="4075114"/>
            <a:chOff x="1905919" y="1784034"/>
            <a:chExt cx="7634687" cy="4075114"/>
          </a:xfrm>
        </p:grpSpPr>
        <p:pic>
          <p:nvPicPr>
            <p:cNvPr id="7" name="Grafik 6" descr="Pfeil: Kurve im Uhrzeigersinn">
              <a:extLst>
                <a:ext uri="{FF2B5EF4-FFF2-40B4-BE49-F238E27FC236}">
                  <a16:creationId xmlns:a16="http://schemas.microsoft.com/office/drawing/2014/main" id="{DAECED5D-1201-4056-AFC9-F8004D6BE511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 flipV="1">
              <a:off x="6421222" y="2561197"/>
              <a:ext cx="2717525" cy="2824711"/>
            </a:xfrm>
            <a:prstGeom prst="rect">
              <a:avLst/>
            </a:prstGeom>
          </p:spPr>
        </p:pic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4B317EB4-7E58-4377-810C-5AAB4C1D6A5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905919" y="1784034"/>
              <a:ext cx="2593676" cy="2596302"/>
              <a:chOff x="2319773" y="1563740"/>
              <a:chExt cx="1976401" cy="1978402"/>
            </a:xfrm>
          </p:grpSpPr>
          <p:pic>
            <p:nvPicPr>
              <p:cNvPr id="3" name="Grafik 2" descr="Geschäftswachstum">
                <a:extLst>
                  <a:ext uri="{FF2B5EF4-FFF2-40B4-BE49-F238E27FC236}">
                    <a16:creationId xmlns:a16="http://schemas.microsoft.com/office/drawing/2014/main" id="{D61DF311-148A-48CF-A2B6-FCD16AAB186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57409"/>
              <a:stretch/>
            </p:blipFill>
            <p:spPr>
              <a:xfrm>
                <a:off x="3454400" y="1565742"/>
                <a:ext cx="841774" cy="1976400"/>
              </a:xfrm>
              <a:prstGeom prst="rect">
                <a:avLst/>
              </a:prstGeom>
            </p:spPr>
          </p:pic>
          <p:pic>
            <p:nvPicPr>
              <p:cNvPr id="10" name="Grafik 9" descr="Geschäftswachstum">
                <a:extLst>
                  <a:ext uri="{FF2B5EF4-FFF2-40B4-BE49-F238E27FC236}">
                    <a16:creationId xmlns:a16="http://schemas.microsoft.com/office/drawing/2014/main" id="{832ACE7D-0D22-420C-AFB2-972CDB843A0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r="42603"/>
              <a:stretch/>
            </p:blipFill>
            <p:spPr>
              <a:xfrm>
                <a:off x="2319773" y="1563740"/>
                <a:ext cx="1134627" cy="1976805"/>
              </a:xfrm>
              <a:prstGeom prst="rect">
                <a:avLst/>
              </a:prstGeom>
            </p:spPr>
          </p:pic>
        </p:grp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C47D508-85F5-480B-92A5-BDF702B97C93}"/>
                </a:ext>
              </a:extLst>
            </p:cNvPr>
            <p:cNvSpPr txBox="1"/>
            <p:nvPr/>
          </p:nvSpPr>
          <p:spPr>
            <a:xfrm>
              <a:off x="5008671" y="2500114"/>
              <a:ext cx="245584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6000" dirty="0">
                  <a:solidFill>
                    <a:schemeClr val="accent1"/>
                  </a:solidFill>
                </a:rPr>
                <a:t>60 %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060D846A-386F-4278-951D-C0E8B0680273}"/>
                </a:ext>
              </a:extLst>
            </p:cNvPr>
            <p:cNvSpPr txBox="1"/>
            <p:nvPr/>
          </p:nvSpPr>
          <p:spPr>
            <a:xfrm>
              <a:off x="5008671" y="3443119"/>
              <a:ext cx="42414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400" dirty="0">
                  <a:solidFill>
                    <a:schemeClr val="accent4"/>
                  </a:solidFill>
                </a:rPr>
                <a:t>Frauenanteil leiden </a:t>
              </a:r>
              <a:r>
                <a:rPr lang="de-AT" sz="2400" dirty="0">
                  <a:solidFill>
                    <a:schemeClr val="bg1"/>
                  </a:solidFill>
                </a:rPr>
                <a:t>die</a:t>
              </a:r>
              <a:r>
                <a:rPr lang="de-AT" sz="2400" dirty="0">
                  <a:solidFill>
                    <a:schemeClr val="accent4"/>
                  </a:solidFill>
                </a:rPr>
                <a:t> Gehälter 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D9E5333D-65DB-4B3D-BF31-40169E3BAD2C}"/>
                </a:ext>
              </a:extLst>
            </p:cNvPr>
            <p:cNvSpPr txBox="1"/>
            <p:nvPr/>
          </p:nvSpPr>
          <p:spPr>
            <a:xfrm>
              <a:off x="5008671" y="2111107"/>
              <a:ext cx="42414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400" dirty="0">
                  <a:solidFill>
                    <a:schemeClr val="accent4"/>
                  </a:solidFill>
                </a:rPr>
                <a:t>ab </a:t>
              </a:r>
            </a:p>
          </p:txBody>
        </p:sp>
        <p:pic>
          <p:nvPicPr>
            <p:cNvPr id="21" name="Grafik 20" descr="Münzen">
              <a:extLst>
                <a:ext uri="{FF2B5EF4-FFF2-40B4-BE49-F238E27FC236}">
                  <a16:creationId xmlns:a16="http://schemas.microsoft.com/office/drawing/2014/main" id="{DCAEE6C4-7D4B-4A09-8A16-2C8D69A8865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364071" y="4682613"/>
              <a:ext cx="1176535" cy="11765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13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de-AT">
                <a:solidFill>
                  <a:srgbClr val="D80052"/>
                </a:solidFill>
              </a:rPr>
              <a:t>Vertikale Arbeitsmarktsegregation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-GB"/>
              <a:pPr/>
              <a:t>12</a:t>
            </a:fld>
            <a:endParaRPr lang="en-GB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F3C4D1-371B-4AF0-AF83-157A45E9F3B4}"/>
              </a:ext>
            </a:extLst>
          </p:cNvPr>
          <p:cNvSpPr txBox="1"/>
          <p:nvPr/>
        </p:nvSpPr>
        <p:spPr>
          <a:xfrm>
            <a:off x="163791" y="6085262"/>
            <a:ext cx="512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133"/>
              </a:spcAft>
              <a:buClr>
                <a:schemeClr val="dk1"/>
              </a:buClr>
              <a:buSzPct val="91666"/>
            </a:pPr>
            <a:r>
              <a:rPr lang="en-GB" sz="1200" dirty="0"/>
              <a:t>Quelle: </a:t>
            </a:r>
            <a:r>
              <a:rPr lang="en-GB" sz="1200" dirty="0" err="1"/>
              <a:t>Wieser</a:t>
            </a:r>
            <a:r>
              <a:rPr lang="en-GB" sz="1200" dirty="0"/>
              <a:t>, Christina &amp; </a:t>
            </a:r>
            <a:r>
              <a:rPr lang="en-GB" sz="1200" dirty="0" err="1"/>
              <a:t>Fischeneder</a:t>
            </a:r>
            <a:r>
              <a:rPr lang="en-GB" sz="1200" dirty="0"/>
              <a:t>, Andreas (2019): Frauen.Management.Report.2019. </a:t>
            </a:r>
            <a:r>
              <a:rPr lang="en-GB" sz="1200" dirty="0" err="1"/>
              <a:t>Aufsichtsratsquote</a:t>
            </a:r>
            <a:r>
              <a:rPr lang="en-GB" sz="1200" dirty="0"/>
              <a:t> – das </a:t>
            </a:r>
            <a:r>
              <a:rPr lang="en-GB" sz="1200" dirty="0" err="1"/>
              <a:t>Jahr</a:t>
            </a:r>
            <a:r>
              <a:rPr lang="en-GB" sz="1200" dirty="0"/>
              <a:t> </a:t>
            </a:r>
            <a:r>
              <a:rPr lang="en-GB" sz="1200" dirty="0" err="1"/>
              <a:t>danach</a:t>
            </a:r>
            <a:r>
              <a:rPr lang="en-GB" sz="1200" dirty="0"/>
              <a:t>. </a:t>
            </a:r>
            <a:r>
              <a:rPr lang="en-GB" sz="1200" dirty="0" err="1"/>
              <a:t>Kammer</a:t>
            </a:r>
            <a:r>
              <a:rPr lang="en-GB" sz="1200" dirty="0"/>
              <a:t> </a:t>
            </a:r>
            <a:r>
              <a:rPr lang="en-GB" sz="1200" dirty="0" err="1"/>
              <a:t>für</a:t>
            </a:r>
            <a:r>
              <a:rPr lang="en-GB" sz="1200" dirty="0"/>
              <a:t> </a:t>
            </a:r>
            <a:r>
              <a:rPr lang="en-GB" sz="1200" dirty="0" err="1"/>
              <a:t>Arbeiter</a:t>
            </a:r>
            <a:r>
              <a:rPr lang="en-GB" sz="1200" dirty="0"/>
              <a:t> und </a:t>
            </a:r>
            <a:r>
              <a:rPr lang="en-GB" sz="1200" dirty="0" err="1"/>
              <a:t>Angestellte</a:t>
            </a:r>
            <a:r>
              <a:rPr lang="en-GB" sz="1200" dirty="0"/>
              <a:t> </a:t>
            </a:r>
            <a:r>
              <a:rPr lang="en-GB" sz="1200" dirty="0" err="1"/>
              <a:t>für</a:t>
            </a:r>
            <a:r>
              <a:rPr lang="en-GB" sz="1200" dirty="0"/>
              <a:t> Wien.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65D0354-61E1-480D-9448-18431E465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151" y="1356967"/>
            <a:ext cx="10717697" cy="491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810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de-AT" dirty="0">
                <a:solidFill>
                  <a:srgbClr val="D80052"/>
                </a:solidFill>
              </a:rPr>
              <a:t>Drei Handlungsfelder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-GB"/>
              <a:pPr/>
              <a:t>13</a:t>
            </a:fld>
            <a:endParaRPr lang="en-GB"/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CFE6923B-0261-4EDA-9505-1381A310E048}"/>
              </a:ext>
            </a:extLst>
          </p:cNvPr>
          <p:cNvGrpSpPr/>
          <p:nvPr/>
        </p:nvGrpSpPr>
        <p:grpSpPr>
          <a:xfrm>
            <a:off x="634145" y="1794181"/>
            <a:ext cx="3567770" cy="3469861"/>
            <a:chOff x="634145" y="2014521"/>
            <a:chExt cx="3567770" cy="3469861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16E47A44-9D7E-4991-87CB-F09785B4A1FC}"/>
                </a:ext>
              </a:extLst>
            </p:cNvPr>
            <p:cNvGrpSpPr/>
            <p:nvPr/>
          </p:nvGrpSpPr>
          <p:grpSpPr>
            <a:xfrm>
              <a:off x="1368955" y="2014521"/>
              <a:ext cx="2098150" cy="2098150"/>
              <a:chOff x="2559293" y="2177755"/>
              <a:chExt cx="2098150" cy="2098150"/>
            </a:xfrm>
          </p:grpSpPr>
          <p:pic>
            <p:nvPicPr>
              <p:cNvPr id="13" name="Grafik 12" descr="Glühbirne und Zahnrad">
                <a:extLst>
                  <a:ext uri="{FF2B5EF4-FFF2-40B4-BE49-F238E27FC236}">
                    <a16:creationId xmlns:a16="http://schemas.microsoft.com/office/drawing/2014/main" id="{2DB6611D-B11C-4CE7-B280-0891AC626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559293" y="2177755"/>
                <a:ext cx="2098150" cy="2098150"/>
              </a:xfrm>
              <a:prstGeom prst="rect">
                <a:avLst/>
              </a:prstGeom>
            </p:spPr>
          </p:pic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6B2EE18D-69E2-4D65-A318-CA35DF93D8ED}"/>
                  </a:ext>
                </a:extLst>
              </p:cNvPr>
              <p:cNvSpPr/>
              <p:nvPr/>
            </p:nvSpPr>
            <p:spPr>
              <a:xfrm>
                <a:off x="3205249" y="2846847"/>
                <a:ext cx="740137" cy="654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21" name="Grafik 20" descr="Aktenkoffer">
                <a:extLst>
                  <a:ext uri="{FF2B5EF4-FFF2-40B4-BE49-F238E27FC236}">
                    <a16:creationId xmlns:a16="http://schemas.microsoft.com/office/drawing/2014/main" id="{0BAA1B70-B6C6-4A7D-A2C2-E6436F682B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313228" y="2940256"/>
                <a:ext cx="524179" cy="468000"/>
              </a:xfrm>
              <a:prstGeom prst="rect">
                <a:avLst/>
              </a:prstGeom>
            </p:spPr>
          </p:pic>
        </p:grp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ECA1A0B2-9D75-4CA5-B864-DAE6518FEFEB}"/>
                </a:ext>
              </a:extLst>
            </p:cNvPr>
            <p:cNvSpPr txBox="1"/>
            <p:nvPr/>
          </p:nvSpPr>
          <p:spPr>
            <a:xfrm>
              <a:off x="634145" y="4284053"/>
              <a:ext cx="35677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dirty="0">
                  <a:solidFill>
                    <a:schemeClr val="accent1"/>
                  </a:solidFill>
                </a:rPr>
                <a:t>Arbeit neu denken</a:t>
              </a:r>
            </a:p>
            <a:p>
              <a:pPr algn="ctr"/>
              <a:r>
                <a:rPr lang="de-AT" sz="2400" dirty="0">
                  <a:solidFill>
                    <a:schemeClr val="accent4"/>
                  </a:solidFill>
                </a:rPr>
                <a:t>Entkopplung von Arbeit und Geschlecht</a:t>
              </a:r>
            </a:p>
          </p:txBody>
        </p:sp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4AB04DB6-7FB9-4C60-BFBB-16460126809F}"/>
              </a:ext>
            </a:extLst>
          </p:cNvPr>
          <p:cNvGrpSpPr/>
          <p:nvPr/>
        </p:nvGrpSpPr>
        <p:grpSpPr>
          <a:xfrm>
            <a:off x="4121421" y="2028336"/>
            <a:ext cx="3935282" cy="3605037"/>
            <a:chOff x="4128359" y="2248676"/>
            <a:chExt cx="3935282" cy="3605037"/>
          </a:xfrm>
        </p:grpSpPr>
        <p:grpSp>
          <p:nvGrpSpPr>
            <p:cNvPr id="36" name="Gruppieren 35">
              <a:extLst>
                <a:ext uri="{FF2B5EF4-FFF2-40B4-BE49-F238E27FC236}">
                  <a16:creationId xmlns:a16="http://schemas.microsoft.com/office/drawing/2014/main" id="{832548BB-FCF4-42A2-AF99-342200C1D82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278532" y="2248676"/>
              <a:ext cx="1851117" cy="1629840"/>
              <a:chOff x="5381458" y="2442078"/>
              <a:chExt cx="1637559" cy="1441810"/>
            </a:xfrm>
          </p:grpSpPr>
          <p:pic>
            <p:nvPicPr>
              <p:cNvPr id="4" name="Grafik 3" descr="Volltreffer">
                <a:extLst>
                  <a:ext uri="{FF2B5EF4-FFF2-40B4-BE49-F238E27FC236}">
                    <a16:creationId xmlns:a16="http://schemas.microsoft.com/office/drawing/2014/main" id="{5F4EBD0C-AFE2-4216-8273-48DB7AA2C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6104617" y="244207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8" name="Grafik 7" descr="Gruppe von Frauen">
                <a:extLst>
                  <a:ext uri="{FF2B5EF4-FFF2-40B4-BE49-F238E27FC236}">
                    <a16:creationId xmlns:a16="http://schemas.microsoft.com/office/drawing/2014/main" id="{3226A13F-2EA0-429E-A5D8-31D4497A9F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5381458" y="2569773"/>
                <a:ext cx="1314115" cy="1314115"/>
              </a:xfrm>
              <a:prstGeom prst="rect">
                <a:avLst/>
              </a:prstGeom>
            </p:spPr>
          </p:pic>
        </p:grp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09F7B0E0-A8DE-4841-9A5A-971FF34647EE}"/>
                </a:ext>
              </a:extLst>
            </p:cNvPr>
            <p:cNvSpPr txBox="1"/>
            <p:nvPr/>
          </p:nvSpPr>
          <p:spPr>
            <a:xfrm>
              <a:off x="4128359" y="4284053"/>
              <a:ext cx="393528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dirty="0">
                  <a:solidFill>
                    <a:schemeClr val="accent1"/>
                  </a:solidFill>
                </a:rPr>
                <a:t>Geschlechterquoten</a:t>
              </a:r>
            </a:p>
            <a:p>
              <a:pPr algn="ctr"/>
              <a:r>
                <a:rPr lang="de-AT" sz="2400" dirty="0">
                  <a:solidFill>
                    <a:schemeClr val="accent4"/>
                  </a:solidFill>
                </a:rPr>
                <a:t>Quantitative Ziele für </a:t>
              </a:r>
              <a:br>
                <a:rPr lang="de-AT" sz="2400" dirty="0">
                  <a:solidFill>
                    <a:schemeClr val="accent4"/>
                  </a:solidFill>
                </a:rPr>
              </a:br>
              <a:r>
                <a:rPr lang="de-AT" sz="2400" dirty="0">
                  <a:solidFill>
                    <a:schemeClr val="accent4"/>
                  </a:solidFill>
                </a:rPr>
                <a:t>eine ausgewogene Repräsentation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69EF9F5D-423F-482F-807F-354973790963}"/>
              </a:ext>
            </a:extLst>
          </p:cNvPr>
          <p:cNvGrpSpPr/>
          <p:nvPr/>
        </p:nvGrpSpPr>
        <p:grpSpPr>
          <a:xfrm>
            <a:off x="7976210" y="1917470"/>
            <a:ext cx="3520944" cy="3346572"/>
            <a:chOff x="7976210" y="2137810"/>
            <a:chExt cx="3520944" cy="3346572"/>
          </a:xfrm>
        </p:grpSpPr>
        <p:grpSp>
          <p:nvGrpSpPr>
            <p:cNvPr id="35" name="Gruppieren 34">
              <a:extLst>
                <a:ext uri="{FF2B5EF4-FFF2-40B4-BE49-F238E27FC236}">
                  <a16:creationId xmlns:a16="http://schemas.microsoft.com/office/drawing/2014/main" id="{7B2F0C70-950B-438E-B001-0E686C85C86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800568" y="2137810"/>
              <a:ext cx="1872228" cy="1851573"/>
              <a:chOff x="9145561" y="4101574"/>
              <a:chExt cx="1371600" cy="1282596"/>
            </a:xfrm>
          </p:grpSpPr>
          <p:pic>
            <p:nvPicPr>
              <p:cNvPr id="19" name="Grafik 18" descr="Ort">
                <a:extLst>
                  <a:ext uri="{FF2B5EF4-FFF2-40B4-BE49-F238E27FC236}">
                    <a16:creationId xmlns:a16="http://schemas.microsoft.com/office/drawing/2014/main" id="{0590CEB9-7617-4A7D-B2A0-AEDDA9D84B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9145561" y="4101574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30" name="Gruppieren 29">
                <a:extLst>
                  <a:ext uri="{FF2B5EF4-FFF2-40B4-BE49-F238E27FC236}">
                    <a16:creationId xmlns:a16="http://schemas.microsoft.com/office/drawing/2014/main" id="{4C020509-AB92-43C1-A58B-85E7BCD8F8F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9453065" y="4320074"/>
                <a:ext cx="1064096" cy="1064096"/>
                <a:chOff x="7555634" y="4320074"/>
                <a:chExt cx="914400" cy="914400"/>
              </a:xfrm>
            </p:grpSpPr>
            <p:sp>
              <p:nvSpPr>
                <p:cNvPr id="29" name="Ellipse 28">
                  <a:extLst>
                    <a:ext uri="{FF2B5EF4-FFF2-40B4-BE49-F238E27FC236}">
                      <a16:creationId xmlns:a16="http://schemas.microsoft.com/office/drawing/2014/main" id="{69441779-EEA4-4659-BA50-D4DD56239153}"/>
                    </a:ext>
                  </a:extLst>
                </p:cNvPr>
                <p:cNvSpPr/>
                <p:nvPr/>
              </p:nvSpPr>
              <p:spPr>
                <a:xfrm>
                  <a:off x="7712599" y="4502359"/>
                  <a:ext cx="572085" cy="35607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pic>
              <p:nvPicPr>
                <p:cNvPr id="17" name="Grafik 16" descr="Gehirn">
                  <a:extLst>
                    <a:ext uri="{FF2B5EF4-FFF2-40B4-BE49-F238E27FC236}">
                      <a16:creationId xmlns:a16="http://schemas.microsoft.com/office/drawing/2014/main" id="{749ED96E-9743-447C-B426-F479A2C790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55634" y="4320074"/>
                  <a:ext cx="914400" cy="914400"/>
                </a:xfrm>
                <a:prstGeom prst="rect">
                  <a:avLst/>
                </a:prstGeom>
              </p:spPr>
            </p:pic>
          </p:grpSp>
        </p:grp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F69E5BD5-65BA-49ED-8403-00E3418D7B92}"/>
                </a:ext>
              </a:extLst>
            </p:cNvPr>
            <p:cNvSpPr txBox="1"/>
            <p:nvPr/>
          </p:nvSpPr>
          <p:spPr>
            <a:xfrm>
              <a:off x="7976210" y="4284053"/>
              <a:ext cx="35209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dirty="0">
                  <a:solidFill>
                    <a:schemeClr val="accent1"/>
                  </a:solidFill>
                </a:rPr>
                <a:t>Kulturwandel</a:t>
              </a:r>
            </a:p>
            <a:p>
              <a:pPr algn="ctr"/>
              <a:r>
                <a:rPr lang="de-AT" sz="2400" dirty="0">
                  <a:solidFill>
                    <a:schemeClr val="accent4"/>
                  </a:solidFill>
                </a:rPr>
                <a:t>Neues Verständnis von Führung und Karriere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973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17BBA-7C63-43A5-B76D-D06A4698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Vorstellung von Männlichkeit und ihre toxischen Auswirkungen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015C43E-5464-414B-9BBE-1B2E1D0CAD92}"/>
              </a:ext>
            </a:extLst>
          </p:cNvPr>
          <p:cNvSpPr/>
          <p:nvPr/>
        </p:nvSpPr>
        <p:spPr>
          <a:xfrm>
            <a:off x="163791" y="6280756"/>
            <a:ext cx="5110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Quelle: BMASGK (2018): Gender-Gesundheitsbericht. Schwerpunkt Psychische Gesundheit am Beispiel Depression und Suizid.</a:t>
            </a:r>
            <a:endParaRPr lang="de-AT" sz="1200" dirty="0"/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FD82E910-0EEA-4958-81B7-8CB52991E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47495"/>
              </p:ext>
            </p:extLst>
          </p:nvPr>
        </p:nvGraphicFramePr>
        <p:xfrm>
          <a:off x="1452000" y="1757090"/>
          <a:ext cx="9288000" cy="353511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6120000">
                  <a:extLst>
                    <a:ext uri="{9D8B030D-6E8A-4147-A177-3AD203B41FA5}">
                      <a16:colId xmlns:a16="http://schemas.microsoft.com/office/drawing/2014/main" val="3312124569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753236576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316473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dirty="0"/>
                        <a:t>Männer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dirty="0"/>
                        <a:t>Frauen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961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lnSpc>
                          <a:spcPct val="120000"/>
                        </a:lnSpc>
                      </a:pPr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Verletzungen (15-29 Jährige, v. a. durch Freizeitunfälle)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12 %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8 %</a:t>
                      </a:r>
                    </a:p>
                  </a:txBody>
                  <a:tcPr marL="72000" marR="72000" marT="72000" marB="72000" anchor="b"/>
                </a:tc>
                <a:extLst>
                  <a:ext uri="{0D108BD9-81ED-4DB2-BD59-A6C34878D82A}">
                    <a16:rowId xmlns:a16="http://schemas.microsoft.com/office/drawing/2014/main" val="1229336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fast täglicher Alkoholkonsum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10 %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3 %</a:t>
                      </a:r>
                    </a:p>
                  </a:txBody>
                  <a:tcPr marL="72000" marR="72000" marT="72000" marB="72000" anchor="b"/>
                </a:tc>
                <a:extLst>
                  <a:ext uri="{0D108BD9-81ED-4DB2-BD59-A6C34878D82A}">
                    <a16:rowId xmlns:a16="http://schemas.microsoft.com/office/drawing/2014/main" val="2985905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tägliches Rauchen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27 %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22 %</a:t>
                      </a:r>
                    </a:p>
                  </a:txBody>
                  <a:tcPr marL="72000" marR="72000" marT="72000" marB="72000" anchor="b"/>
                </a:tc>
                <a:extLst>
                  <a:ext uri="{0D108BD9-81ED-4DB2-BD59-A6C34878D82A}">
                    <a16:rowId xmlns:a16="http://schemas.microsoft.com/office/drawing/2014/main" val="1506962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Herz-Kreislauf-Erkrankungen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22 %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15 %</a:t>
                      </a:r>
                    </a:p>
                  </a:txBody>
                  <a:tcPr marL="72000" marR="72000" marT="72000" marB="72000" anchor="b"/>
                </a:tc>
                <a:extLst>
                  <a:ext uri="{0D108BD9-81ED-4DB2-BD59-A6C34878D82A}">
                    <a16:rowId xmlns:a16="http://schemas.microsoft.com/office/drawing/2014/main" val="4253295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Herzinfarkt (pro 100.000 EW)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336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</a:t>
                      </a:r>
                    </a:p>
                  </a:txBody>
                  <a:tcPr marL="72000" marR="72000" marT="72000" marB="72000" anchor="b"/>
                </a:tc>
                <a:extLst>
                  <a:ext uri="{0D108BD9-81ED-4DB2-BD59-A6C34878D82A}">
                    <a16:rowId xmlns:a16="http://schemas.microsoft.com/office/drawing/2014/main" val="677012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lnSpc>
                          <a:spcPct val="120000"/>
                        </a:lnSpc>
                      </a:pPr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Krebserkrankungen (pro 100.000 EW, altersstandardisiert)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563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72000" marR="72000" marT="72000" marB="72000" anchor="b"/>
                </a:tc>
                <a:extLst>
                  <a:ext uri="{0D108BD9-81ED-4DB2-BD59-A6C34878D82A}">
                    <a16:rowId xmlns:a16="http://schemas.microsoft.com/office/drawing/2014/main" val="80571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>
                        <a:lnSpc>
                          <a:spcPct val="120000"/>
                        </a:lnSpc>
                      </a:pPr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Suizid (pro 100.000 EW, altersstandardisiert)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25,5</a:t>
                      </a:r>
                    </a:p>
                  </a:txBody>
                  <a:tcPr marL="72000" marR="72000" marT="72000" marB="72000" anchor="b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20000"/>
                        </a:lnSpc>
                      </a:pPr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</a:p>
                  </a:txBody>
                  <a:tcPr marL="72000" marR="72000" marT="72000" marB="72000" anchor="b"/>
                </a:tc>
                <a:extLst>
                  <a:ext uri="{0D108BD9-81ED-4DB2-BD59-A6C34878D82A}">
                    <a16:rowId xmlns:a16="http://schemas.microsoft.com/office/drawing/2014/main" val="1037187532"/>
                  </a:ext>
                </a:extLst>
              </a:tr>
            </a:tbl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B108B7-E0A7-4502-95CB-2C550B2E50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55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de-AT" dirty="0">
                <a:solidFill>
                  <a:srgbClr val="D80052"/>
                </a:solidFill>
              </a:rPr>
              <a:t>Drei Handlungsfelder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-GB"/>
              <a:pPr/>
              <a:t>15</a:t>
            </a:fld>
            <a:endParaRPr lang="en-GB"/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CFE6923B-0261-4EDA-9505-1381A310E048}"/>
              </a:ext>
            </a:extLst>
          </p:cNvPr>
          <p:cNvGrpSpPr/>
          <p:nvPr/>
        </p:nvGrpSpPr>
        <p:grpSpPr>
          <a:xfrm>
            <a:off x="634145" y="1794181"/>
            <a:ext cx="3567770" cy="3469861"/>
            <a:chOff x="634145" y="2014521"/>
            <a:chExt cx="3567770" cy="3469861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16E47A44-9D7E-4991-87CB-F09785B4A1FC}"/>
                </a:ext>
              </a:extLst>
            </p:cNvPr>
            <p:cNvGrpSpPr/>
            <p:nvPr/>
          </p:nvGrpSpPr>
          <p:grpSpPr>
            <a:xfrm>
              <a:off x="1368955" y="2014521"/>
              <a:ext cx="2098150" cy="2098150"/>
              <a:chOff x="2559293" y="2177755"/>
              <a:chExt cx="2098150" cy="2098150"/>
            </a:xfrm>
          </p:grpSpPr>
          <p:pic>
            <p:nvPicPr>
              <p:cNvPr id="13" name="Grafik 12" descr="Glühbirne und Zahnrad">
                <a:extLst>
                  <a:ext uri="{FF2B5EF4-FFF2-40B4-BE49-F238E27FC236}">
                    <a16:creationId xmlns:a16="http://schemas.microsoft.com/office/drawing/2014/main" id="{2DB6611D-B11C-4CE7-B280-0891AC626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559293" y="2177755"/>
                <a:ext cx="2098150" cy="2098150"/>
              </a:xfrm>
              <a:prstGeom prst="rect">
                <a:avLst/>
              </a:prstGeom>
            </p:spPr>
          </p:pic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6B2EE18D-69E2-4D65-A318-CA35DF93D8ED}"/>
                  </a:ext>
                </a:extLst>
              </p:cNvPr>
              <p:cNvSpPr/>
              <p:nvPr/>
            </p:nvSpPr>
            <p:spPr>
              <a:xfrm>
                <a:off x="3205249" y="2846847"/>
                <a:ext cx="740137" cy="654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21" name="Grafik 20" descr="Aktenkoffer">
                <a:extLst>
                  <a:ext uri="{FF2B5EF4-FFF2-40B4-BE49-F238E27FC236}">
                    <a16:creationId xmlns:a16="http://schemas.microsoft.com/office/drawing/2014/main" id="{0BAA1B70-B6C6-4A7D-A2C2-E6436F682B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313228" y="2940256"/>
                <a:ext cx="524179" cy="468000"/>
              </a:xfrm>
              <a:prstGeom prst="rect">
                <a:avLst/>
              </a:prstGeom>
            </p:spPr>
          </p:pic>
        </p:grp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ECA1A0B2-9D75-4CA5-B864-DAE6518FEFEB}"/>
                </a:ext>
              </a:extLst>
            </p:cNvPr>
            <p:cNvSpPr txBox="1"/>
            <p:nvPr/>
          </p:nvSpPr>
          <p:spPr>
            <a:xfrm>
              <a:off x="634145" y="4284053"/>
              <a:ext cx="35677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dirty="0">
                  <a:solidFill>
                    <a:schemeClr val="accent1"/>
                  </a:solidFill>
                </a:rPr>
                <a:t>Arbeit neu denken</a:t>
              </a:r>
            </a:p>
            <a:p>
              <a:pPr algn="ctr"/>
              <a:r>
                <a:rPr lang="de-AT" sz="2400" dirty="0">
                  <a:solidFill>
                    <a:schemeClr val="accent4"/>
                  </a:solidFill>
                </a:rPr>
                <a:t>Entkopplung von Arbeit und Geschlecht</a:t>
              </a:r>
            </a:p>
          </p:txBody>
        </p:sp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4AB04DB6-7FB9-4C60-BFBB-16460126809F}"/>
              </a:ext>
            </a:extLst>
          </p:cNvPr>
          <p:cNvGrpSpPr/>
          <p:nvPr/>
        </p:nvGrpSpPr>
        <p:grpSpPr>
          <a:xfrm>
            <a:off x="4121421" y="2028336"/>
            <a:ext cx="3935282" cy="3605037"/>
            <a:chOff x="4128359" y="2248676"/>
            <a:chExt cx="3935282" cy="3605037"/>
          </a:xfrm>
        </p:grpSpPr>
        <p:grpSp>
          <p:nvGrpSpPr>
            <p:cNvPr id="36" name="Gruppieren 35">
              <a:extLst>
                <a:ext uri="{FF2B5EF4-FFF2-40B4-BE49-F238E27FC236}">
                  <a16:creationId xmlns:a16="http://schemas.microsoft.com/office/drawing/2014/main" id="{832548BB-FCF4-42A2-AF99-342200C1D82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278532" y="2248676"/>
              <a:ext cx="1851117" cy="1629840"/>
              <a:chOff x="5381458" y="2442078"/>
              <a:chExt cx="1637559" cy="1441810"/>
            </a:xfrm>
          </p:grpSpPr>
          <p:pic>
            <p:nvPicPr>
              <p:cNvPr id="4" name="Grafik 3" descr="Volltreffer">
                <a:extLst>
                  <a:ext uri="{FF2B5EF4-FFF2-40B4-BE49-F238E27FC236}">
                    <a16:creationId xmlns:a16="http://schemas.microsoft.com/office/drawing/2014/main" id="{5F4EBD0C-AFE2-4216-8273-48DB7AA2C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6104617" y="244207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8" name="Grafik 7" descr="Gruppe von Frauen">
                <a:extLst>
                  <a:ext uri="{FF2B5EF4-FFF2-40B4-BE49-F238E27FC236}">
                    <a16:creationId xmlns:a16="http://schemas.microsoft.com/office/drawing/2014/main" id="{3226A13F-2EA0-429E-A5D8-31D4497A9F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5381458" y="2569773"/>
                <a:ext cx="1314115" cy="1314115"/>
              </a:xfrm>
              <a:prstGeom prst="rect">
                <a:avLst/>
              </a:prstGeom>
            </p:spPr>
          </p:pic>
        </p:grp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09F7B0E0-A8DE-4841-9A5A-971FF34647EE}"/>
                </a:ext>
              </a:extLst>
            </p:cNvPr>
            <p:cNvSpPr txBox="1"/>
            <p:nvPr/>
          </p:nvSpPr>
          <p:spPr>
            <a:xfrm>
              <a:off x="4128359" y="4284053"/>
              <a:ext cx="393528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dirty="0">
                  <a:solidFill>
                    <a:schemeClr val="accent1"/>
                  </a:solidFill>
                </a:rPr>
                <a:t>Geschlechterquoten</a:t>
              </a:r>
            </a:p>
            <a:p>
              <a:pPr algn="ctr"/>
              <a:r>
                <a:rPr lang="de-AT" sz="2400" dirty="0">
                  <a:solidFill>
                    <a:schemeClr val="accent4"/>
                  </a:solidFill>
                </a:rPr>
                <a:t>Quantitative Ziele für </a:t>
              </a:r>
              <a:br>
                <a:rPr lang="de-AT" sz="2400" dirty="0">
                  <a:solidFill>
                    <a:schemeClr val="accent4"/>
                  </a:solidFill>
                </a:rPr>
              </a:br>
              <a:r>
                <a:rPr lang="de-AT" sz="2400" dirty="0">
                  <a:solidFill>
                    <a:schemeClr val="accent4"/>
                  </a:solidFill>
                </a:rPr>
                <a:t>eine ausgewogene Repräsentation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69EF9F5D-423F-482F-807F-354973790963}"/>
              </a:ext>
            </a:extLst>
          </p:cNvPr>
          <p:cNvGrpSpPr/>
          <p:nvPr/>
        </p:nvGrpSpPr>
        <p:grpSpPr>
          <a:xfrm>
            <a:off x="7976210" y="1917470"/>
            <a:ext cx="3520944" cy="3346572"/>
            <a:chOff x="7976210" y="2137810"/>
            <a:chExt cx="3520944" cy="3346572"/>
          </a:xfrm>
        </p:grpSpPr>
        <p:grpSp>
          <p:nvGrpSpPr>
            <p:cNvPr id="35" name="Gruppieren 34">
              <a:extLst>
                <a:ext uri="{FF2B5EF4-FFF2-40B4-BE49-F238E27FC236}">
                  <a16:creationId xmlns:a16="http://schemas.microsoft.com/office/drawing/2014/main" id="{7B2F0C70-950B-438E-B001-0E686C85C86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800568" y="2137810"/>
              <a:ext cx="1872228" cy="1851573"/>
              <a:chOff x="9145561" y="4101574"/>
              <a:chExt cx="1371600" cy="1282596"/>
            </a:xfrm>
          </p:grpSpPr>
          <p:pic>
            <p:nvPicPr>
              <p:cNvPr id="19" name="Grafik 18" descr="Ort">
                <a:extLst>
                  <a:ext uri="{FF2B5EF4-FFF2-40B4-BE49-F238E27FC236}">
                    <a16:creationId xmlns:a16="http://schemas.microsoft.com/office/drawing/2014/main" id="{0590CEB9-7617-4A7D-B2A0-AEDDA9D84B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9145561" y="4101574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30" name="Gruppieren 29">
                <a:extLst>
                  <a:ext uri="{FF2B5EF4-FFF2-40B4-BE49-F238E27FC236}">
                    <a16:creationId xmlns:a16="http://schemas.microsoft.com/office/drawing/2014/main" id="{4C020509-AB92-43C1-A58B-85E7BCD8F8F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9453065" y="4320074"/>
                <a:ext cx="1064096" cy="1064096"/>
                <a:chOff x="7555634" y="4320074"/>
                <a:chExt cx="914400" cy="914400"/>
              </a:xfrm>
            </p:grpSpPr>
            <p:sp>
              <p:nvSpPr>
                <p:cNvPr id="29" name="Ellipse 28">
                  <a:extLst>
                    <a:ext uri="{FF2B5EF4-FFF2-40B4-BE49-F238E27FC236}">
                      <a16:creationId xmlns:a16="http://schemas.microsoft.com/office/drawing/2014/main" id="{69441779-EEA4-4659-BA50-D4DD56239153}"/>
                    </a:ext>
                  </a:extLst>
                </p:cNvPr>
                <p:cNvSpPr/>
                <p:nvPr/>
              </p:nvSpPr>
              <p:spPr>
                <a:xfrm>
                  <a:off x="7712599" y="4502359"/>
                  <a:ext cx="572085" cy="35607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pic>
              <p:nvPicPr>
                <p:cNvPr id="17" name="Grafik 16" descr="Gehirn">
                  <a:extLst>
                    <a:ext uri="{FF2B5EF4-FFF2-40B4-BE49-F238E27FC236}">
                      <a16:creationId xmlns:a16="http://schemas.microsoft.com/office/drawing/2014/main" id="{749ED96E-9743-447C-B426-F479A2C790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55634" y="4320074"/>
                  <a:ext cx="914400" cy="914400"/>
                </a:xfrm>
                <a:prstGeom prst="rect">
                  <a:avLst/>
                </a:prstGeom>
              </p:spPr>
            </p:pic>
          </p:grpSp>
        </p:grp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F69E5BD5-65BA-49ED-8403-00E3418D7B92}"/>
                </a:ext>
              </a:extLst>
            </p:cNvPr>
            <p:cNvSpPr txBox="1"/>
            <p:nvPr/>
          </p:nvSpPr>
          <p:spPr>
            <a:xfrm>
              <a:off x="7976210" y="4284053"/>
              <a:ext cx="35209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400" dirty="0">
                  <a:solidFill>
                    <a:schemeClr val="accent1"/>
                  </a:solidFill>
                </a:rPr>
                <a:t>Kulturwandel</a:t>
              </a:r>
            </a:p>
            <a:p>
              <a:pPr algn="ctr"/>
              <a:r>
                <a:rPr lang="de-AT" sz="2400" dirty="0">
                  <a:solidFill>
                    <a:schemeClr val="accent4"/>
                  </a:solidFill>
                </a:rPr>
                <a:t>Neues Verständnis von Führung und Karriere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1905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3C0EB-A18E-4886-B517-BC78A9832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0034" y="408763"/>
            <a:ext cx="6768662" cy="904080"/>
          </a:xfrm>
        </p:spPr>
        <p:txBody>
          <a:bodyPr>
            <a:normAutofit/>
          </a:bodyPr>
          <a:lstStyle/>
          <a:p>
            <a:pPr algn="r"/>
            <a:r>
              <a:rPr lang="de-AT" sz="5400" b="1" dirty="0">
                <a:solidFill>
                  <a:schemeClr val="accent4"/>
                </a:solidFill>
              </a:rPr>
              <a:t>HeForShe Vienna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04EA27-B1AC-462B-BB0E-0FBB2D6E5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9788" y="4286229"/>
            <a:ext cx="5768908" cy="1655762"/>
          </a:xfrm>
        </p:spPr>
        <p:txBody>
          <a:bodyPr>
            <a:normAutofit/>
          </a:bodyPr>
          <a:lstStyle/>
          <a:p>
            <a:pPr algn="r"/>
            <a:r>
              <a:rPr lang="de-AT" sz="5400" dirty="0">
                <a:solidFill>
                  <a:schemeClr val="accent4"/>
                </a:solidFill>
              </a:rPr>
              <a:t>Herzlichen Dank!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2199309-CB8B-43F5-9C28-C99B5D76DAB0}"/>
              </a:ext>
            </a:extLst>
          </p:cNvPr>
          <p:cNvSpPr/>
          <p:nvPr/>
        </p:nvSpPr>
        <p:spPr>
          <a:xfrm>
            <a:off x="5387249" y="1312843"/>
            <a:ext cx="6121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AT" sz="3200" dirty="0">
                <a:solidFill>
                  <a:schemeClr val="accent1"/>
                </a:solidFill>
              </a:rPr>
              <a:t>Gleichstellung ist auch Männersache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A3A5E0BD-045C-400E-A2C0-5F719EAD003A}"/>
              </a:ext>
            </a:extLst>
          </p:cNvPr>
          <p:cNvGrpSpPr/>
          <p:nvPr/>
        </p:nvGrpSpPr>
        <p:grpSpPr>
          <a:xfrm>
            <a:off x="5131522" y="6035315"/>
            <a:ext cx="6465193" cy="683878"/>
            <a:chOff x="5153556" y="5991247"/>
            <a:chExt cx="6465193" cy="683878"/>
          </a:xfrm>
        </p:grpSpPr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B18BF59F-0097-4684-8F09-C2FE993E0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75589" y="6034524"/>
              <a:ext cx="252000" cy="252000"/>
            </a:xfrm>
            <a:prstGeom prst="rect">
              <a:avLst/>
            </a:prstGeom>
          </p:spPr>
        </p:pic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D1930476-F948-40C9-A651-88F662452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53556" y="6379848"/>
              <a:ext cx="252000" cy="25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0A7E8F3-7A33-4B01-AB40-444B77701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43224" y="6034524"/>
              <a:ext cx="252000" cy="252000"/>
            </a:xfrm>
            <a:prstGeom prst="rect">
              <a:avLst/>
            </a:prstGeom>
          </p:spPr>
        </p:pic>
        <p:pic>
          <p:nvPicPr>
            <p:cNvPr id="9" name="Picture 2" descr="Bildergebnis fÃ¼r instagram icon">
              <a:extLst>
                <a:ext uri="{FF2B5EF4-FFF2-40B4-BE49-F238E27FC236}">
                  <a16:creationId xmlns:a16="http://schemas.microsoft.com/office/drawing/2014/main" id="{C8F58460-94A2-4704-AEC7-4D54D22C82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3224" y="6379848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91E65240-206C-4572-B363-E371C697C8EB}"/>
                </a:ext>
              </a:extLst>
            </p:cNvPr>
            <p:cNvSpPr/>
            <p:nvPr/>
          </p:nvSpPr>
          <p:spPr>
            <a:xfrm>
              <a:off x="5548127" y="5991247"/>
              <a:ext cx="11349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heforshe.at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A75602A-D8C2-4952-A60E-2640A632C053}"/>
                </a:ext>
              </a:extLst>
            </p:cNvPr>
            <p:cNvSpPr/>
            <p:nvPr/>
          </p:nvSpPr>
          <p:spPr>
            <a:xfrm>
              <a:off x="5548127" y="6336571"/>
              <a:ext cx="26382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facebook.com/he4she.vienna</a:t>
              </a: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A5436F3B-DEF9-40E5-81E2-425FA9230E3C}"/>
                </a:ext>
              </a:extLst>
            </p:cNvPr>
            <p:cNvSpPr/>
            <p:nvPr/>
          </p:nvSpPr>
          <p:spPr>
            <a:xfrm>
              <a:off x="8837795" y="5991247"/>
              <a:ext cx="250940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twitter.com/</a:t>
              </a:r>
              <a:r>
                <a:rPr lang="de-AT" sz="1600" dirty="0" err="1">
                  <a:solidFill>
                    <a:schemeClr val="accent4"/>
                  </a:solidFill>
                </a:rPr>
                <a:t>heforshevienna</a:t>
              </a:r>
              <a:endParaRPr lang="de-AT" sz="1600" dirty="0">
                <a:solidFill>
                  <a:schemeClr val="accent4"/>
                </a:solidFill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2DBCC8F-452B-407C-9080-FDAEB032DDCA}"/>
                </a:ext>
              </a:extLst>
            </p:cNvPr>
            <p:cNvSpPr/>
            <p:nvPr/>
          </p:nvSpPr>
          <p:spPr>
            <a:xfrm>
              <a:off x="8837795" y="6336571"/>
              <a:ext cx="27809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instagram.com/</a:t>
              </a:r>
              <a:r>
                <a:rPr lang="de-AT" sz="1600" dirty="0" err="1">
                  <a:solidFill>
                    <a:schemeClr val="accent4"/>
                  </a:solidFill>
                </a:rPr>
                <a:t>heforshevienna</a:t>
              </a:r>
              <a:endParaRPr lang="de-AT" sz="1600" dirty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678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E4721A2-03B1-45A8-B93A-D8E2057AA0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AD999-371C-4D80-888A-41B9701BF17C}" type="slidenum">
              <a:rPr lang="de-AT" smtClean="0"/>
              <a:pPr/>
              <a:t>2</a:t>
            </a:fld>
            <a:endParaRPr lang="de-AT" dirty="0"/>
          </a:p>
        </p:txBody>
      </p:sp>
      <p:pic>
        <p:nvPicPr>
          <p:cNvPr id="11" name="Grafik 10" descr="Projektor">
            <a:hlinkClick r:id="rId2"/>
            <a:extLst>
              <a:ext uri="{FF2B5EF4-FFF2-40B4-BE49-F238E27FC236}">
                <a16:creationId xmlns:a16="http://schemas.microsoft.com/office/drawing/2014/main" id="{F096B319-65B6-42BF-9C0D-368045A26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0518" y="1753518"/>
            <a:ext cx="3350964" cy="3350964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0004B5B8-C989-48B9-A74D-22127A911831}"/>
              </a:ext>
            </a:extLst>
          </p:cNvPr>
          <p:cNvSpPr/>
          <p:nvPr/>
        </p:nvSpPr>
        <p:spPr>
          <a:xfrm>
            <a:off x="3346690" y="5104482"/>
            <a:ext cx="5498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hlinkClick r:id="rId2"/>
              </a:rPr>
              <a:t>https://www.youtube.com/watch?v=hLr2GNRnmXM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123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3C0EB-A18E-4886-B517-BC78A9832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0034" y="408763"/>
            <a:ext cx="6768662" cy="904080"/>
          </a:xfrm>
        </p:spPr>
        <p:txBody>
          <a:bodyPr>
            <a:normAutofit/>
          </a:bodyPr>
          <a:lstStyle/>
          <a:p>
            <a:pPr algn="r"/>
            <a:r>
              <a:rPr lang="de-AT" sz="5400" b="1" dirty="0">
                <a:solidFill>
                  <a:schemeClr val="accent4"/>
                </a:solidFill>
              </a:rPr>
              <a:t>HeForShe Vienna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04EA27-B1AC-462B-BB0E-0FBB2D6E5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9788" y="4286229"/>
            <a:ext cx="5768908" cy="1655762"/>
          </a:xfrm>
        </p:spPr>
        <p:txBody>
          <a:bodyPr>
            <a:normAutofit/>
          </a:bodyPr>
          <a:lstStyle/>
          <a:p>
            <a:pPr algn="r"/>
            <a:r>
              <a:rPr lang="de-AT" sz="2000" dirty="0">
                <a:solidFill>
                  <a:schemeClr val="accent4"/>
                </a:solidFill>
              </a:rPr>
              <a:t>ESF-Jahrestagung am 5. Dezember 2019</a:t>
            </a:r>
          </a:p>
          <a:p>
            <a:pPr algn="r"/>
            <a:r>
              <a:rPr lang="de-AT" sz="2000" dirty="0">
                <a:solidFill>
                  <a:schemeClr val="accent4"/>
                </a:solidFill>
              </a:rPr>
              <a:t>Gerhard Wagner, </a:t>
            </a:r>
            <a:r>
              <a:rPr lang="de-AT" sz="2000" dirty="0" err="1">
                <a:solidFill>
                  <a:schemeClr val="accent4"/>
                </a:solidFill>
              </a:rPr>
              <a:t>MSc</a:t>
            </a:r>
            <a:endParaRPr lang="de-AT" sz="2000" dirty="0">
              <a:solidFill>
                <a:schemeClr val="accent4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2199309-CB8B-43F5-9C28-C99B5D76DAB0}"/>
              </a:ext>
            </a:extLst>
          </p:cNvPr>
          <p:cNvSpPr/>
          <p:nvPr/>
        </p:nvSpPr>
        <p:spPr>
          <a:xfrm>
            <a:off x="5387249" y="1312843"/>
            <a:ext cx="6121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AT" sz="3200" dirty="0">
                <a:solidFill>
                  <a:schemeClr val="accent1"/>
                </a:solidFill>
              </a:rPr>
              <a:t>Gleichstellung ist auch Männersache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A3A5E0BD-045C-400E-A2C0-5F719EAD003A}"/>
              </a:ext>
            </a:extLst>
          </p:cNvPr>
          <p:cNvGrpSpPr/>
          <p:nvPr/>
        </p:nvGrpSpPr>
        <p:grpSpPr>
          <a:xfrm>
            <a:off x="5131522" y="6035315"/>
            <a:ext cx="6465193" cy="683878"/>
            <a:chOff x="5153556" y="5991247"/>
            <a:chExt cx="6465193" cy="683878"/>
          </a:xfrm>
        </p:grpSpPr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B18BF59F-0097-4684-8F09-C2FE993E0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75589" y="6034524"/>
              <a:ext cx="252000" cy="252000"/>
            </a:xfrm>
            <a:prstGeom prst="rect">
              <a:avLst/>
            </a:prstGeom>
          </p:spPr>
        </p:pic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D1930476-F948-40C9-A651-88F662452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53556" y="6379848"/>
              <a:ext cx="252000" cy="25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0A7E8F3-7A33-4B01-AB40-444B77701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43224" y="6034524"/>
              <a:ext cx="252000" cy="252000"/>
            </a:xfrm>
            <a:prstGeom prst="rect">
              <a:avLst/>
            </a:prstGeom>
          </p:spPr>
        </p:pic>
        <p:pic>
          <p:nvPicPr>
            <p:cNvPr id="9" name="Picture 2" descr="Bildergebnis fÃ¼r instagram icon">
              <a:extLst>
                <a:ext uri="{FF2B5EF4-FFF2-40B4-BE49-F238E27FC236}">
                  <a16:creationId xmlns:a16="http://schemas.microsoft.com/office/drawing/2014/main" id="{C8F58460-94A2-4704-AEC7-4D54D22C82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3224" y="6379848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91E65240-206C-4572-B363-E371C697C8EB}"/>
                </a:ext>
              </a:extLst>
            </p:cNvPr>
            <p:cNvSpPr/>
            <p:nvPr/>
          </p:nvSpPr>
          <p:spPr>
            <a:xfrm>
              <a:off x="5548127" y="5991247"/>
              <a:ext cx="11349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heforshe.at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A75602A-D8C2-4952-A60E-2640A632C053}"/>
                </a:ext>
              </a:extLst>
            </p:cNvPr>
            <p:cNvSpPr/>
            <p:nvPr/>
          </p:nvSpPr>
          <p:spPr>
            <a:xfrm>
              <a:off x="5548127" y="6336571"/>
              <a:ext cx="26382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facebook.com/he4she.vienna</a:t>
              </a: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A5436F3B-DEF9-40E5-81E2-425FA9230E3C}"/>
                </a:ext>
              </a:extLst>
            </p:cNvPr>
            <p:cNvSpPr/>
            <p:nvPr/>
          </p:nvSpPr>
          <p:spPr>
            <a:xfrm>
              <a:off x="8837795" y="5991247"/>
              <a:ext cx="250940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twitter.com/</a:t>
              </a:r>
              <a:r>
                <a:rPr lang="de-AT" sz="1600" dirty="0" err="1">
                  <a:solidFill>
                    <a:schemeClr val="accent4"/>
                  </a:solidFill>
                </a:rPr>
                <a:t>heforshevienna</a:t>
              </a:r>
              <a:endParaRPr lang="de-AT" sz="1600" dirty="0">
                <a:solidFill>
                  <a:schemeClr val="accent4"/>
                </a:solidFill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2DBCC8F-452B-407C-9080-FDAEB032DDCA}"/>
                </a:ext>
              </a:extLst>
            </p:cNvPr>
            <p:cNvSpPr/>
            <p:nvPr/>
          </p:nvSpPr>
          <p:spPr>
            <a:xfrm>
              <a:off x="8837795" y="6336571"/>
              <a:ext cx="27809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AT" sz="1600" dirty="0">
                  <a:solidFill>
                    <a:schemeClr val="accent4"/>
                  </a:solidFill>
                </a:rPr>
                <a:t>instagram.com/</a:t>
              </a:r>
              <a:r>
                <a:rPr lang="de-AT" sz="1600" dirty="0" err="1">
                  <a:solidFill>
                    <a:schemeClr val="accent4"/>
                  </a:solidFill>
                </a:rPr>
                <a:t>heforshevienna</a:t>
              </a:r>
              <a:endParaRPr lang="de-AT" sz="1600" dirty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573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FE3A064-1A36-4CB6-8750-D5D39CAA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F006DA8-7567-4469-8E5E-2C4951A991C8}"/>
              </a:ext>
            </a:extLst>
          </p:cNvPr>
          <p:cNvSpPr/>
          <p:nvPr/>
        </p:nvSpPr>
        <p:spPr>
          <a:xfrm>
            <a:off x="145439" y="6144394"/>
            <a:ext cx="520378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050" dirty="0">
                <a:solidFill>
                  <a:schemeClr val="accent4"/>
                </a:solidFill>
              </a:rPr>
              <a:t>Quelle: Marketagent.com im Auftrag der Leitbetriebe Austria (2019): Studie: Mitarbeiter Magnetismus. Online: </a:t>
            </a:r>
            <a:r>
              <a:rPr lang="de-AT" sz="1050" dirty="0">
                <a:solidFill>
                  <a:schemeClr val="accent4"/>
                </a:solidFill>
                <a:hlinkClick r:id="rId2"/>
              </a:rPr>
              <a:t>https://leitbetriebe.at/wp-content/uploads/2019/09/</a:t>
            </a:r>
            <a:br>
              <a:rPr lang="de-AT" sz="1050" dirty="0">
                <a:solidFill>
                  <a:schemeClr val="accent4"/>
                </a:solidFill>
                <a:hlinkClick r:id="rId2"/>
              </a:rPr>
            </a:br>
            <a:r>
              <a:rPr lang="de-AT" sz="1050" dirty="0">
                <a:solidFill>
                  <a:schemeClr val="accent4"/>
                </a:solidFill>
                <a:hlinkClick r:id="rId2"/>
              </a:rPr>
              <a:t>Pr%C3%A4sentation_Leitbetriebe_Mitarbeiter-Magnetismus_September-2019.pdf</a:t>
            </a:r>
            <a:r>
              <a:rPr lang="de-AT" sz="1050" dirty="0">
                <a:solidFill>
                  <a:schemeClr val="accent4"/>
                </a:solidFill>
              </a:rPr>
              <a:t>   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AB036A8-B121-4603-AD71-F43F2C3472FC}"/>
              </a:ext>
            </a:extLst>
          </p:cNvPr>
          <p:cNvSpPr txBox="1"/>
          <p:nvPr/>
        </p:nvSpPr>
        <p:spPr>
          <a:xfrm>
            <a:off x="2946718" y="983846"/>
            <a:ext cx="24558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0" dirty="0">
                <a:solidFill>
                  <a:schemeClr val="accent1"/>
                </a:solidFill>
              </a:rPr>
              <a:t>30 %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F4C7965-3C9F-47FF-AE29-65495FCC714D}"/>
              </a:ext>
            </a:extLst>
          </p:cNvPr>
          <p:cNvSpPr txBox="1"/>
          <p:nvPr/>
        </p:nvSpPr>
        <p:spPr>
          <a:xfrm>
            <a:off x="4653581" y="1403262"/>
            <a:ext cx="4241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solidFill>
                  <a:schemeClr val="accent4"/>
                </a:solidFill>
              </a:rPr>
              <a:t>der befragten Männer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3AC70AF-C1C9-425C-B75E-D39C09B73409}"/>
              </a:ext>
            </a:extLst>
          </p:cNvPr>
          <p:cNvSpPr txBox="1"/>
          <p:nvPr/>
        </p:nvSpPr>
        <p:spPr>
          <a:xfrm>
            <a:off x="3907251" y="3170966"/>
            <a:ext cx="4241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solidFill>
                  <a:schemeClr val="accent4"/>
                </a:solidFill>
              </a:rPr>
              <a:t>und</a:t>
            </a:r>
            <a:endParaRPr lang="de-AT" sz="3600" dirty="0">
              <a:solidFill>
                <a:schemeClr val="accent4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D54C382-6D45-4E8D-ACD3-8EB31328BB98}"/>
              </a:ext>
            </a:extLst>
          </p:cNvPr>
          <p:cNvSpPr txBox="1"/>
          <p:nvPr/>
        </p:nvSpPr>
        <p:spPr>
          <a:xfrm>
            <a:off x="4653581" y="2757350"/>
            <a:ext cx="24558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0" dirty="0">
                <a:solidFill>
                  <a:schemeClr val="accent1"/>
                </a:solidFill>
              </a:rPr>
              <a:t>13 %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4651DD7-2EC5-410B-9412-64131AF3FB6A}"/>
              </a:ext>
            </a:extLst>
          </p:cNvPr>
          <p:cNvSpPr txBox="1"/>
          <p:nvPr/>
        </p:nvSpPr>
        <p:spPr>
          <a:xfrm>
            <a:off x="6344669" y="3170966"/>
            <a:ext cx="4241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solidFill>
                  <a:schemeClr val="accent4"/>
                </a:solidFill>
              </a:rPr>
              <a:t>der befragten Frauen</a:t>
            </a:r>
          </a:p>
        </p:txBody>
      </p:sp>
      <p:graphicFrame>
        <p:nvGraphicFramePr>
          <p:cNvPr id="24" name="Diagramm 23">
            <a:extLst>
              <a:ext uri="{FF2B5EF4-FFF2-40B4-BE49-F238E27FC236}">
                <a16:creationId xmlns:a16="http://schemas.microsoft.com/office/drawing/2014/main" id="{04E5A1E8-EC97-464D-9BC0-5B8306C30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319588"/>
              </p:ext>
            </p:extLst>
          </p:nvPr>
        </p:nvGraphicFramePr>
        <p:xfrm>
          <a:off x="838199" y="925973"/>
          <a:ext cx="180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Diagramm 24">
            <a:extLst>
              <a:ext uri="{FF2B5EF4-FFF2-40B4-BE49-F238E27FC236}">
                <a16:creationId xmlns:a16="http://schemas.microsoft.com/office/drawing/2014/main" id="{363BB6C4-B9B5-4734-9BAA-A5476CE35B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7553732"/>
              </p:ext>
            </p:extLst>
          </p:nvPr>
        </p:nvGraphicFramePr>
        <p:xfrm>
          <a:off x="9417797" y="2595102"/>
          <a:ext cx="180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577360E9-D643-4F25-84A3-079636B80860}"/>
              </a:ext>
            </a:extLst>
          </p:cNvPr>
          <p:cNvSpPr txBox="1"/>
          <p:nvPr/>
        </p:nvSpPr>
        <p:spPr>
          <a:xfrm>
            <a:off x="974203" y="4610641"/>
            <a:ext cx="10243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solidFill>
                  <a:schemeClr val="accent4"/>
                </a:solidFill>
              </a:rPr>
              <a:t>finden es </a:t>
            </a:r>
            <a:r>
              <a:rPr lang="de-AT" sz="2400" dirty="0">
                <a:solidFill>
                  <a:schemeClr val="accent1"/>
                </a:solidFill>
              </a:rPr>
              <a:t>gerechtfertigt</a:t>
            </a:r>
            <a:r>
              <a:rPr lang="de-AT" sz="2400" dirty="0">
                <a:solidFill>
                  <a:schemeClr val="accent4"/>
                </a:solidFill>
              </a:rPr>
              <a:t>, dass </a:t>
            </a:r>
            <a:r>
              <a:rPr lang="de-AT" sz="2400" dirty="0">
                <a:solidFill>
                  <a:schemeClr val="accent1"/>
                </a:solidFill>
              </a:rPr>
              <a:t>Frauen </a:t>
            </a:r>
            <a:r>
              <a:rPr lang="de-AT" sz="2400" dirty="0">
                <a:solidFill>
                  <a:schemeClr val="accent4"/>
                </a:solidFill>
              </a:rPr>
              <a:t>aufgrund ihres Ausfallsrisikos für die gleiche Arbeit</a:t>
            </a:r>
            <a:r>
              <a:rPr lang="de-AT" sz="2400" dirty="0">
                <a:solidFill>
                  <a:schemeClr val="accent1"/>
                </a:solidFill>
              </a:rPr>
              <a:t> weniger verdienen als Männer</a:t>
            </a:r>
            <a:r>
              <a:rPr lang="de-AT" sz="2400" dirty="0">
                <a:solidFill>
                  <a:schemeClr val="accent4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818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Graphic spid="25" grpId="0">
        <p:bldAsOne/>
      </p:bldGraphic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592D7A-474D-49E7-8D6F-378C4FA2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/>
          </a:bodyPr>
          <a:lstStyle/>
          <a:p>
            <a:r>
              <a:rPr lang="de-AT" dirty="0"/>
              <a:t>Geschlechtsspezifische Zuschreibungen</a:t>
            </a:r>
          </a:p>
        </p:txBody>
      </p:sp>
      <p:pic>
        <p:nvPicPr>
          <p:cNvPr id="10" name="Grafik 9" descr="Weiblich">
            <a:extLst>
              <a:ext uri="{FF2B5EF4-FFF2-40B4-BE49-F238E27FC236}">
                <a16:creationId xmlns:a16="http://schemas.microsoft.com/office/drawing/2014/main" id="{6226257A-BC6C-44E8-8F77-23D0BBA4C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7475" y="1366883"/>
            <a:ext cx="4856923" cy="4856923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5B29009-E6E9-44C8-97F5-F7478DBDE900}"/>
              </a:ext>
            </a:extLst>
          </p:cNvPr>
          <p:cNvGrpSpPr/>
          <p:nvPr/>
        </p:nvGrpSpPr>
        <p:grpSpPr>
          <a:xfrm>
            <a:off x="7802091" y="2198448"/>
            <a:ext cx="1970668" cy="2109726"/>
            <a:chOff x="2453741" y="2316244"/>
            <a:chExt cx="1970668" cy="2109726"/>
          </a:xfrm>
        </p:grpSpPr>
        <p:pic>
          <p:nvPicPr>
            <p:cNvPr id="13" name="Grafik 12" descr="Chat">
              <a:extLst>
                <a:ext uri="{FF2B5EF4-FFF2-40B4-BE49-F238E27FC236}">
                  <a16:creationId xmlns:a16="http://schemas.microsoft.com/office/drawing/2014/main" id="{C28C965A-58CC-447F-AA8E-7BFB31D7B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324505" y="3412831"/>
              <a:ext cx="540000" cy="540000"/>
            </a:xfrm>
            <a:prstGeom prst="rect">
              <a:avLst/>
            </a:prstGeom>
          </p:spPr>
        </p:pic>
        <p:pic>
          <p:nvPicPr>
            <p:cNvPr id="19" name="Grafik 18" descr="Frau, die Baby wickelt">
              <a:extLst>
                <a:ext uri="{FF2B5EF4-FFF2-40B4-BE49-F238E27FC236}">
                  <a16:creationId xmlns:a16="http://schemas.microsoft.com/office/drawing/2014/main" id="{AD1311C1-0899-48C0-A37F-C0DE9174FA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168097" y="2878358"/>
              <a:ext cx="540000" cy="540000"/>
            </a:xfrm>
            <a:prstGeom prst="rect">
              <a:avLst/>
            </a:prstGeom>
          </p:spPr>
        </p:pic>
        <p:pic>
          <p:nvPicPr>
            <p:cNvPr id="21" name="Grafik 20" descr="Frau mit Kindersportwagen">
              <a:extLst>
                <a:ext uri="{FF2B5EF4-FFF2-40B4-BE49-F238E27FC236}">
                  <a16:creationId xmlns:a16="http://schemas.microsoft.com/office/drawing/2014/main" id="{4A0A3FC0-9E19-4573-930A-E99F44C0D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453741" y="3031800"/>
              <a:ext cx="540000" cy="540000"/>
            </a:xfrm>
            <a:prstGeom prst="rect">
              <a:avLst/>
            </a:prstGeom>
          </p:spPr>
        </p:pic>
        <p:pic>
          <p:nvPicPr>
            <p:cNvPr id="25" name="Grafik 24" descr="Eimer und Wischmopp">
              <a:extLst>
                <a:ext uri="{FF2B5EF4-FFF2-40B4-BE49-F238E27FC236}">
                  <a16:creationId xmlns:a16="http://schemas.microsoft.com/office/drawing/2014/main" id="{19B69916-B3FF-4540-9D9B-BA0C170CB6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884409" y="3151828"/>
              <a:ext cx="540000" cy="540000"/>
            </a:xfrm>
            <a:prstGeom prst="rect">
              <a:avLst/>
            </a:prstGeom>
          </p:spPr>
        </p:pic>
        <p:pic>
          <p:nvPicPr>
            <p:cNvPr id="27" name="Grafik 26" descr="Offene Hand mit Pflanze">
              <a:extLst>
                <a:ext uri="{FF2B5EF4-FFF2-40B4-BE49-F238E27FC236}">
                  <a16:creationId xmlns:a16="http://schemas.microsoft.com/office/drawing/2014/main" id="{06E2EAAA-724A-4BAC-8ECA-CEBC0C46F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286996" y="2316244"/>
              <a:ext cx="540000" cy="540000"/>
            </a:xfrm>
            <a:prstGeom prst="rect">
              <a:avLst/>
            </a:prstGeom>
          </p:spPr>
        </p:pic>
        <p:pic>
          <p:nvPicPr>
            <p:cNvPr id="29" name="Grafik 28" descr="Palette">
              <a:extLst>
                <a:ext uri="{FF2B5EF4-FFF2-40B4-BE49-F238E27FC236}">
                  <a16:creationId xmlns:a16="http://schemas.microsoft.com/office/drawing/2014/main" id="{51A7701A-5969-486B-B316-C3D82E87EB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601927" y="3541800"/>
              <a:ext cx="540000" cy="540000"/>
            </a:xfrm>
            <a:prstGeom prst="rect">
              <a:avLst/>
            </a:prstGeom>
          </p:spPr>
        </p:pic>
        <p:pic>
          <p:nvPicPr>
            <p:cNvPr id="31" name="Grafik 30" descr="Wimpern">
              <a:extLst>
                <a:ext uri="{FF2B5EF4-FFF2-40B4-BE49-F238E27FC236}">
                  <a16:creationId xmlns:a16="http://schemas.microsoft.com/office/drawing/2014/main" id="{E4B62AAA-64C6-4595-A8A1-C13376B2E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816158" y="2718204"/>
              <a:ext cx="540000" cy="540000"/>
            </a:xfrm>
            <a:prstGeom prst="rect">
              <a:avLst/>
            </a:prstGeom>
          </p:spPr>
        </p:pic>
        <p:pic>
          <p:nvPicPr>
            <p:cNvPr id="37" name="Grafik 36" descr="Martini">
              <a:extLst>
                <a:ext uri="{FF2B5EF4-FFF2-40B4-BE49-F238E27FC236}">
                  <a16:creationId xmlns:a16="http://schemas.microsoft.com/office/drawing/2014/main" id="{7003EE4D-0DD0-4174-B9EE-F8E0152105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3168455" y="3885970"/>
              <a:ext cx="540000" cy="540000"/>
            </a:xfrm>
            <a:prstGeom prst="rect">
              <a:avLst/>
            </a:prstGeom>
          </p:spPr>
        </p:pic>
        <p:pic>
          <p:nvPicPr>
            <p:cNvPr id="39" name="Grafik 38" descr="Kleid">
              <a:extLst>
                <a:ext uri="{FF2B5EF4-FFF2-40B4-BE49-F238E27FC236}">
                  <a16:creationId xmlns:a16="http://schemas.microsoft.com/office/drawing/2014/main" id="{41DDAD88-DB1A-4F0B-8664-562642A99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2601927" y="2526401"/>
              <a:ext cx="540000" cy="540000"/>
            </a:xfrm>
            <a:prstGeom prst="rect">
              <a:avLst/>
            </a:prstGeom>
          </p:spPr>
        </p:pic>
      </p:grpSp>
      <p:pic>
        <p:nvPicPr>
          <p:cNvPr id="9" name="Grafik 8" descr="Männlich">
            <a:extLst>
              <a:ext uri="{FF2B5EF4-FFF2-40B4-BE49-F238E27FC236}">
                <a16:creationId xmlns:a16="http://schemas.microsoft.com/office/drawing/2014/main" id="{5AAF0B9E-08B4-4D11-8A7D-1373271CB91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63173" y="1356967"/>
            <a:ext cx="4856923" cy="4856923"/>
          </a:xfrm>
          <a:prstGeom prst="rect">
            <a:avLst/>
          </a:prstGeom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D04DD93F-02A3-4719-8232-E695494E7CEE}"/>
              </a:ext>
            </a:extLst>
          </p:cNvPr>
          <p:cNvGrpSpPr/>
          <p:nvPr/>
        </p:nvGrpSpPr>
        <p:grpSpPr>
          <a:xfrm>
            <a:off x="2276337" y="3057092"/>
            <a:ext cx="1961996" cy="1916788"/>
            <a:chOff x="7589116" y="3184804"/>
            <a:chExt cx="1961996" cy="1916788"/>
          </a:xfrm>
        </p:grpSpPr>
        <p:pic>
          <p:nvPicPr>
            <p:cNvPr id="4" name="Grafik 3" descr="Auto">
              <a:extLst>
                <a:ext uri="{FF2B5EF4-FFF2-40B4-BE49-F238E27FC236}">
                  <a16:creationId xmlns:a16="http://schemas.microsoft.com/office/drawing/2014/main" id="{7478C181-30D7-4597-8FFA-11C3F1423B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7911208" y="4561592"/>
              <a:ext cx="540000" cy="540000"/>
            </a:xfrm>
            <a:prstGeom prst="rect">
              <a:avLst/>
            </a:prstGeom>
          </p:spPr>
        </p:pic>
        <p:pic>
          <p:nvPicPr>
            <p:cNvPr id="6" name="Grafik 5" descr="Münzen">
              <a:extLst>
                <a:ext uri="{FF2B5EF4-FFF2-40B4-BE49-F238E27FC236}">
                  <a16:creationId xmlns:a16="http://schemas.microsoft.com/office/drawing/2014/main" id="{21693DC3-CB3B-4747-8456-3541895E42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8331210" y="3184804"/>
              <a:ext cx="540000" cy="540000"/>
            </a:xfrm>
            <a:prstGeom prst="rect">
              <a:avLst/>
            </a:prstGeom>
          </p:spPr>
        </p:pic>
        <p:pic>
          <p:nvPicPr>
            <p:cNvPr id="17" name="Grafik 16" descr="Muskulöser Arm">
              <a:extLst>
                <a:ext uri="{FF2B5EF4-FFF2-40B4-BE49-F238E27FC236}">
                  <a16:creationId xmlns:a16="http://schemas.microsoft.com/office/drawing/2014/main" id="{BBC6B699-8A61-4DBA-BA58-02D2001780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8096923" y="4049844"/>
              <a:ext cx="540000" cy="540000"/>
            </a:xfrm>
            <a:prstGeom prst="rect">
              <a:avLst/>
            </a:prstGeom>
          </p:spPr>
        </p:pic>
        <p:pic>
          <p:nvPicPr>
            <p:cNvPr id="33" name="Grafik 32" descr="Trophäe">
              <a:extLst>
                <a:ext uri="{FF2B5EF4-FFF2-40B4-BE49-F238E27FC236}">
                  <a16:creationId xmlns:a16="http://schemas.microsoft.com/office/drawing/2014/main" id="{DFF4D553-5311-44E7-AD13-FA9E126C5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8558167" y="4561592"/>
              <a:ext cx="540000" cy="540000"/>
            </a:xfrm>
            <a:prstGeom prst="rect">
              <a:avLst/>
            </a:prstGeom>
          </p:spPr>
        </p:pic>
        <p:pic>
          <p:nvPicPr>
            <p:cNvPr id="35" name="Grafik 34" descr="Bier">
              <a:extLst>
                <a:ext uri="{FF2B5EF4-FFF2-40B4-BE49-F238E27FC236}">
                  <a16:creationId xmlns:a16="http://schemas.microsoft.com/office/drawing/2014/main" id="{DEF79D36-1683-40EF-ACD0-355F333BD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8952901" y="3387030"/>
              <a:ext cx="540000" cy="540000"/>
            </a:xfrm>
            <a:prstGeom prst="rect">
              <a:avLst/>
            </a:prstGeom>
          </p:spPr>
        </p:pic>
        <p:pic>
          <p:nvPicPr>
            <p:cNvPr id="41" name="Grafik 40" descr="Volltreffer">
              <a:extLst>
                <a:ext uri="{FF2B5EF4-FFF2-40B4-BE49-F238E27FC236}">
                  <a16:creationId xmlns:a16="http://schemas.microsoft.com/office/drawing/2014/main" id="{917F9A03-893A-4B90-8664-230FEF673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/>
            </a:stretch>
          </p:blipFill>
          <p:spPr>
            <a:xfrm>
              <a:off x="8510373" y="3741941"/>
              <a:ext cx="540000" cy="540000"/>
            </a:xfrm>
            <a:prstGeom prst="rect">
              <a:avLst/>
            </a:prstGeom>
          </p:spPr>
        </p:pic>
        <p:pic>
          <p:nvPicPr>
            <p:cNvPr id="45" name="Grafik 44" descr="Pilot">
              <a:extLst>
                <a:ext uri="{FF2B5EF4-FFF2-40B4-BE49-F238E27FC236}">
                  <a16:creationId xmlns:a16="http://schemas.microsoft.com/office/drawing/2014/main" id="{63150A3F-C24B-466A-9253-C19B4C28C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>
              <a:off x="7704509" y="3440057"/>
              <a:ext cx="540000" cy="540000"/>
            </a:xfrm>
            <a:prstGeom prst="rect">
              <a:avLst/>
            </a:prstGeom>
          </p:spPr>
        </p:pic>
        <p:pic>
          <p:nvPicPr>
            <p:cNvPr id="47" name="Grafik 46" descr="Händedruck">
              <a:extLst>
                <a:ext uri="{FF2B5EF4-FFF2-40B4-BE49-F238E27FC236}">
                  <a16:creationId xmlns:a16="http://schemas.microsoft.com/office/drawing/2014/main" id="{04DDC008-3146-4C56-907D-0ABE31F16D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tretch>
              <a:fillRect/>
            </a:stretch>
          </p:blipFill>
          <p:spPr>
            <a:xfrm>
              <a:off x="7589116" y="3980057"/>
              <a:ext cx="540000" cy="540000"/>
            </a:xfrm>
            <a:prstGeom prst="rect">
              <a:avLst/>
            </a:prstGeom>
          </p:spPr>
        </p:pic>
        <p:pic>
          <p:nvPicPr>
            <p:cNvPr id="49" name="Grafik 48" descr="Werkzeuge">
              <a:extLst>
                <a:ext uri="{FF2B5EF4-FFF2-40B4-BE49-F238E27FC236}">
                  <a16:creationId xmlns:a16="http://schemas.microsoft.com/office/drawing/2014/main" id="{82159B8C-0B20-4A85-819A-3244058A7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1"/>
                </a:ext>
              </a:extLst>
            </a:blip>
            <a:stretch>
              <a:fillRect/>
            </a:stretch>
          </p:blipFill>
          <p:spPr>
            <a:xfrm>
              <a:off x="9011112" y="4096852"/>
              <a:ext cx="540000" cy="540000"/>
            </a:xfrm>
            <a:prstGeom prst="rect">
              <a:avLst/>
            </a:prstGeom>
          </p:spPr>
        </p:pic>
      </p:grp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2ECE4A6-328C-4CF4-B18F-7958ED0746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82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76585C5-C49B-4A07-AEEA-57A99D37C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87802"/>
            <a:ext cx="11360800" cy="763600"/>
          </a:xfrm>
        </p:spPr>
        <p:txBody>
          <a:bodyPr>
            <a:normAutofit/>
          </a:bodyPr>
          <a:lstStyle/>
          <a:p>
            <a:r>
              <a:rPr lang="de-AT" dirty="0"/>
              <a:t>Ungleichwertige soziale Konstruktion der Geschlechter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9AA23930-4135-4749-825B-E03625AA3DFF}"/>
              </a:ext>
            </a:extLst>
          </p:cNvPr>
          <p:cNvCxnSpPr>
            <a:cxnSpLocks/>
          </p:cNvCxnSpPr>
          <p:nvPr/>
        </p:nvCxnSpPr>
        <p:spPr>
          <a:xfrm>
            <a:off x="3644551" y="2531373"/>
            <a:ext cx="4866289" cy="0"/>
          </a:xfrm>
          <a:prstGeom prst="line">
            <a:avLst/>
          </a:prstGeom>
          <a:ln w="279400" cap="rnd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EFC9D3DB-58D0-4B60-8752-64DD9EDA901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94203" y="1547812"/>
            <a:ext cx="3305175" cy="4676775"/>
          </a:xfrm>
          <a:prstGeom prst="rect">
            <a:avLst/>
          </a:prstGeom>
        </p:spPr>
      </p:pic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D3E21-2A68-41A7-B2C0-A5670E5592D6}"/>
              </a:ext>
            </a:extLst>
          </p:cNvPr>
          <p:cNvGrpSpPr/>
          <p:nvPr/>
        </p:nvGrpSpPr>
        <p:grpSpPr>
          <a:xfrm>
            <a:off x="5804790" y="2189375"/>
            <a:ext cx="684000" cy="684000"/>
            <a:chOff x="5753999" y="2189375"/>
            <a:chExt cx="684000" cy="684000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54BC4D49-B9CD-4AC9-9BA1-223F4A71E266}"/>
                </a:ext>
              </a:extLst>
            </p:cNvPr>
            <p:cNvSpPr/>
            <p:nvPr/>
          </p:nvSpPr>
          <p:spPr>
            <a:xfrm>
              <a:off x="5933087" y="2361465"/>
              <a:ext cx="325821" cy="3398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Kreis: nicht ausgefüllt 6">
              <a:extLst>
                <a:ext uri="{FF2B5EF4-FFF2-40B4-BE49-F238E27FC236}">
                  <a16:creationId xmlns:a16="http://schemas.microsoft.com/office/drawing/2014/main" id="{5F7279EA-4C6F-471E-8359-602CB8DF34C0}"/>
                </a:ext>
              </a:extLst>
            </p:cNvPr>
            <p:cNvSpPr/>
            <p:nvPr/>
          </p:nvSpPr>
          <p:spPr>
            <a:xfrm>
              <a:off x="5753999" y="2189375"/>
              <a:ext cx="684000" cy="684000"/>
            </a:xfrm>
            <a:prstGeom prst="donut">
              <a:avLst>
                <a:gd name="adj" fmla="val 35603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265F7F2F-7D97-4616-A549-47364A0BD52C}"/>
              </a:ext>
            </a:extLst>
          </p:cNvPr>
          <p:cNvGrpSpPr/>
          <p:nvPr/>
        </p:nvGrpSpPr>
        <p:grpSpPr>
          <a:xfrm>
            <a:off x="2961184" y="2701282"/>
            <a:ext cx="1440000" cy="2216391"/>
            <a:chOff x="2967369" y="2032619"/>
            <a:chExt cx="1440000" cy="2216391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88180C4-4250-4DE8-BA70-974852831D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03604" y="2032619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Sehne 19">
              <a:extLst>
                <a:ext uri="{FF2B5EF4-FFF2-40B4-BE49-F238E27FC236}">
                  <a16:creationId xmlns:a16="http://schemas.microsoft.com/office/drawing/2014/main" id="{4DD662AC-FD06-4258-9764-6EA79A32A4A6}"/>
                </a:ext>
              </a:extLst>
            </p:cNvPr>
            <p:cNvSpPr/>
            <p:nvPr/>
          </p:nvSpPr>
          <p:spPr>
            <a:xfrm>
              <a:off x="2967369" y="3349010"/>
              <a:ext cx="1440000" cy="900000"/>
            </a:xfrm>
            <a:prstGeom prst="chord">
              <a:avLst>
                <a:gd name="adj1" fmla="val 227295"/>
                <a:gd name="adj2" fmla="val 10568534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7090312-328E-4115-8C59-B50B71584408}"/>
                </a:ext>
              </a:extLst>
            </p:cNvPr>
            <p:cNvCxnSpPr>
              <a:cxnSpLocks/>
            </p:cNvCxnSpPr>
            <p:nvPr/>
          </p:nvCxnSpPr>
          <p:spPr>
            <a:xfrm>
              <a:off x="3744623" y="2032619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84FA4CFE-CB45-4242-A0FC-861C64E79E3F}"/>
              </a:ext>
            </a:extLst>
          </p:cNvPr>
          <p:cNvGrpSpPr/>
          <p:nvPr/>
        </p:nvGrpSpPr>
        <p:grpSpPr>
          <a:xfrm>
            <a:off x="7734672" y="2701282"/>
            <a:ext cx="1440000" cy="2216391"/>
            <a:chOff x="7784631" y="3396120"/>
            <a:chExt cx="1440000" cy="2216391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9CDF0BCF-2348-44CC-BF73-F232EB0AE5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20866" y="3396120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Sehne 28">
              <a:extLst>
                <a:ext uri="{FF2B5EF4-FFF2-40B4-BE49-F238E27FC236}">
                  <a16:creationId xmlns:a16="http://schemas.microsoft.com/office/drawing/2014/main" id="{CC38E3EF-6427-4EA3-845D-ED325F68D3F6}"/>
                </a:ext>
              </a:extLst>
            </p:cNvPr>
            <p:cNvSpPr/>
            <p:nvPr/>
          </p:nvSpPr>
          <p:spPr>
            <a:xfrm>
              <a:off x="7784631" y="4712511"/>
              <a:ext cx="1440000" cy="900000"/>
            </a:xfrm>
            <a:prstGeom prst="chord">
              <a:avLst>
                <a:gd name="adj1" fmla="val 227295"/>
                <a:gd name="adj2" fmla="val 10568534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D057F60A-DBB7-43EF-B093-56BBD2F5E81B}"/>
                </a:ext>
              </a:extLst>
            </p:cNvPr>
            <p:cNvCxnSpPr>
              <a:cxnSpLocks/>
            </p:cNvCxnSpPr>
            <p:nvPr/>
          </p:nvCxnSpPr>
          <p:spPr>
            <a:xfrm>
              <a:off x="8561885" y="3396120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FC0B7BD-236E-42AC-8D4B-2FFDBDD8A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5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4E2376F6-DEFF-41FA-B390-A3B6D90DCDC0}"/>
              </a:ext>
            </a:extLst>
          </p:cNvPr>
          <p:cNvGrpSpPr/>
          <p:nvPr/>
        </p:nvGrpSpPr>
        <p:grpSpPr>
          <a:xfrm>
            <a:off x="2967369" y="1547812"/>
            <a:ext cx="6257262" cy="4676775"/>
            <a:chOff x="2916578" y="1547812"/>
            <a:chExt cx="6257262" cy="4676775"/>
          </a:xfrm>
        </p:grpSpPr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9AA23930-4135-4749-825B-E03625AA3DFF}"/>
                </a:ext>
              </a:extLst>
            </p:cNvPr>
            <p:cNvCxnSpPr>
              <a:cxnSpLocks/>
            </p:cNvCxnSpPr>
            <p:nvPr/>
          </p:nvCxnSpPr>
          <p:spPr>
            <a:xfrm>
              <a:off x="3662854" y="1849557"/>
              <a:ext cx="4866289" cy="1363635"/>
            </a:xfrm>
            <a:prstGeom prst="line">
              <a:avLst/>
            </a:prstGeom>
            <a:ln w="279400" cap="rnd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EFC9D3DB-58D0-4B60-8752-64DD9EDA9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443412" y="1547812"/>
              <a:ext cx="3305175" cy="4676775"/>
            </a:xfrm>
            <a:prstGeom prst="rect">
              <a:avLst/>
            </a:prstGeom>
          </p:spPr>
        </p:pic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013D3E21-2A68-41A7-B2C0-A5670E5592D6}"/>
                </a:ext>
              </a:extLst>
            </p:cNvPr>
            <p:cNvGrpSpPr/>
            <p:nvPr/>
          </p:nvGrpSpPr>
          <p:grpSpPr>
            <a:xfrm>
              <a:off x="5753999" y="2189375"/>
              <a:ext cx="684000" cy="684000"/>
              <a:chOff x="5753999" y="2189375"/>
              <a:chExt cx="684000" cy="684000"/>
            </a:xfrm>
          </p:grpSpPr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54BC4D49-B9CD-4AC9-9BA1-223F4A71E266}"/>
                  </a:ext>
                </a:extLst>
              </p:cNvPr>
              <p:cNvSpPr/>
              <p:nvPr/>
            </p:nvSpPr>
            <p:spPr>
              <a:xfrm>
                <a:off x="5933087" y="2361465"/>
                <a:ext cx="325821" cy="33981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" name="Kreis: nicht ausgefüllt 6">
                <a:extLst>
                  <a:ext uri="{FF2B5EF4-FFF2-40B4-BE49-F238E27FC236}">
                    <a16:creationId xmlns:a16="http://schemas.microsoft.com/office/drawing/2014/main" id="{5F7279EA-4C6F-471E-8359-602CB8DF34C0}"/>
                  </a:ext>
                </a:extLst>
              </p:cNvPr>
              <p:cNvSpPr/>
              <p:nvPr/>
            </p:nvSpPr>
            <p:spPr>
              <a:xfrm>
                <a:off x="5753999" y="2189375"/>
                <a:ext cx="684000" cy="684000"/>
              </a:xfrm>
              <a:prstGeom prst="donut">
                <a:avLst>
                  <a:gd name="adj" fmla="val 35603"/>
                </a:avLst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88180C4-4250-4DE8-BA70-974852831D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52813" y="2032619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Sehne 19">
              <a:extLst>
                <a:ext uri="{FF2B5EF4-FFF2-40B4-BE49-F238E27FC236}">
                  <a16:creationId xmlns:a16="http://schemas.microsoft.com/office/drawing/2014/main" id="{4DD662AC-FD06-4258-9764-6EA79A32A4A6}"/>
                </a:ext>
              </a:extLst>
            </p:cNvPr>
            <p:cNvSpPr/>
            <p:nvPr/>
          </p:nvSpPr>
          <p:spPr>
            <a:xfrm>
              <a:off x="2916578" y="3349010"/>
              <a:ext cx="1440000" cy="900000"/>
            </a:xfrm>
            <a:prstGeom prst="chord">
              <a:avLst>
                <a:gd name="adj1" fmla="val 227295"/>
                <a:gd name="adj2" fmla="val 10568534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7090312-328E-4115-8C59-B50B71584408}"/>
                </a:ext>
              </a:extLst>
            </p:cNvPr>
            <p:cNvCxnSpPr>
              <a:cxnSpLocks/>
            </p:cNvCxnSpPr>
            <p:nvPr/>
          </p:nvCxnSpPr>
          <p:spPr>
            <a:xfrm>
              <a:off x="3693832" y="2032619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9CDF0BCF-2348-44CC-BF73-F232EB0AE5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70075" y="3396120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Sehne 28">
              <a:extLst>
                <a:ext uri="{FF2B5EF4-FFF2-40B4-BE49-F238E27FC236}">
                  <a16:creationId xmlns:a16="http://schemas.microsoft.com/office/drawing/2014/main" id="{CC38E3EF-6427-4EA3-845D-ED325F68D3F6}"/>
                </a:ext>
              </a:extLst>
            </p:cNvPr>
            <p:cNvSpPr/>
            <p:nvPr/>
          </p:nvSpPr>
          <p:spPr>
            <a:xfrm>
              <a:off x="7733840" y="4712511"/>
              <a:ext cx="1440000" cy="900000"/>
            </a:xfrm>
            <a:prstGeom prst="chord">
              <a:avLst>
                <a:gd name="adj1" fmla="val 227295"/>
                <a:gd name="adj2" fmla="val 10568534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D057F60A-DBB7-43EF-B093-56BBD2F5E81B}"/>
                </a:ext>
              </a:extLst>
            </p:cNvPr>
            <p:cNvCxnSpPr>
              <a:cxnSpLocks/>
            </p:cNvCxnSpPr>
            <p:nvPr/>
          </p:nvCxnSpPr>
          <p:spPr>
            <a:xfrm>
              <a:off x="8511094" y="3396120"/>
              <a:ext cx="648000" cy="1766391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uppieren 30">
              <a:extLst>
                <a:ext uri="{FF2B5EF4-FFF2-40B4-BE49-F238E27FC236}">
                  <a16:creationId xmlns:a16="http://schemas.microsoft.com/office/drawing/2014/main" id="{000AE319-9BBC-484C-BFD1-DB7372815D0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43669" y="2692656"/>
              <a:ext cx="1224000" cy="1224000"/>
              <a:chOff x="520146" y="1484679"/>
              <a:chExt cx="4856923" cy="4856923"/>
            </a:xfrm>
          </p:grpSpPr>
          <p:pic>
            <p:nvPicPr>
              <p:cNvPr id="32" name="Grafik 31" descr="Weiblich">
                <a:extLst>
                  <a:ext uri="{FF2B5EF4-FFF2-40B4-BE49-F238E27FC236}">
                    <a16:creationId xmlns:a16="http://schemas.microsoft.com/office/drawing/2014/main" id="{26E8E492-65D9-4025-AEEF-5FCBC04076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20146" y="1484679"/>
                <a:ext cx="4856923" cy="4856923"/>
              </a:xfrm>
              <a:prstGeom prst="rect">
                <a:avLst/>
              </a:prstGeom>
            </p:spPr>
          </p:pic>
          <p:pic>
            <p:nvPicPr>
              <p:cNvPr id="33" name="Grafik 32" descr="Chat">
                <a:extLst>
                  <a:ext uri="{FF2B5EF4-FFF2-40B4-BE49-F238E27FC236}">
                    <a16:creationId xmlns:a16="http://schemas.microsoft.com/office/drawing/2014/main" id="{9A8346BB-FF0C-4899-A4F9-193B4CEA30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885526" y="3412831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34" name="Grafik 33" descr="Frau, die Baby wickelt">
                <a:extLst>
                  <a:ext uri="{FF2B5EF4-FFF2-40B4-BE49-F238E27FC236}">
                    <a16:creationId xmlns:a16="http://schemas.microsoft.com/office/drawing/2014/main" id="{04FB76E6-98A0-4778-BDA6-28E6014E39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2729118" y="2878358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35" name="Grafik 34" descr="Frau mit Kindersportwagen">
                <a:extLst>
                  <a:ext uri="{FF2B5EF4-FFF2-40B4-BE49-F238E27FC236}">
                    <a16:creationId xmlns:a16="http://schemas.microsoft.com/office/drawing/2014/main" id="{31889E54-8654-4CF4-A95B-3F87BB8712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2014762" y="3031800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36" name="Grafik 35" descr="Eimer und Wischmopp">
                <a:extLst>
                  <a:ext uri="{FF2B5EF4-FFF2-40B4-BE49-F238E27FC236}">
                    <a16:creationId xmlns:a16="http://schemas.microsoft.com/office/drawing/2014/main" id="{86D21EB4-8800-431F-BD4C-434931832F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3445430" y="3151828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37" name="Grafik 36" descr="Offene Hand mit Pflanze">
                <a:extLst>
                  <a:ext uri="{FF2B5EF4-FFF2-40B4-BE49-F238E27FC236}">
                    <a16:creationId xmlns:a16="http://schemas.microsoft.com/office/drawing/2014/main" id="{3DDD7655-0CB7-48E7-9CDE-F6B62E1931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2848017" y="2316244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38" name="Grafik 37" descr="Palette">
                <a:extLst>
                  <a:ext uri="{FF2B5EF4-FFF2-40B4-BE49-F238E27FC236}">
                    <a16:creationId xmlns:a16="http://schemas.microsoft.com/office/drawing/2014/main" id="{5BFBEF31-72F8-4D45-8495-1BA7162FC3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2162948" y="3541800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39" name="Grafik 38" descr="Wimpern">
                <a:extLst>
                  <a:ext uri="{FF2B5EF4-FFF2-40B4-BE49-F238E27FC236}">
                    <a16:creationId xmlns:a16="http://schemas.microsoft.com/office/drawing/2014/main" id="{6145948D-E4B2-48A5-8A34-BB9F467341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3377179" y="2718204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40" name="Grafik 39" descr="Martini">
                <a:extLst>
                  <a:ext uri="{FF2B5EF4-FFF2-40B4-BE49-F238E27FC236}">
                    <a16:creationId xmlns:a16="http://schemas.microsoft.com/office/drawing/2014/main" id="{AB4D1BE0-2237-4FBD-85E0-9748D7D3EB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2729476" y="3885970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41" name="Grafik 40" descr="Kleid">
                <a:extLst>
                  <a:ext uri="{FF2B5EF4-FFF2-40B4-BE49-F238E27FC236}">
                    <a16:creationId xmlns:a16="http://schemas.microsoft.com/office/drawing/2014/main" id="{CB3C2B8F-A419-46F6-9A76-E842B138E1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2162948" y="2526401"/>
                <a:ext cx="540000" cy="540000"/>
              </a:xfrm>
              <a:prstGeom prst="rect">
                <a:avLst/>
              </a:prstGeom>
            </p:spPr>
          </p:pic>
        </p:grpSp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4E7800A2-0B87-45C0-A8E6-3728E22631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795565" y="4142459"/>
              <a:ext cx="1224000" cy="1224000"/>
              <a:chOff x="5936973" y="1484679"/>
              <a:chExt cx="4856923" cy="4856923"/>
            </a:xfrm>
            <a:solidFill>
              <a:schemeClr val="accent1"/>
            </a:solidFill>
          </p:grpSpPr>
          <p:pic>
            <p:nvPicPr>
              <p:cNvPr id="43" name="Grafik 42" descr="Männlich">
                <a:extLst>
                  <a:ext uri="{FF2B5EF4-FFF2-40B4-BE49-F238E27FC236}">
                    <a16:creationId xmlns:a16="http://schemas.microsoft.com/office/drawing/2014/main" id="{31FF088A-0103-42F2-B50F-FF83BB1A2F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5936973" y="1484679"/>
                <a:ext cx="4856923" cy="4856923"/>
              </a:xfrm>
              <a:prstGeom prst="rect">
                <a:avLst/>
              </a:prstGeom>
            </p:spPr>
          </p:pic>
          <p:pic>
            <p:nvPicPr>
              <p:cNvPr id="44" name="Grafik 43" descr="Auto">
                <a:extLst>
                  <a:ext uri="{FF2B5EF4-FFF2-40B4-BE49-F238E27FC236}">
                    <a16:creationId xmlns:a16="http://schemas.microsoft.com/office/drawing/2014/main" id="{95D9F38F-258F-48BF-B43A-5CBF8CECBF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6"/>
                  </a:ext>
                </a:extLst>
              </a:blip>
              <a:stretch>
                <a:fillRect/>
              </a:stretch>
            </p:blipFill>
            <p:spPr>
              <a:xfrm>
                <a:off x="7472229" y="4561592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45" name="Grafik 44" descr="Münzen">
                <a:extLst>
                  <a:ext uri="{FF2B5EF4-FFF2-40B4-BE49-F238E27FC236}">
                    <a16:creationId xmlns:a16="http://schemas.microsoft.com/office/drawing/2014/main" id="{7BC75337-F561-48B2-B684-0FAB8C4B87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8"/>
                  </a:ext>
                </a:extLst>
              </a:blip>
              <a:stretch>
                <a:fillRect/>
              </a:stretch>
            </p:blipFill>
            <p:spPr>
              <a:xfrm>
                <a:off x="7892231" y="3184804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46" name="Grafik 45" descr="Muskulöser Arm">
                <a:extLst>
                  <a:ext uri="{FF2B5EF4-FFF2-40B4-BE49-F238E27FC236}">
                    <a16:creationId xmlns:a16="http://schemas.microsoft.com/office/drawing/2014/main" id="{516D88CA-BAA9-47DD-B368-96641A8A32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7657944" y="4049844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47" name="Grafik 46" descr="Trophäe">
                <a:extLst>
                  <a:ext uri="{FF2B5EF4-FFF2-40B4-BE49-F238E27FC236}">
                    <a16:creationId xmlns:a16="http://schemas.microsoft.com/office/drawing/2014/main" id="{BD75F2C2-AE81-4C47-8DD8-D030EA2315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2"/>
                  </a:ext>
                </a:extLst>
              </a:blip>
              <a:stretch>
                <a:fillRect/>
              </a:stretch>
            </p:blipFill>
            <p:spPr>
              <a:xfrm>
                <a:off x="8119188" y="4561592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48" name="Grafik 47" descr="Bier">
                <a:extLst>
                  <a:ext uri="{FF2B5EF4-FFF2-40B4-BE49-F238E27FC236}">
                    <a16:creationId xmlns:a16="http://schemas.microsoft.com/office/drawing/2014/main" id="{033FD1F4-06DA-4A17-AD7E-6564E85EAB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4"/>
                  </a:ext>
                </a:extLst>
              </a:blip>
              <a:stretch>
                <a:fillRect/>
              </a:stretch>
            </p:blipFill>
            <p:spPr>
              <a:xfrm>
                <a:off x="8513922" y="3387030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49" name="Grafik 48" descr="Volltreffer">
                <a:extLst>
                  <a:ext uri="{FF2B5EF4-FFF2-40B4-BE49-F238E27FC236}">
                    <a16:creationId xmlns:a16="http://schemas.microsoft.com/office/drawing/2014/main" id="{39525CEB-6057-4446-9A45-87D8133630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6"/>
                  </a:ext>
                </a:extLst>
              </a:blip>
              <a:stretch>
                <a:fillRect/>
              </a:stretch>
            </p:blipFill>
            <p:spPr>
              <a:xfrm>
                <a:off x="8071394" y="3741941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50" name="Grafik 49" descr="Pilot">
                <a:extLst>
                  <a:ext uri="{FF2B5EF4-FFF2-40B4-BE49-F238E27FC236}">
                    <a16:creationId xmlns:a16="http://schemas.microsoft.com/office/drawing/2014/main" id="{6D6C8C8A-4988-4AAB-B084-745C994CCB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8"/>
                  </a:ext>
                </a:extLst>
              </a:blip>
              <a:stretch>
                <a:fillRect/>
              </a:stretch>
            </p:blipFill>
            <p:spPr>
              <a:xfrm>
                <a:off x="7265530" y="3440057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51" name="Grafik 50" descr="Händedruck">
                <a:extLst>
                  <a:ext uri="{FF2B5EF4-FFF2-40B4-BE49-F238E27FC236}">
                    <a16:creationId xmlns:a16="http://schemas.microsoft.com/office/drawing/2014/main" id="{326840F8-58CD-4BB8-AD7C-A26C689247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0"/>
                  </a:ext>
                </a:extLst>
              </a:blip>
              <a:stretch>
                <a:fillRect/>
              </a:stretch>
            </p:blipFill>
            <p:spPr>
              <a:xfrm>
                <a:off x="7150137" y="3980057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52" name="Grafik 51" descr="Werkzeuge">
                <a:extLst>
                  <a:ext uri="{FF2B5EF4-FFF2-40B4-BE49-F238E27FC236}">
                    <a16:creationId xmlns:a16="http://schemas.microsoft.com/office/drawing/2014/main" id="{2645BE43-2180-454D-BC31-04408BB079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2"/>
                  </a:ext>
                </a:extLst>
              </a:blip>
              <a:stretch>
                <a:fillRect/>
              </a:stretch>
            </p:blipFill>
            <p:spPr>
              <a:xfrm>
                <a:off x="8572133" y="4096852"/>
                <a:ext cx="540000" cy="540000"/>
              </a:xfrm>
              <a:prstGeom prst="rect">
                <a:avLst/>
              </a:prstGeom>
            </p:spPr>
          </p:pic>
        </p:grpSp>
      </p:grp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FC0B7BD-236E-42AC-8D4B-2FFDBDD8A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489BC7E-96F0-4C32-A210-56F8671D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Ungleichwertige soziale Konstruktion der Geschlechter</a:t>
            </a:r>
          </a:p>
        </p:txBody>
      </p:sp>
    </p:spTree>
    <p:extLst>
      <p:ext uri="{BB962C8B-B14F-4D97-AF65-F5344CB8AC3E}">
        <p14:creationId xmlns:p14="http://schemas.microsoft.com/office/powerpoint/2010/main" val="410995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17BBA-7C63-43A5-B76D-D06A4698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Fächerwahl nach Geschlecht 2017/18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7843D9C-BAD4-48C7-98AD-F142B3C92A3C}"/>
              </a:ext>
            </a:extLst>
          </p:cNvPr>
          <p:cNvSpPr/>
          <p:nvPr/>
        </p:nvSpPr>
        <p:spPr>
          <a:xfrm>
            <a:off x="213571" y="6222398"/>
            <a:ext cx="5110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Quelle: </a:t>
            </a:r>
            <a:br>
              <a:rPr lang="de-DE" sz="1200" dirty="0"/>
            </a:br>
            <a:r>
              <a:rPr lang="de-DE" sz="1200" dirty="0"/>
              <a:t>Bundeskanzleramt (2019): Gleichstellung in Zahlen: Gender Index 2018</a:t>
            </a:r>
            <a:endParaRPr lang="de-AT" sz="12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642E4B-F7A2-4F10-9D10-C01D787B2A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2B3D5BC-F43D-4BA2-82B9-26A97F787E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119"/>
          <a:stretch/>
        </p:blipFill>
        <p:spPr>
          <a:xfrm>
            <a:off x="828599" y="1468225"/>
            <a:ext cx="10534801" cy="184785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EEE7307-778F-44F3-8FA6-454A9E3295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881" b="7095"/>
          <a:stretch/>
        </p:blipFill>
        <p:spPr>
          <a:xfrm>
            <a:off x="828599" y="3316077"/>
            <a:ext cx="10534801" cy="2456762"/>
          </a:xfrm>
          <a:prstGeom prst="rect">
            <a:avLst/>
          </a:prstGeom>
        </p:spPr>
      </p:pic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8C8C3159-5ADC-437B-98BA-47121E7F6B9E}"/>
              </a:ext>
            </a:extLst>
          </p:cNvPr>
          <p:cNvGrpSpPr/>
          <p:nvPr/>
        </p:nvGrpSpPr>
        <p:grpSpPr>
          <a:xfrm>
            <a:off x="828599" y="5772839"/>
            <a:ext cx="10534801" cy="328748"/>
            <a:chOff x="828599" y="5772839"/>
            <a:chExt cx="10534801" cy="328748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C6D164CA-18B2-4F91-9A0A-0F663456EE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2905"/>
            <a:stretch/>
          </p:blipFill>
          <p:spPr>
            <a:xfrm>
              <a:off x="828599" y="5772839"/>
              <a:ext cx="10534801" cy="328748"/>
            </a:xfrm>
            <a:prstGeom prst="rect">
              <a:avLst/>
            </a:prstGeom>
          </p:spPr>
        </p:pic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E6D5B82A-B8D3-4B55-9969-B5CE694703D7}"/>
                </a:ext>
              </a:extLst>
            </p:cNvPr>
            <p:cNvSpPr/>
            <p:nvPr/>
          </p:nvSpPr>
          <p:spPr>
            <a:xfrm>
              <a:off x="5905500" y="5772839"/>
              <a:ext cx="120650" cy="882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51882083-A3AA-49E1-9F91-B827348E009B}"/>
                </a:ext>
              </a:extLst>
            </p:cNvPr>
            <p:cNvSpPr/>
            <p:nvPr/>
          </p:nvSpPr>
          <p:spPr>
            <a:xfrm>
              <a:off x="7029450" y="5772839"/>
              <a:ext cx="120650" cy="882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60773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17BBA-7C63-43A5-B76D-D06A4698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Die häufigsten Lehrberufe 2018</a:t>
            </a:r>
          </a:p>
        </p:txBody>
      </p:sp>
      <p:pic>
        <p:nvPicPr>
          <p:cNvPr id="7" name="Grafik 6" descr="Männlich">
            <a:extLst>
              <a:ext uri="{FF2B5EF4-FFF2-40B4-BE49-F238E27FC236}">
                <a16:creationId xmlns:a16="http://schemas.microsoft.com/office/drawing/2014/main" id="{AA960441-4F19-44AE-9B33-11FAFB253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84315" y="1364953"/>
            <a:ext cx="4140000" cy="4140000"/>
          </a:xfrm>
          <a:prstGeom prst="rect">
            <a:avLst/>
          </a:prstGeom>
        </p:spPr>
      </p:pic>
      <p:pic>
        <p:nvPicPr>
          <p:cNvPr id="8" name="Grafik 7" descr="Weiblich">
            <a:extLst>
              <a:ext uri="{FF2B5EF4-FFF2-40B4-BE49-F238E27FC236}">
                <a16:creationId xmlns:a16="http://schemas.microsoft.com/office/drawing/2014/main" id="{7B8BA9D1-0956-49B5-AFA0-968D2E72CA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0386" y="1629808"/>
            <a:ext cx="4140000" cy="4140000"/>
          </a:xfrm>
          <a:prstGeom prst="rect">
            <a:avLst/>
          </a:prstGeo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B012667-3AF5-463B-A429-975D466E8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3762" y="2347360"/>
            <a:ext cx="4112332" cy="1484672"/>
          </a:xfrm>
          <a:solidFill>
            <a:schemeClr val="bg2">
              <a:alpha val="90000"/>
            </a:schemeClr>
          </a:solidFill>
        </p:spPr>
        <p:txBody>
          <a:bodyPr wrap="square">
            <a:spAutoFit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de-AT" dirty="0"/>
              <a:t>Einzelhandel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de-AT" dirty="0"/>
              <a:t>Bürokauffrau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de-AT" dirty="0"/>
              <a:t>Friseurin &amp; Stylistin</a:t>
            </a: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6F92C10B-18A5-4C5D-989B-29DC6472BFA8}"/>
              </a:ext>
            </a:extLst>
          </p:cNvPr>
          <p:cNvSpPr txBox="1">
            <a:spLocks/>
          </p:cNvSpPr>
          <p:nvPr/>
        </p:nvSpPr>
        <p:spPr>
          <a:xfrm>
            <a:off x="6298607" y="2858278"/>
            <a:ext cx="4553007" cy="1484672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vert="horz" lIns="91425" tIns="91425" rIns="91425" bIns="91425" rtlCol="0" anchor="t" anchorCtr="0">
            <a:spAutoFit/>
          </a:bodyPr>
          <a:lstStyle>
            <a:lvl1pPr marL="228600" lvl="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de-AT" sz="2400" dirty="0"/>
              <a:t>Metalltechnik</a:t>
            </a:r>
          </a:p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de-AT" sz="2400" dirty="0"/>
              <a:t>Elektrotechnik</a:t>
            </a:r>
          </a:p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de-AT" sz="2400" dirty="0"/>
              <a:t>Kraftfahrzeugtechnik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6AD4C6C-011B-4224-9DE3-179D9B3D0CB2}"/>
              </a:ext>
            </a:extLst>
          </p:cNvPr>
          <p:cNvSpPr/>
          <p:nvPr/>
        </p:nvSpPr>
        <p:spPr>
          <a:xfrm>
            <a:off x="213571" y="6222398"/>
            <a:ext cx="5110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Quelle: </a:t>
            </a:r>
            <a:br>
              <a:rPr lang="de-DE" sz="1200" dirty="0"/>
            </a:br>
            <a:r>
              <a:rPr lang="de-DE" sz="1200" dirty="0"/>
              <a:t>Bundeskanzleramt (2019): Gleichstellung in Zahlen: Gender Index 2018</a:t>
            </a:r>
            <a:endParaRPr lang="de-AT" sz="12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70E44CE-2756-4118-9262-5223613528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16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</p:bldLst>
  </p:timing>
</p:sld>
</file>

<file path=ppt/theme/theme1.xml><?xml version="1.0" encoding="utf-8"?>
<a:theme xmlns:a="http://schemas.openxmlformats.org/drawingml/2006/main" name="Office">
  <a:themeElements>
    <a:clrScheme name="HeForShe Vienna">
      <a:dk1>
        <a:srgbClr val="333333"/>
      </a:dk1>
      <a:lt1>
        <a:sysClr val="window" lastClr="FFFFFF"/>
      </a:lt1>
      <a:dk2>
        <a:srgbClr val="333333"/>
      </a:dk2>
      <a:lt2>
        <a:srgbClr val="FFFFFF"/>
      </a:lt2>
      <a:accent1>
        <a:srgbClr val="D80052"/>
      </a:accent1>
      <a:accent2>
        <a:srgbClr val="F6006E"/>
      </a:accent2>
      <a:accent3>
        <a:srgbClr val="FF61A8"/>
      </a:accent3>
      <a:accent4>
        <a:srgbClr val="000000"/>
      </a:accent4>
      <a:accent5>
        <a:srgbClr val="333333"/>
      </a:accent5>
      <a:accent6>
        <a:srgbClr val="595959"/>
      </a:accent6>
      <a:hlink>
        <a:srgbClr val="D80052"/>
      </a:hlink>
      <a:folHlink>
        <a:srgbClr val="F6006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Breitbild</PresentationFormat>
  <Paragraphs>110</Paragraphs>
  <Slides>16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HeForShe Vienna</vt:lpstr>
      <vt:lpstr>PowerPoint-Präsentation</vt:lpstr>
      <vt:lpstr>HeForShe Vienna</vt:lpstr>
      <vt:lpstr>PowerPoint-Präsentation</vt:lpstr>
      <vt:lpstr>Geschlechtsspezifische Zuschreibungen</vt:lpstr>
      <vt:lpstr>Ungleichwertige soziale Konstruktion der Geschlechter</vt:lpstr>
      <vt:lpstr>Ungleichwertige soziale Konstruktion der Geschlechter</vt:lpstr>
      <vt:lpstr>Fächerwahl nach Geschlecht 2017/18</vt:lpstr>
      <vt:lpstr>Die häufigsten Lehrberufe 2018</vt:lpstr>
      <vt:lpstr>Horizontale Arbeitsmarktsegregation</vt:lpstr>
      <vt:lpstr>Abwertung von Frauen im Beruf</vt:lpstr>
      <vt:lpstr>Vertikale Arbeitsmarktsegregation</vt:lpstr>
      <vt:lpstr>Drei Handlungsfelder</vt:lpstr>
      <vt:lpstr>Vorstellung von Männlichkeit und ihre toxischen Auswirkungen</vt:lpstr>
      <vt:lpstr>Drei Handlungsfelder</vt:lpstr>
      <vt:lpstr>HeForShe Vienna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Gerhard Wagner</dc:creator>
  <cp:lastModifiedBy>Gerhard Wagner</cp:lastModifiedBy>
  <cp:revision>95</cp:revision>
  <dcterms:created xsi:type="dcterms:W3CDTF">2019-02-17T09:47:08Z</dcterms:created>
  <dcterms:modified xsi:type="dcterms:W3CDTF">2019-12-02T07:46:52Z</dcterms:modified>
</cp:coreProperties>
</file>