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67" r:id="rId7"/>
    <p:sldId id="259" r:id="rId8"/>
    <p:sldId id="261" r:id="rId9"/>
    <p:sldId id="268" r:id="rId10"/>
    <p:sldId id="266" r:id="rId11"/>
    <p:sldId id="26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202C3-096A-4F7D-A7B0-341D44B2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65FABE-7A83-4B8C-ADFF-59DD6374F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046274-F0A0-400E-87F5-64BA2803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BB2E38-2539-4079-91CE-F7B2A2DC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E72C24-FC33-4709-8F38-86EEFCDD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48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457D5-60F1-4696-A994-781F089E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652EFA-69B0-4E7B-A4BA-EF59C6C6F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8131C8-2122-46B3-870F-C9076FA1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07F9FB-B89B-4B53-9EAE-A5AF489B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6B51E-5611-4176-8D56-E26EFBC9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74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7B30C6-970D-4C5A-90A0-AC9F5D1E8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222FA1-2DE8-4EA8-BBF7-834F39B4A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EEC49D-4079-46B1-858B-E63FD35D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64A6E-6F7E-45EA-99E4-54443723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AF8367-7550-4E0D-9CCF-F83C355F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97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9098A-52D8-44AE-8646-FE62AB2D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EFC47B-4BD4-415C-8549-4577B387A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CCB0BC-3AA9-4035-810B-D78D396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BE261-3D16-40BB-B9A2-97085B14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296693-03F1-44D8-BDEC-5426C1D1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40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C50EF-2BD4-40C9-9FF0-8C37FC0D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A91416-4B3A-4B38-AA47-3F7CAFE7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EFEF0E-B17F-4083-B57B-77DF0E79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8DB54E-4220-4995-8C8F-7899A48C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7661F2-68C7-40C7-9605-A896D11C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2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EA2E7-FE36-48BF-B10B-FFBFDEBE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B4EC40-28A9-4A2B-83D1-9F1009A1B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285129-63AF-40D6-A5CC-B2A1E3137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C6879F-25E6-4691-BD13-69C4D18D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75AAE3-5415-4FA1-8A86-C2BD56F5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957930-38ED-413F-A791-E8EA2434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76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B84D4-8D6D-4344-B907-69043769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53E474-D08F-46A5-A933-6727B27E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F59973-DF64-4165-8EB2-6400D5AD2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CE4FAC-FBAD-44E9-BC55-4E046D48C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49686-27AA-4E62-A487-39BB6788C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C339B2-0326-4472-88FD-1691D4178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BF5FE3-81B4-43CE-AF51-475E03E0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8DF47D-2B47-43FC-BCB9-138EA9C2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20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E027B-5F14-4CB2-BBFA-FDEF2AE1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A0F7BA-3B22-4BAF-99C9-978A07C9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B242F9-A43C-43FD-8236-911B94D5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1C471F-4E13-49E1-B817-F31DA2C2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07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E50134-D54B-4825-8D8B-F5385189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D1894B-0881-48B8-8B81-9514BF09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D4359C-6372-4542-90D4-F81DF95C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88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CF1C0-D653-4E5F-A4B0-FECA4CAC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787D8-EFAC-4C8B-A84D-F1EA41BCC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658677-8EBA-4052-AA35-BDD44CAF4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A7D57C-FE31-44E0-88D0-E7A6034F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6E3C0D-9749-4F37-B69F-D05EB444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56BBBE-7D96-4BD1-99DD-5F0AAD05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16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3067D-4ACC-46DA-91D1-3694B789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F8D8F8D-181B-408C-A38F-E93D03533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88C69C-A40E-4814-B980-4FFC3B57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4D64E4-349F-4636-8C56-DD6AEFDE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AD82B1-6749-4AA8-8282-7949363A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C138F4-5365-485B-86A0-88EACC46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59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293DFC-40D1-497F-AC3C-3282B977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6DB304-9A00-49BE-A9BF-A6841317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F7A762-ED97-4DAD-A54D-A88EEBBD2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3540-30D1-407B-BC64-D17A10DF458F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468E34-D121-429F-87CE-FA076FD56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DA1652-F048-4E11-A885-EBB50A07B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A8FE8-CC0E-417E-8587-21F1E49F5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01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rmanwatch.org/de/1520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innovationatlas.ne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ufussunterwegs.com/bewusst-langsam-machen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eha.de/stadt-verwaltung/stadtpolitik/corona-pandemi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278-021-00504-7" TargetMode="External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.dreamstime.com/photo-stock-synergie-image527514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388F3E8-01C7-4C6F-B56D-C4E7658C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695" y="1934915"/>
            <a:ext cx="2076194" cy="49024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40A359-816A-4A3A-946C-0C090784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66"/>
            <a:ext cx="10115806" cy="53868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AB2EFD-3C68-48DB-8A47-06D1C3BB6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3" y="189570"/>
            <a:ext cx="1866183" cy="165576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CB05061-1FE3-40DC-AFC4-5288F58D5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182" y="219392"/>
            <a:ext cx="1848163" cy="162594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42DF1E-AC73-45BE-AB88-4D6BB6009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9" y="5526390"/>
            <a:ext cx="3593686" cy="88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927A28C-3532-4820-9E1A-CE76FDAC3FE8}"/>
              </a:ext>
            </a:extLst>
          </p:cNvPr>
          <p:cNvSpPr/>
          <p:nvPr/>
        </p:nvSpPr>
        <p:spPr>
          <a:xfrm rot="20609132">
            <a:off x="261994" y="2207221"/>
            <a:ext cx="7704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„Disruptive soziale Innovation:</a:t>
            </a:r>
          </a:p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Beispiele für schnelle Systemwechsel“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	FH-Prof. Dr. Martin Lu Kolbinger </a:t>
            </a:r>
          </a:p>
        </p:txBody>
      </p:sp>
    </p:spTree>
    <p:extLst>
      <p:ext uri="{BB962C8B-B14F-4D97-AF65-F5344CB8AC3E}">
        <p14:creationId xmlns:p14="http://schemas.microsoft.com/office/powerpoint/2010/main" val="117061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C03DEF0-AC4A-469B-B2D5-29E07C03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614" y="446567"/>
            <a:ext cx="2650702" cy="615625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6BF5B48-E764-4FA1-9787-AEC5AD8C1329}"/>
              </a:ext>
            </a:extLst>
          </p:cNvPr>
          <p:cNvSpPr/>
          <p:nvPr/>
        </p:nvSpPr>
        <p:spPr>
          <a:xfrm>
            <a:off x="1116419" y="2115061"/>
            <a:ext cx="95055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Veränderungsprozesse und Sicherheit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Systemgrenzen und Grundregeln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Systemmitglieder unter Veränderungsnotwendigkeit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Erlebbare Kompetenz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Musterunterbrechungen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Nutzen günstiger Augenblicke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Etablierung neuer Ordnungsprinzipien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6D02F1-BBC4-42E7-A571-911F1275D99C}"/>
              </a:ext>
            </a:extLst>
          </p:cNvPr>
          <p:cNvSpPr txBox="1"/>
          <p:nvPr/>
        </p:nvSpPr>
        <p:spPr>
          <a:xfrm>
            <a:off x="926123" y="794989"/>
            <a:ext cx="674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Wie entstehen Synergien?</a:t>
            </a:r>
          </a:p>
        </p:txBody>
      </p:sp>
    </p:spTree>
    <p:extLst>
      <p:ext uri="{BB962C8B-B14F-4D97-AF65-F5344CB8AC3E}">
        <p14:creationId xmlns:p14="http://schemas.microsoft.com/office/powerpoint/2010/main" val="365546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61D7721-0B77-42E0-B27E-FEE3878EBCCD}"/>
              </a:ext>
            </a:extLst>
          </p:cNvPr>
          <p:cNvSpPr/>
          <p:nvPr/>
        </p:nvSpPr>
        <p:spPr>
          <a:xfrm>
            <a:off x="577703" y="2613136"/>
            <a:ext cx="112492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/>
              <a:t>Geschlossenheit UND Offenheit</a:t>
            </a:r>
          </a:p>
          <a:p>
            <a:pPr algn="ctr"/>
            <a:endParaRPr lang="de-DE" sz="1000" b="1" dirty="0"/>
          </a:p>
          <a:p>
            <a:pPr algn="ctr"/>
            <a:r>
              <a:rPr lang="de-DE" sz="5400" b="1" dirty="0"/>
              <a:t>Dynamik UND Stabilität</a:t>
            </a:r>
          </a:p>
          <a:p>
            <a:pPr algn="ctr"/>
            <a:endParaRPr lang="de-DE" sz="1000" b="1" dirty="0"/>
          </a:p>
          <a:p>
            <a:pPr algn="ctr"/>
            <a:r>
              <a:rPr lang="de-DE" sz="5400" b="1" dirty="0"/>
              <a:t>Regionalität UND Globalität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0E546F-FA00-4D68-8CB0-C3FBFDB07AF0}"/>
              </a:ext>
            </a:extLst>
          </p:cNvPr>
          <p:cNvSpPr txBox="1"/>
          <p:nvPr/>
        </p:nvSpPr>
        <p:spPr>
          <a:xfrm>
            <a:off x="1106876" y="911946"/>
            <a:ext cx="772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Balance in dynamischer Reorganisation?</a:t>
            </a:r>
          </a:p>
        </p:txBody>
      </p:sp>
      <p:pic>
        <p:nvPicPr>
          <p:cNvPr id="9" name="Grafik 8" descr="Waage der Justitia">
            <a:extLst>
              <a:ext uri="{FF2B5EF4-FFF2-40B4-BE49-F238E27FC236}">
                <a16:creationId xmlns:a16="http://schemas.microsoft.com/office/drawing/2014/main" id="{7E54300B-FC0B-48E1-8FB8-2F077B942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1470" y="322082"/>
            <a:ext cx="1789311" cy="17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8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C82764-D740-460A-A30A-518FFE0C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76" y="242990"/>
            <a:ext cx="9906001" cy="637202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38320A0-1908-4D72-91F6-5CE90C23F93A}"/>
              </a:ext>
            </a:extLst>
          </p:cNvPr>
          <p:cNvSpPr/>
          <p:nvPr/>
        </p:nvSpPr>
        <p:spPr>
          <a:xfrm rot="5400000">
            <a:off x="9382490" y="4237693"/>
            <a:ext cx="4108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https://www.germanwatch.org/de/15204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40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2F69CB8-6212-4701-B2B8-64AF2F97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75" y="631663"/>
            <a:ext cx="3806890" cy="55339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BC8A16-03E3-4F08-9F1A-905F8DD5A83B}"/>
              </a:ext>
            </a:extLst>
          </p:cNvPr>
          <p:cNvSpPr/>
          <p:nvPr/>
        </p:nvSpPr>
        <p:spPr>
          <a:xfrm>
            <a:off x="6713737" y="5796256"/>
            <a:ext cx="3998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hlinkClick r:id="rId3"/>
              </a:rPr>
              <a:t>https://www.socialinnovationatlas.net/</a:t>
            </a:r>
            <a:endParaRPr lang="de-DE" b="1" dirty="0"/>
          </a:p>
          <a:p>
            <a:endParaRPr lang="de-DE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A4A818-D996-4EAC-ADFD-17020B1EA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60" y="631663"/>
            <a:ext cx="4432040" cy="49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A9A30F-46B2-4C7F-BA34-B14665EB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70" y="1877647"/>
            <a:ext cx="10515600" cy="2171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i="1" dirty="0"/>
              <a:t>„</a:t>
            </a:r>
            <a:r>
              <a:rPr lang="de-DE" sz="3600" b="1" i="1" dirty="0"/>
              <a:t>Soziale Innovationen </a:t>
            </a:r>
            <a:r>
              <a:rPr lang="de-DE" sz="3600" i="1" dirty="0"/>
              <a:t>sind </a:t>
            </a:r>
            <a:r>
              <a:rPr lang="de-DE" sz="3600" b="1" i="1" dirty="0"/>
              <a:t>neue Wege, Ziele zu erreichen</a:t>
            </a:r>
            <a:r>
              <a:rPr lang="de-DE" sz="3600" i="1" dirty="0"/>
              <a:t>, insbesondere neue </a:t>
            </a:r>
            <a:r>
              <a:rPr lang="de-DE" sz="3600" b="1" i="1" dirty="0"/>
              <a:t>Organisationsformen</a:t>
            </a:r>
            <a:r>
              <a:rPr lang="de-DE" sz="3600" i="1" dirty="0"/>
              <a:t>, neue </a:t>
            </a:r>
            <a:r>
              <a:rPr lang="de-DE" sz="3600" b="1" i="1" dirty="0"/>
              <a:t>Regulierungen</a:t>
            </a:r>
            <a:r>
              <a:rPr lang="de-DE" sz="3600" i="1" dirty="0"/>
              <a:t>, neue </a:t>
            </a:r>
            <a:r>
              <a:rPr lang="de-DE" sz="3600" b="1" i="1" dirty="0"/>
              <a:t>Lebensstile</a:t>
            </a:r>
            <a:r>
              <a:rPr lang="de-DE" sz="3600" i="1" dirty="0"/>
              <a:t>, die die </a:t>
            </a:r>
            <a:r>
              <a:rPr lang="de-DE" sz="3600" b="1" i="1" dirty="0"/>
              <a:t>Richtung des sozialen Wandels </a:t>
            </a:r>
            <a:r>
              <a:rPr lang="de-DE" sz="3600" i="1" dirty="0"/>
              <a:t>verändern, </a:t>
            </a:r>
            <a:r>
              <a:rPr lang="de-DE" sz="3600" b="1" i="1" dirty="0"/>
              <a:t>Probleme besser lösen </a:t>
            </a:r>
            <a:r>
              <a:rPr lang="de-DE" sz="3600" i="1" dirty="0"/>
              <a:t>als frühere Praktiken, und die deshalb wert sind, </a:t>
            </a:r>
            <a:r>
              <a:rPr lang="de-DE" sz="3600" b="1" i="1" dirty="0"/>
              <a:t>nachgeahmt und institutionalisiert </a:t>
            </a:r>
            <a:r>
              <a:rPr lang="de-DE" sz="3600" i="1" dirty="0"/>
              <a:t>zu werden.“</a:t>
            </a:r>
          </a:p>
          <a:p>
            <a:pPr marL="0" indent="0" algn="r">
              <a:buNone/>
            </a:pPr>
            <a:r>
              <a:rPr lang="de-DE" sz="3600" dirty="0"/>
              <a:t>(Zapf, 1989)</a:t>
            </a:r>
          </a:p>
        </p:txBody>
      </p:sp>
    </p:spTree>
    <p:extLst>
      <p:ext uri="{BB962C8B-B14F-4D97-AF65-F5344CB8AC3E}">
        <p14:creationId xmlns:p14="http://schemas.microsoft.com/office/powerpoint/2010/main" val="146682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7AC46B0-34CA-4447-97BF-C93222D6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38" y="436524"/>
            <a:ext cx="9250324" cy="616688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3D8272-BB79-4054-837C-F10EE1D9BFFE}"/>
              </a:ext>
            </a:extLst>
          </p:cNvPr>
          <p:cNvSpPr/>
          <p:nvPr/>
        </p:nvSpPr>
        <p:spPr>
          <a:xfrm rot="5400000">
            <a:off x="8285509" y="3224822"/>
            <a:ext cx="611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https://www.zufussunterwegs.com/bewusst-langsam-machen/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660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F450DF-70B2-4D4E-90F8-3FC38C14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0" y="1880848"/>
            <a:ext cx="10386908" cy="399895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C5B6459-DB7E-450A-B5F5-686C885AAF4F}"/>
              </a:ext>
            </a:extLst>
          </p:cNvPr>
          <p:cNvSpPr/>
          <p:nvPr/>
        </p:nvSpPr>
        <p:spPr>
          <a:xfrm rot="5400000">
            <a:off x="8060727" y="3572552"/>
            <a:ext cx="70186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hlinkClick r:id="rId3"/>
              </a:rPr>
              <a:t>https://www.floeha.de/stadt-verwaltung/stadtpolitik/corona-pandemie/</a:t>
            </a:r>
            <a:endParaRPr lang="de-DE" sz="1600" dirty="0"/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7F4B3CA-5EC8-4950-9048-5AB5BBA33C79}"/>
              </a:ext>
            </a:extLst>
          </p:cNvPr>
          <p:cNvSpPr txBox="1"/>
          <p:nvPr/>
        </p:nvSpPr>
        <p:spPr>
          <a:xfrm>
            <a:off x="4947683" y="624250"/>
            <a:ext cx="229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Pandemie</a:t>
            </a:r>
          </a:p>
        </p:txBody>
      </p:sp>
    </p:spTree>
    <p:extLst>
      <p:ext uri="{BB962C8B-B14F-4D97-AF65-F5344CB8AC3E}">
        <p14:creationId xmlns:p14="http://schemas.microsoft.com/office/powerpoint/2010/main" val="306934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618483C-54B6-4B5E-83CB-91ECF0E5E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7" y="159549"/>
            <a:ext cx="10360878" cy="6261903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77CCBB1-FA4A-4E48-A75E-6E814F337AB1}"/>
              </a:ext>
            </a:extLst>
          </p:cNvPr>
          <p:cNvSpPr/>
          <p:nvPr/>
        </p:nvSpPr>
        <p:spPr>
          <a:xfrm>
            <a:off x="1806603" y="6298341"/>
            <a:ext cx="101244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Strauß, B., Berger, U. &amp; Rosendahl, J. Folgen der COVID-19-Pandemie für die psychische Gesundheit und Konsequenzen für die Psychotherapie – Teil 1 einer (vorläufigen) Übersicht. </a:t>
            </a:r>
            <a:r>
              <a:rPr lang="de-DE" sz="1400" i="1" dirty="0"/>
              <a:t>Psychotherapeut</a:t>
            </a:r>
            <a:r>
              <a:rPr lang="de-DE" sz="1400" dirty="0"/>
              <a:t> 66, 175–185 (2021). </a:t>
            </a:r>
            <a:r>
              <a:rPr lang="de-DE" sz="1400" dirty="0">
                <a:hlinkClick r:id="rId3"/>
              </a:rPr>
              <a:t>https://doi.org/10.1007/s00278-021-00504-7</a:t>
            </a:r>
            <a:endParaRPr lang="de-DE" sz="1400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E69A00B-BEE7-43E3-A6E6-24058776F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09" y="1846768"/>
            <a:ext cx="1787384" cy="68814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F137D96-4CB0-4C56-A5AE-E2C71BBCA892}"/>
              </a:ext>
            </a:extLst>
          </p:cNvPr>
          <p:cNvSpPr txBox="1"/>
          <p:nvPr/>
        </p:nvSpPr>
        <p:spPr>
          <a:xfrm rot="16200000">
            <a:off x="-262272" y="4366910"/>
            <a:ext cx="229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Pandemie</a:t>
            </a:r>
          </a:p>
        </p:txBody>
      </p:sp>
    </p:spTree>
    <p:extLst>
      <p:ext uri="{BB962C8B-B14F-4D97-AF65-F5344CB8AC3E}">
        <p14:creationId xmlns:p14="http://schemas.microsoft.com/office/powerpoint/2010/main" val="133553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BAC97DB-78B7-41C5-AF01-E442660F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283090"/>
            <a:ext cx="3585334" cy="21411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9516424-9250-45C8-8D4B-12FE749EC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14" y="283090"/>
            <a:ext cx="3451771" cy="21411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5B0B2A-AFEE-454D-ABE4-8EE92AD8C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14" y="2530547"/>
            <a:ext cx="3451771" cy="204676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7C4DAE9-AC69-401F-B6CE-FA5A397F4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2530547"/>
            <a:ext cx="3585333" cy="204676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D64C393-8882-416F-89A0-035FEB12C4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13" y="283090"/>
            <a:ext cx="3812162" cy="211587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F3535C0-46E9-4A17-B149-002D86389F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3292" y="2784648"/>
            <a:ext cx="3585334" cy="358533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CC2CB90-14C7-4640-A67B-3AC3526DF2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4683638"/>
            <a:ext cx="3585333" cy="201269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132289D-3AE2-450B-9A51-44ACA7C8B8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0114" y="4683638"/>
            <a:ext cx="3451771" cy="19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2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D99FDC-B796-4B9E-8A0A-4F68B695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1" y="531516"/>
            <a:ext cx="3870584" cy="58705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4193D9-A8A3-42A8-AC41-4BD533927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31" y="531516"/>
            <a:ext cx="6486659" cy="500283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E32E65C-C3E8-402E-96DD-361B45149629}"/>
              </a:ext>
            </a:extLst>
          </p:cNvPr>
          <p:cNvSpPr/>
          <p:nvPr/>
        </p:nvSpPr>
        <p:spPr>
          <a:xfrm>
            <a:off x="5082759" y="5781268"/>
            <a:ext cx="637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https://fr.dreamstime.com/photo-stock-synergie-image52751420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22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Breitbild</PresentationFormat>
  <Paragraphs>28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Kolbinger</dc:creator>
  <cp:lastModifiedBy>Martin Kolbinger</cp:lastModifiedBy>
  <cp:revision>22</cp:revision>
  <dcterms:created xsi:type="dcterms:W3CDTF">2022-11-24T10:54:49Z</dcterms:created>
  <dcterms:modified xsi:type="dcterms:W3CDTF">2022-11-25T08:35:31Z</dcterms:modified>
</cp:coreProperties>
</file>