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style+xml" PartName="/ppt/charts/style1.xml"/>
  <Override ContentType="application/vnd.ms-office.chartstyle+xml" PartName="/ppt/charts/style2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app.xml" Type="http://schemas.openxmlformats.org/officeDocument/2006/relationships/extended-properties" Id="rId4"></Relationship><Relationship Target="docProps/core.xml" Type="http://schemas.openxmlformats.org/package/2006/relationships/metadata/core-properties" Id="rId5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64" r:id="rId4"/>
    <p:sldId id="258" r:id="rId5"/>
    <p:sldId id="266" r:id="rId6"/>
    <p:sldId id="265" r:id="rId7"/>
    <p:sldId id="269" r:id="rId8"/>
    <p:sldId id="271" r:id="rId9"/>
    <p:sldId id="267" r:id="rId10"/>
    <p:sldId id="268" r:id="rId11"/>
    <p:sldId id="272" r:id="rId12"/>
    <p:sldId id="274" r:id="rId13"/>
    <p:sldId id="278" r:id="rId14"/>
    <p:sldId id="279" r:id="rId15"/>
    <p:sldId id="275" r:id="rId16"/>
    <p:sldId id="280" r:id="rId17"/>
    <p:sldId id="273" r:id="rId18"/>
    <p:sldId id="276" r:id="rId19"/>
    <p:sldId id="277" r:id="rId20"/>
    <p:sldId id="263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4A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/>
    <p:restoredTop sz="94751"/>
  </p:normalViewPr>
  <p:slideViewPr>
    <p:cSldViewPr snapToGrid="0">
      <p:cViewPr varScale="1">
        <p:scale>
          <a:sx n="138" d="100"/>
          <a:sy n="138" d="100"/>
        </p:scale>
        <p:origin x="768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slides/slide7.xml" Type="http://schemas.openxmlformats.org/officeDocument/2006/relationships/slide" Id="rId8"></Relationship><Relationship Target="slides/slide12.xml" Type="http://schemas.openxmlformats.org/officeDocument/2006/relationships/slide" Id="rId13"></Relationship><Relationship Target="slides/slide17.xml" Type="http://schemas.openxmlformats.org/officeDocument/2006/relationships/slide" Id="rId18"></Relationship><Relationship Target="tableStyles.xml" Type="http://schemas.openxmlformats.org/officeDocument/2006/relationships/tableStyles" Id="rId26"></Relationship><Relationship Target="slides/slide2.xml" Type="http://schemas.openxmlformats.org/officeDocument/2006/relationships/slide" Id="rId3"></Relationship><Relationship Target="slides/slide20.xml" Type="http://schemas.openxmlformats.org/officeDocument/2006/relationships/slide" Id="rId21"></Relationship><Relationship Target="slides/slide6.xml" Type="http://schemas.openxmlformats.org/officeDocument/2006/relationships/slide" Id="rId7"></Relationship><Relationship Target="slides/slide11.xml" Type="http://schemas.openxmlformats.org/officeDocument/2006/relationships/slide" Id="rId12"></Relationship><Relationship Target="slides/slide16.xml" Type="http://schemas.openxmlformats.org/officeDocument/2006/relationships/slide" Id="rId17"></Relationship><Relationship Target="theme/theme1.xml" Type="http://schemas.openxmlformats.org/officeDocument/2006/relationships/theme" Id="rId25"></Relationship><Relationship Target="slides/slide1.xml" Type="http://schemas.openxmlformats.org/officeDocument/2006/relationships/slide" Id="rId2"></Relationship><Relationship Target="slides/slide15.xml" Type="http://schemas.openxmlformats.org/officeDocument/2006/relationships/slide" Id="rId16"></Relationship><Relationship Target="slides/slide19.xml" Type="http://schemas.openxmlformats.org/officeDocument/2006/relationships/slide" Id="rId20"></Relationship><Relationship Target="slideMasters/slideMaster1.xml" Type="http://schemas.openxmlformats.org/officeDocument/2006/relationships/slideMaster" Id="rId1"></Relationship><Relationship Target="slides/slide5.xml" Type="http://schemas.openxmlformats.org/officeDocument/2006/relationships/slide" Id="rId6"></Relationship><Relationship Target="slides/slide10.xml" Type="http://schemas.openxmlformats.org/officeDocument/2006/relationships/slide" Id="rId11"></Relationship><Relationship Target="viewProps.xml" Type="http://schemas.openxmlformats.org/officeDocument/2006/relationships/viewProps" Id="rId24"></Relationship><Relationship Target="slides/slide4.xml" Type="http://schemas.openxmlformats.org/officeDocument/2006/relationships/slide" Id="rId5"></Relationship><Relationship Target="slides/slide14.xml" Type="http://schemas.openxmlformats.org/officeDocument/2006/relationships/slide" Id="rId15"></Relationship><Relationship Target="presProps.xml" Type="http://schemas.openxmlformats.org/officeDocument/2006/relationships/presProps" Id="rId23"></Relationship><Relationship Target="slides/slide9.xml" Type="http://schemas.openxmlformats.org/officeDocument/2006/relationships/slide" Id="rId10"></Relationship><Relationship Target="slides/slide18.xml" Type="http://schemas.openxmlformats.org/officeDocument/2006/relationships/slide" Id="rId19"></Relationship><Relationship Target="slides/slide3.xml" Type="http://schemas.openxmlformats.org/officeDocument/2006/relationships/slide" Id="rId4"></Relationship><Relationship Target="slides/slide8.xml" Type="http://schemas.openxmlformats.org/officeDocument/2006/relationships/slide" Id="rId9"></Relationship><Relationship Target="slides/slide13.xml" Type="http://schemas.openxmlformats.org/officeDocument/2006/relationships/slide" Id="rId14"></Relationship><Relationship Target="notesMasters/notesMaster1.xml" Type="http://schemas.openxmlformats.org/officeDocument/2006/relationships/notesMaster" Id="rId22"></Relationship></Relationships>
</file>

<file path=ppt/charts/_rels/chart1.xml.rels><?xml version="1.0" encoding="UTF-8" ?><Relationships xmlns="http://schemas.openxmlformats.org/package/2006/relationships"><Relationship Target="../theme/themeOverride1.xml" Type="http://schemas.openxmlformats.org/officeDocument/2006/relationships/themeOverride" Id="rId3"></Relationship><Relationship Target="colors1.xml" Type="http://schemas.microsoft.com/office/2011/relationships/chartColorStyle" Id="rId2"></Relationship><Relationship Target="style1.xml" Type="http://schemas.microsoft.com/office/2011/relationships/chartStyle" Id="rId1"></Relationship></Relationships>
</file>

<file path=ppt/charts/_rels/chart2.xml.rels><?xml version="1.0" encoding="UTF-8" ?><Relationships xmlns="http://schemas.openxmlformats.org/package/2006/relationships"><Relationship Target="../theme/themeOverride2.xml" Type="http://schemas.openxmlformats.org/officeDocument/2006/relationships/themeOverride" Id="rId3"></Relationship><Relationship Target="colors2.xml" Type="http://schemas.microsoft.com/office/2011/relationships/chartColorStyle" Id="rId2"></Relationship><Relationship Target="style2.xml" Type="http://schemas.microsoft.com/office/2011/relationships/chartStyle" Id="rId1"></Relationship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Tabelle1!$H$75</c:f>
              <c:strCache>
                <c:ptCount val="1"/>
                <c:pt idx="0">
                  <c:v>Stimme voll zu</c:v>
                </c:pt>
              </c:strCache>
            </c:strRef>
          </c:tx>
          <c:spPr>
            <a:solidFill>
              <a:srgbClr val="B01E2D"/>
            </a:solidFill>
            <a:ln w="3175">
              <a:solidFill>
                <a:srgbClr val="B01E2D"/>
              </a:solidFill>
              <a:prstDash val="solid"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5CC0-4235-9F9D-CF4683FBF09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5CC0-4235-9F9D-CF4683FBF09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5CC0-4235-9F9D-CF4683FBF092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5CC0-4235-9F9D-CF4683FBF092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5CC0-4235-9F9D-CF4683FBF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Tabelle1!$G$76:$G$80</c:f>
              <c:strCache>
                <c:ptCount val="5"/>
                <c:pt idx="0">
                  <c:v>Initiativen, die von der Regierung oder einer Behörde initiiert werden, können mit dem Anspruch Sozialer Innovation vereinbart werden („Top-Down“)</c:v>
                </c:pt>
                <c:pt idx="1">
                  <c:v>Sozial innovative Projekte müssen einen Bottom-Up Ansatz verfolgen, d.h. Veränderungen werden von den Betroffenen initiiert. </c:v>
                </c:pt>
                <c:pt idx="2">
                  <c:v>Soziale Innovation muss die Kooperation zwischen zivilgesellschaftlichen Akteur*innen und Verwaltungsbehörden fördern.</c:v>
                </c:pt>
                <c:pt idx="3">
                  <c:v>Soziale Innovation muss zur verbesserten Teilhabe jener Gruppen beitragen, die bisher in ihren Handlungsspielräumen eingeschränkt waren (Stichwort: „Empowerment“)</c:v>
                </c:pt>
                <c:pt idx="4">
                  <c:v>Soziale Innovation kann auch Projekte/Initiativen auf lokaler Ebene umfassen und muss nicht zwangsläufig den Anspruch haben, überregional zu wirken.</c:v>
                </c:pt>
              </c:strCache>
            </c:strRef>
          </c:cat>
          <c:val>
            <c:numRef>
              <c:f>Tabelle1!$H$76:$H$80</c:f>
              <c:numCache>
                <c:formatCode>0%</c:formatCode>
                <c:ptCount val="5"/>
                <c:pt idx="0">
                  <c:v>0.23400000000000001</c:v>
                </c:pt>
                <c:pt idx="1">
                  <c:v>0.23300000000000001</c:v>
                </c:pt>
                <c:pt idx="2">
                  <c:v>0.34300000000000003</c:v>
                </c:pt>
                <c:pt idx="3">
                  <c:v>0.59099999999999997</c:v>
                </c:pt>
                <c:pt idx="4">
                  <c:v>0.83499999999999996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4A8-4113-9059-204422DE90B6}"/>
            </c:ext>
          </c:extLst>
        </c:ser>
        <c:ser>
          <c:idx val="1"/>
          <c:order val="1"/>
          <c:tx>
            <c:strRef>
              <c:f>Tabelle1!$I$75</c:f>
              <c:strCache>
                <c:ptCount val="1"/>
                <c:pt idx="0">
                  <c:v>Stimme eher zu</c:v>
                </c:pt>
              </c:strCache>
            </c:strRef>
          </c:tx>
          <c:spPr>
            <a:solidFill>
              <a:srgbClr val="D79B7A"/>
            </a:solidFill>
            <a:ln w="3175">
              <a:solidFill>
                <a:srgbClr val="D79B7A"/>
              </a:solidFill>
              <a:prstDash val="solid"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5CC0-4235-9F9D-CF4683FBF09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CC0-4235-9F9D-CF4683FBF09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CC0-4235-9F9D-CF4683FBF092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5CC0-4235-9F9D-CF4683FBF092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5CC0-4235-9F9D-CF4683FBF0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Tabelle1!$G$76:$G$80</c:f>
              <c:strCache>
                <c:ptCount val="5"/>
                <c:pt idx="0">
                  <c:v>Initiativen, die von der Regierung oder einer Behörde initiiert werden, können mit dem Anspruch Sozialer Innovation vereinbart werden („Top-Down“)</c:v>
                </c:pt>
                <c:pt idx="1">
                  <c:v>Sozial innovative Projekte müssen einen Bottom-Up Ansatz verfolgen, d.h. Veränderungen werden von den Betroffenen initiiert. </c:v>
                </c:pt>
                <c:pt idx="2">
                  <c:v>Soziale Innovation muss die Kooperation zwischen zivilgesellschaftlichen Akteur*innen und Verwaltungsbehörden fördern.</c:v>
                </c:pt>
                <c:pt idx="3">
                  <c:v>Soziale Innovation muss zur verbesserten Teilhabe jener Gruppen beitragen, die bisher in ihren Handlungsspielräumen eingeschränkt waren (Stichwort: „Empowerment“)</c:v>
                </c:pt>
                <c:pt idx="4">
                  <c:v>Soziale Innovation kann auch Projekte/Initiativen auf lokaler Ebene umfassen und muss nicht zwangsläufig den Anspruch haben, überregional zu wirken.</c:v>
                </c:pt>
              </c:strCache>
            </c:strRef>
          </c:cat>
          <c:val>
            <c:numRef>
              <c:f>Tabelle1!$I$76:$I$80</c:f>
              <c:numCache>
                <c:formatCode>0%</c:formatCode>
                <c:ptCount val="5"/>
                <c:pt idx="0">
                  <c:v>0.504</c:v>
                </c:pt>
                <c:pt idx="1">
                  <c:v>0.48699999999999999</c:v>
                </c:pt>
                <c:pt idx="2">
                  <c:v>0.43099999999999999</c:v>
                </c:pt>
                <c:pt idx="3">
                  <c:v>0.32200000000000001</c:v>
                </c:pt>
                <c:pt idx="4">
                  <c:v>0.14499999999999999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4A8-4113-9059-204422DE90B6}"/>
            </c:ext>
          </c:extLst>
        </c:ser>
        <c:ser>
          <c:idx val="2"/>
          <c:order val="2"/>
          <c:tx>
            <c:strRef>
              <c:f>Tabelle1!$J$75</c:f>
              <c:strCache>
                <c:ptCount val="1"/>
                <c:pt idx="0">
                  <c:v>Stimme eher nicht zu</c:v>
                </c:pt>
              </c:strCache>
            </c:strRef>
          </c:tx>
          <c:spPr>
            <a:solidFill>
              <a:srgbClr val="E8D8C1"/>
            </a:solidFill>
            <a:ln w="3175">
              <a:solidFill>
                <a:srgbClr val="E8D8C1"/>
              </a:solidFill>
              <a:prstDash val="solid"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5CC0-4235-9F9D-CF4683FBF09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5CC0-4235-9F9D-CF4683FBF09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5CC0-4235-9F9D-CF4683FBF092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5CC0-4235-9F9D-CF4683FBF09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4A8-4113-9059-204422DE9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Tabelle1!$G$76:$G$80</c:f>
              <c:strCache>
                <c:ptCount val="5"/>
                <c:pt idx="0">
                  <c:v>Initiativen, die von der Regierung oder einer Behörde initiiert werden, können mit dem Anspruch Sozialer Innovation vereinbart werden („Top-Down“)</c:v>
                </c:pt>
                <c:pt idx="1">
                  <c:v>Sozial innovative Projekte müssen einen Bottom-Up Ansatz verfolgen, d.h. Veränderungen werden von den Betroffenen initiiert. </c:v>
                </c:pt>
                <c:pt idx="2">
                  <c:v>Soziale Innovation muss die Kooperation zwischen zivilgesellschaftlichen Akteur*innen und Verwaltungsbehörden fördern.</c:v>
                </c:pt>
                <c:pt idx="3">
                  <c:v>Soziale Innovation muss zur verbesserten Teilhabe jener Gruppen beitragen, die bisher in ihren Handlungsspielräumen eingeschränkt waren (Stichwort: „Empowerment“)</c:v>
                </c:pt>
                <c:pt idx="4">
                  <c:v>Soziale Innovation kann auch Projekte/Initiativen auf lokaler Ebene umfassen und muss nicht zwangsläufig den Anspruch haben, überregional zu wirken.</c:v>
                </c:pt>
              </c:strCache>
            </c:strRef>
          </c:cat>
          <c:val>
            <c:numRef>
              <c:f>Tabelle1!$J$76:$J$80</c:f>
              <c:numCache>
                <c:formatCode>0%</c:formatCode>
                <c:ptCount val="5"/>
                <c:pt idx="0">
                  <c:v>0.22800000000000001</c:v>
                </c:pt>
                <c:pt idx="1">
                  <c:v>0.23</c:v>
                </c:pt>
                <c:pt idx="2">
                  <c:v>0.16600000000000001</c:v>
                </c:pt>
                <c:pt idx="3">
                  <c:v>7.9000000000000001E-2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24A8-4113-9059-204422DE90B6}"/>
            </c:ext>
          </c:extLst>
        </c:ser>
        <c:ser>
          <c:idx val="3"/>
          <c:order val="3"/>
          <c:tx>
            <c:strRef>
              <c:f>Tabelle1!$K$75</c:f>
              <c:strCache>
                <c:ptCount val="1"/>
                <c:pt idx="0">
                  <c:v>Stimme gar nicht zu</c:v>
                </c:pt>
              </c:strCache>
            </c:strRef>
          </c:tx>
          <c:spPr>
            <a:solidFill>
              <a:srgbClr val="F7F5DA"/>
            </a:solidFill>
            <a:ln w="3175">
              <a:solidFill>
                <a:srgbClr val="BCBBA8"/>
              </a:solidFill>
              <a:prstDash val="solid"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4A8-4113-9059-204422DE90B6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5CC0-4235-9F9D-CF4683FBF09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5CC0-4235-9F9D-CF4683FBF09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4A8-4113-9059-204422DE90B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4A8-4113-9059-204422DE90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Tabelle1!$G$76:$G$80</c:f>
              <c:strCache>
                <c:ptCount val="5"/>
                <c:pt idx="0">
                  <c:v>Initiativen, die von der Regierung oder einer Behörde initiiert werden, können mit dem Anspruch Sozialer Innovation vereinbart werden („Top-Down“)</c:v>
                </c:pt>
                <c:pt idx="1">
                  <c:v>Sozial innovative Projekte müssen einen Bottom-Up Ansatz verfolgen, d.h. Veränderungen werden von den Betroffenen initiiert. </c:v>
                </c:pt>
                <c:pt idx="2">
                  <c:v>Soziale Innovation muss die Kooperation zwischen zivilgesellschaftlichen Akteur*innen und Verwaltungsbehörden fördern.</c:v>
                </c:pt>
                <c:pt idx="3">
                  <c:v>Soziale Innovation muss zur verbesserten Teilhabe jener Gruppen beitragen, die bisher in ihren Handlungsspielräumen eingeschränkt waren (Stichwort: „Empowerment“)</c:v>
                </c:pt>
                <c:pt idx="4">
                  <c:v>Soziale Innovation kann auch Projekte/Initiativen auf lokaler Ebene umfassen und muss nicht zwangsläufig den Anspruch haben, überregional zu wirken.</c:v>
                </c:pt>
              </c:strCache>
            </c:strRef>
          </c:cat>
          <c:val>
            <c:numRef>
              <c:f>Tabelle1!$K$76:$K$80</c:f>
              <c:numCache>
                <c:formatCode>0%</c:formatCode>
                <c:ptCount val="5"/>
                <c:pt idx="0">
                  <c:v>3.3000000000000002E-2</c:v>
                </c:pt>
                <c:pt idx="1">
                  <c:v>0.05</c:v>
                </c:pt>
                <c:pt idx="2">
                  <c:v>0.06</c:v>
                </c:pt>
                <c:pt idx="3">
                  <c:v>8.9999999999999993E-3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24A8-4113-9059-204422DE90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92558656"/>
        <c:axId val="1358581216"/>
      </c:barChart>
      <c:catAx>
        <c:axId val="1092558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358581216"/>
        <c:crosses val="autoZero"/>
        <c:auto val="1"/>
        <c:lblAlgn val="l"/>
        <c:lblOffset val="100"/>
        <c:noMultiLvlLbl val="0"/>
      </c:catAx>
      <c:valAx>
        <c:axId val="1358581216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092558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rgbClr val="FFFFFF"/>
        </a:solidFill>
        <a:ln w="12700">
          <a:solidFill>
            <a:srgbClr val="808080"/>
          </a:solidFill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808080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FFFFFF"/>
    </a:solidFill>
    <a:ln w="12700" cap="flat" cmpd="sng" algn="ctr">
      <a:solidFill>
        <a:srgbClr val="808080"/>
      </a:solidFill>
      <a:prstDash val="solid"/>
      <a:round/>
    </a:ln>
    <a:effectLst/>
  </c:spPr>
  <c:txPr>
    <a:bodyPr/>
    <a:lstStyle/>
    <a:p>
      <a:pPr>
        <a:defRPr sz="900" b="0" i="0">
          <a:latin typeface="Arial"/>
          <a:ea typeface="Arial"/>
          <a:cs typeface="Arial"/>
        </a:defRPr>
      </a:pPr>
      <a:endParaRPr lang="de-DE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Tabelle1!$H$110</c:f>
              <c:strCache>
                <c:ptCount val="1"/>
                <c:pt idx="0">
                  <c:v>Stimme voll zu</c:v>
                </c:pt>
              </c:strCache>
            </c:strRef>
          </c:tx>
          <c:spPr>
            <a:solidFill>
              <a:srgbClr val="B01E2D"/>
            </a:solidFill>
            <a:ln w="3175">
              <a:solidFill>
                <a:srgbClr val="B01E2D"/>
              </a:solidFill>
              <a:prstDash val="solid"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863B-460D-8D86-2C1F1F1AD4A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63B-460D-8D86-2C1F1F1AD4A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63B-460D-8D86-2C1F1F1AD4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Tabelle1!$G$111:$G$113</c:f>
              <c:strCache>
                <c:ptCount val="3"/>
                <c:pt idx="0">
                  <c:v>Die Initiative zum Projekt muss von der Zielgruppe kommen. </c:v>
                </c:pt>
                <c:pt idx="1">
                  <c:v>Die Zielgruppe(n) müssen schon in der Konzeption aktiv eingebunden werden.  </c:v>
                </c:pt>
                <c:pt idx="2">
                  <c:v>Die Zielgruppe(n) müssen in die Umsetzung aktiv eingebunden werden. </c:v>
                </c:pt>
              </c:strCache>
            </c:strRef>
          </c:cat>
          <c:val>
            <c:numRef>
              <c:f>Tabelle1!$H$111:$H$113</c:f>
              <c:numCache>
                <c:formatCode>0%</c:formatCode>
                <c:ptCount val="3"/>
                <c:pt idx="0">
                  <c:v>5.7000000000000002E-2</c:v>
                </c:pt>
                <c:pt idx="1">
                  <c:v>0.41199999999999998</c:v>
                </c:pt>
                <c:pt idx="2">
                  <c:v>0.63600000000000001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32-4BC7-8410-B93DB9FE942D}"/>
            </c:ext>
          </c:extLst>
        </c:ser>
        <c:ser>
          <c:idx val="1"/>
          <c:order val="1"/>
          <c:tx>
            <c:strRef>
              <c:f>Tabelle1!$I$110</c:f>
              <c:strCache>
                <c:ptCount val="1"/>
                <c:pt idx="0">
                  <c:v>Stimme eher zu</c:v>
                </c:pt>
              </c:strCache>
            </c:strRef>
          </c:tx>
          <c:spPr>
            <a:solidFill>
              <a:srgbClr val="D79B7A"/>
            </a:solidFill>
            <a:ln w="3175">
              <a:solidFill>
                <a:srgbClr val="D79B7A"/>
              </a:solidFill>
              <a:prstDash val="solid"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63B-460D-8D86-2C1F1F1AD4A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863B-460D-8D86-2C1F1F1AD4A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863B-460D-8D86-2C1F1F1AD4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Tabelle1!$G$111:$G$113</c:f>
              <c:strCache>
                <c:ptCount val="3"/>
                <c:pt idx="0">
                  <c:v>Die Initiative zum Projekt muss von der Zielgruppe kommen. </c:v>
                </c:pt>
                <c:pt idx="1">
                  <c:v>Die Zielgruppe(n) müssen schon in der Konzeption aktiv eingebunden werden.  </c:v>
                </c:pt>
                <c:pt idx="2">
                  <c:v>Die Zielgruppe(n) müssen in die Umsetzung aktiv eingebunden werden. </c:v>
                </c:pt>
              </c:strCache>
            </c:strRef>
          </c:cat>
          <c:val>
            <c:numRef>
              <c:f>Tabelle1!$I$111:$I$113</c:f>
              <c:numCache>
                <c:formatCode>0%</c:formatCode>
                <c:ptCount val="3"/>
                <c:pt idx="0">
                  <c:v>0.26800000000000002</c:v>
                </c:pt>
                <c:pt idx="1">
                  <c:v>0.442</c:v>
                </c:pt>
                <c:pt idx="2">
                  <c:v>0.312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032-4BC7-8410-B93DB9FE942D}"/>
            </c:ext>
          </c:extLst>
        </c:ser>
        <c:ser>
          <c:idx val="2"/>
          <c:order val="2"/>
          <c:tx>
            <c:strRef>
              <c:f>Tabelle1!$J$110</c:f>
              <c:strCache>
                <c:ptCount val="1"/>
                <c:pt idx="0">
                  <c:v>Stimme eher nicht zu</c:v>
                </c:pt>
              </c:strCache>
            </c:strRef>
          </c:tx>
          <c:spPr>
            <a:solidFill>
              <a:srgbClr val="E8D8C1"/>
            </a:solidFill>
            <a:ln w="3175">
              <a:solidFill>
                <a:srgbClr val="E8D8C1"/>
              </a:solidFill>
              <a:prstDash val="solid"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863B-460D-8D86-2C1F1F1AD4A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863B-460D-8D86-2C1F1F1AD4A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863B-460D-8D86-2C1F1F1AD4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Tabelle1!$G$111:$G$113</c:f>
              <c:strCache>
                <c:ptCount val="3"/>
                <c:pt idx="0">
                  <c:v>Die Initiative zum Projekt muss von der Zielgruppe kommen. </c:v>
                </c:pt>
                <c:pt idx="1">
                  <c:v>Die Zielgruppe(n) müssen schon in der Konzeption aktiv eingebunden werden.  </c:v>
                </c:pt>
                <c:pt idx="2">
                  <c:v>Die Zielgruppe(n) müssen in die Umsetzung aktiv eingebunden werden. </c:v>
                </c:pt>
              </c:strCache>
            </c:strRef>
          </c:cat>
          <c:val>
            <c:numRef>
              <c:f>Tabelle1!$J$111:$J$113</c:f>
              <c:numCache>
                <c:formatCode>0%</c:formatCode>
                <c:ptCount val="3"/>
                <c:pt idx="0">
                  <c:v>0.45800000000000002</c:v>
                </c:pt>
                <c:pt idx="1">
                  <c:v>0.13500000000000001</c:v>
                </c:pt>
                <c:pt idx="2">
                  <c:v>4.1000000000000002E-2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032-4BC7-8410-B93DB9FE942D}"/>
            </c:ext>
          </c:extLst>
        </c:ser>
        <c:ser>
          <c:idx val="3"/>
          <c:order val="3"/>
          <c:tx>
            <c:strRef>
              <c:f>Tabelle1!$K$110</c:f>
              <c:strCache>
                <c:ptCount val="1"/>
                <c:pt idx="0">
                  <c:v>Stimme gar nicht zu</c:v>
                </c:pt>
              </c:strCache>
            </c:strRef>
          </c:tx>
          <c:spPr>
            <a:solidFill>
              <a:srgbClr val="F7F5DA"/>
            </a:solidFill>
            <a:ln w="3175">
              <a:solidFill>
                <a:srgbClr val="BCBBA8"/>
              </a:solidFill>
              <a:prstDash val="solid"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863B-460D-8D86-2C1F1F1AD4A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032-4BC7-8410-B93DB9FE942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032-4BC7-8410-B93DB9FE94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/>
                    <a:ea typeface="Arial"/>
                    <a:cs typeface="Arial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Tabelle1!$G$111:$G$113</c:f>
              <c:strCache>
                <c:ptCount val="3"/>
                <c:pt idx="0">
                  <c:v>Die Initiative zum Projekt muss von der Zielgruppe kommen. </c:v>
                </c:pt>
                <c:pt idx="1">
                  <c:v>Die Zielgruppe(n) müssen schon in der Konzeption aktiv eingebunden werden.  </c:v>
                </c:pt>
                <c:pt idx="2">
                  <c:v>Die Zielgruppe(n) müssen in die Umsetzung aktiv eingebunden werden. </c:v>
                </c:pt>
              </c:strCache>
            </c:strRef>
          </c:cat>
          <c:val>
            <c:numRef>
              <c:f>Tabelle1!$K$111:$K$113</c:f>
              <c:numCache>
                <c:formatCode>0%</c:formatCode>
                <c:ptCount val="3"/>
                <c:pt idx="0">
                  <c:v>0.217</c:v>
                </c:pt>
                <c:pt idx="1">
                  <c:v>1.2E-2</c:v>
                </c:pt>
                <c:pt idx="2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032-4BC7-8410-B93DB9FE94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92329568"/>
        <c:axId val="1092332400"/>
      </c:barChart>
      <c:catAx>
        <c:axId val="1092329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092332400"/>
        <c:crosses val="autoZero"/>
        <c:auto val="1"/>
        <c:lblAlgn val="ctr"/>
        <c:lblOffset val="100"/>
        <c:noMultiLvlLbl val="0"/>
      </c:catAx>
      <c:valAx>
        <c:axId val="1092332400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092329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rgbClr val="FFFFFF"/>
        </a:solidFill>
        <a:ln w="12700">
          <a:solidFill>
            <a:srgbClr val="808080"/>
          </a:solidFill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808080"/>
              </a:solidFill>
              <a:latin typeface="Arial"/>
              <a:ea typeface="Arial"/>
              <a:cs typeface="Arial"/>
            </a:defRPr>
          </a:pPr>
          <a:endParaRPr lang="de-DE"/>
        </a:p>
      </c:txPr>
    </c:legend>
    <c:plotVisOnly val="1"/>
    <c:dispBlanksAs val="gap"/>
    <c:showDLblsOverMax val="0"/>
  </c:chart>
  <c:spPr>
    <a:solidFill>
      <a:srgbClr val="FFFFFF"/>
    </a:solidFill>
    <a:ln w="12700" cap="flat" cmpd="sng" algn="ctr">
      <a:solidFill>
        <a:srgbClr val="808080"/>
      </a:solidFill>
      <a:prstDash val="solid"/>
      <a:round/>
    </a:ln>
    <a:effectLst/>
  </c:spPr>
  <c:txPr>
    <a:bodyPr/>
    <a:lstStyle/>
    <a:p>
      <a:pPr>
        <a:defRPr sz="900" b="0" i="0">
          <a:latin typeface="Arial"/>
          <a:ea typeface="Arial"/>
          <a:cs typeface="Arial"/>
        </a:defRPr>
      </a:pPr>
      <a:endParaRPr lang="de-DE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f775a0d4a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f775a0d4a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021c1af1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021c1af1d_0_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357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021c1af1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021c1af1d_0_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56897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f775a0d4a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f775a0d4a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37684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57234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04947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f775a0d4a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f775a0d4a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33384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021c1af1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021c1af1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AT" dirty="0"/>
              <a:t>Themen in beiden Regionen: Zielgruppeneinbindung, Strukturen / Strukturelle Unterstützung, Notwendigkeit einer zentralen Anlaufstelle für SI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119111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021c1af1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021c1af1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6688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f021c1af1d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f021c1af1d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ef775a0d4a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ef775a0d4a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021c1af1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021c1af1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2707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021c1af1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021c1af1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021c1af1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f021c1af1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80710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021c1af1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021c1af1d_0_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508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021c1af1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021c1af1d_0_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2511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f775a0d4a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f775a0d4a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8079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f021c1af1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f021c1af1d_0_5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0922316"/>
      </p:ext>
    </p:extLst>
  </p:cSld>
  <p:clrMapOvr>
    <a:masterClrMapping/>
  </p:clrMapOvr>
</p:notes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0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1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2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3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4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5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6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7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8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_rels/slideLayout9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slideLayouts/slideLayout8.xml" Type="http://schemas.openxmlformats.org/officeDocument/2006/relationships/slideLayout" Id="rId8"></Relationship><Relationship Target="../slideLayouts/slideLayout3.xml" Type="http://schemas.openxmlformats.org/officeDocument/2006/relationships/slideLayout" Id="rId3"></Relationship><Relationship Target="../slideLayouts/slideLayout7.xml" Type="http://schemas.openxmlformats.org/officeDocument/2006/relationships/slideLayout" Id="rId7"></Relationship><Relationship Target="../theme/theme1.xml" Type="http://schemas.openxmlformats.org/officeDocument/2006/relationships/theme" Id="rId12"></Relationship><Relationship Target="../slideLayouts/slideLayout2.xml" Type="http://schemas.openxmlformats.org/officeDocument/2006/relationships/slideLayout" Id="rId2"></Relationship><Relationship Target="../slideLayouts/slideLayout1.xml" Type="http://schemas.openxmlformats.org/officeDocument/2006/relationships/slideLayout" Id="rId1"></Relationship><Relationship Target="../slideLayouts/slideLayout6.xml" Type="http://schemas.openxmlformats.org/officeDocument/2006/relationships/slideLayout" Id="rId6"></Relationship><Relationship Target="../slideLayouts/slideLayout11.xml" Type="http://schemas.openxmlformats.org/officeDocument/2006/relationships/slideLayout" Id="rId11"></Relationship><Relationship Target="../slideLayouts/slideLayout5.xml" Type="http://schemas.openxmlformats.org/officeDocument/2006/relationships/slideLayout" Id="rId5"></Relationship><Relationship Target="../slideLayouts/slideLayout10.xml" Type="http://schemas.openxmlformats.org/officeDocument/2006/relationships/slideLayout" Id="rId10"></Relationship><Relationship Target="../slideLayouts/slideLayout4.xml" Type="http://schemas.openxmlformats.org/officeDocument/2006/relationships/slideLayout" Id="rId4"></Relationship><Relationship Target="../slideLayouts/slideLayout9.xml" Type="http://schemas.openxmlformats.org/officeDocument/2006/relationships/slideLayout" Id="rId9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media/image1.jpg" Type="http://schemas.openxmlformats.org/officeDocument/2006/relationships/image" Id="rId3"></Relationship><Relationship Target="../notesSlides/notesSlide1.xml" Type="http://schemas.openxmlformats.org/officeDocument/2006/relationships/notesSlide" Id="rId2"></Relationship><Relationship Target="../slideLayouts/slideLayout1.xml" Type="http://schemas.openxmlformats.org/officeDocument/2006/relationships/slideLayout" Id="rId1"></Relationship></Relationships>
</file>

<file path=ppt/slides/_rels/slide10.xml.rels><?xml version="1.0" encoding="UTF-8" ?><Relationships xmlns="http://schemas.openxmlformats.org/package/2006/relationships"><Relationship Target="../media/image6.png" Type="http://schemas.openxmlformats.org/officeDocument/2006/relationships/image" Id="rId3"></Relationship><Relationship Target="../notesSlides/notesSlide10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Relationship Target="../charts/chart2.xml" Type="http://schemas.openxmlformats.org/officeDocument/2006/relationships/chart" Id="rId4"></Relationship></Relationships>
</file>

<file path=ppt/slides/_rels/slide11.xml.rels><?xml version="1.0" encoding="UTF-8" ?><Relationships xmlns="http://schemas.openxmlformats.org/package/2006/relationships"><Relationship Target="../media/image6.png" Type="http://schemas.openxmlformats.org/officeDocument/2006/relationships/image" Id="rId3"></Relationship><Relationship Target="../notesSlides/notesSlide11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/Relationships>
</file>

<file path=ppt/slides/_rels/slide12.xml.rels><?xml version="1.0" encoding="UTF-8" ?><Relationships xmlns="http://schemas.openxmlformats.org/package/2006/relationships"><Relationship Target="../media/image6.png" Type="http://schemas.openxmlformats.org/officeDocument/2006/relationships/image" Id="rId3"></Relationship><Relationship Target="../notesSlides/notesSlide12.xml" Type="http://schemas.openxmlformats.org/officeDocument/2006/relationships/notesSlide" Id="rId2"></Relationship><Relationship Target="../slideLayouts/slideLayout1.xml" Type="http://schemas.openxmlformats.org/officeDocument/2006/relationships/slideLayout" Id="rId1"></Relationship></Relationships>
</file>

<file path=ppt/slides/_rels/slide13.xml.rels><?xml version="1.0" encoding="UTF-8" ?><Relationships xmlns="http://schemas.openxmlformats.org/package/2006/relationships"><Relationship TargetMode="External" Target="http://www.siplus.at/" Type="http://schemas.openxmlformats.org/officeDocument/2006/relationships/hyperlink" Id="rId3"></Relationship><Relationship Target="../notesSlides/notesSlide13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Relationship Target="../media/image6.png" Type="http://schemas.openxmlformats.org/officeDocument/2006/relationships/image" Id="rId4"></Relationship></Relationships>
</file>

<file path=ppt/slides/_rels/slide14.xml.rels><?xml version="1.0" encoding="UTF-8" ?><Relationships xmlns="http://schemas.openxmlformats.org/package/2006/relationships"><Relationship Target="../media/image6.png" Type="http://schemas.openxmlformats.org/officeDocument/2006/relationships/image" Id="rId3"></Relationship><Relationship Target="../notesSlides/notesSlide14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/Relationships>
</file>

<file path=ppt/slides/_rels/slide15.xml.rels><?xml version="1.0" encoding="UTF-8" ?><Relationships xmlns="http://schemas.openxmlformats.org/package/2006/relationships"><Relationship Target="../media/image6.png" Type="http://schemas.openxmlformats.org/officeDocument/2006/relationships/image" Id="rId3"></Relationship><Relationship Target="../notesSlides/notesSlide15.xml" Type="http://schemas.openxmlformats.org/officeDocument/2006/relationships/notesSlide" Id="rId2"></Relationship><Relationship Target="../slideLayouts/slideLayout1.xml" Type="http://schemas.openxmlformats.org/officeDocument/2006/relationships/slideLayout" Id="rId1"></Relationship></Relationships>
</file>

<file path=ppt/slides/_rels/slide16.xml.rels><?xml version="1.0" encoding="UTF-8" ?><Relationships xmlns="http://schemas.openxmlformats.org/package/2006/relationships"><Relationship Target="../media/image6.png" Type="http://schemas.openxmlformats.org/officeDocument/2006/relationships/image" Id="rId3"></Relationship><Relationship Target="../notesSlides/notesSlide16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Relationship Target="../media/image8.png" Type="http://schemas.openxmlformats.org/officeDocument/2006/relationships/image" Id="rId4"></Relationship></Relationships>
</file>

<file path=ppt/slides/_rels/slide17.xml.rels><?xml version="1.0" encoding="UTF-8" ?><Relationships xmlns="http://schemas.openxmlformats.org/package/2006/relationships"><Relationship Target="../media/image1.jpg" Type="http://schemas.openxmlformats.org/officeDocument/2006/relationships/image" Id="rId2"></Relationship><Relationship Target="../slideLayouts/slideLayout3.xml" Type="http://schemas.openxmlformats.org/officeDocument/2006/relationships/slideLayout" Id="rId1"></Relationship></Relationships>
</file>

<file path=ppt/slides/_rels/slide18.xml.rels><?xml version="1.0" encoding="UTF-8" ?><Relationships xmlns="http://schemas.openxmlformats.org/package/2006/relationships"><Relationship Target="../media/image10.jpeg" Type="http://schemas.openxmlformats.org/officeDocument/2006/relationships/image" Id="rId3"></Relationship><Relationship Target="../media/image9.jpeg" Type="http://schemas.openxmlformats.org/officeDocument/2006/relationships/image" Id="rId2"></Relationship><Relationship Target="../slideLayouts/slideLayout3.xml" Type="http://schemas.openxmlformats.org/officeDocument/2006/relationships/slideLayout" Id="rId1"></Relationship><Relationship Target="../media/image11.jpeg" Type="http://schemas.openxmlformats.org/officeDocument/2006/relationships/image" Id="rId4"></Relationship></Relationships>
</file>

<file path=ppt/slides/_rels/slide19.xml.rels><?xml version="1.0" encoding="UTF-8" ?><Relationships xmlns="http://schemas.openxmlformats.org/package/2006/relationships"><Relationship Target="../media/image12.png" Type="http://schemas.openxmlformats.org/officeDocument/2006/relationships/image" Id="rId3"></Relationship><Relationship Target="../notesSlides/notesSlide17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Relationship Target="../media/image13.png" Type="http://schemas.openxmlformats.org/officeDocument/2006/relationships/image" Id="rId4"></Relationship></Relationships>
</file>

<file path=ppt/slides/_rels/slide2.xml.rels><?xml version="1.0" encoding="UTF-8" ?><Relationships xmlns="http://schemas.openxmlformats.org/package/2006/relationships"><Relationship Target="../media/image4.png" Type="http://schemas.openxmlformats.org/officeDocument/2006/relationships/image" Id="rId8"></Relationship><Relationship TargetMode="External" Target="http://www.lrsocialresearch.at/" Type="http://schemas.openxmlformats.org/officeDocument/2006/relationships/hyperlink" Id="rId3"></Relationship><Relationship Target="../media/image3.png" Type="http://schemas.openxmlformats.org/officeDocument/2006/relationships/image" Id="rId7"></Relationship><Relationship Target="../notesSlides/notesSlide2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Relationship Target="../media/image2.gif" Type="http://schemas.openxmlformats.org/officeDocument/2006/relationships/image" Id="rId6"></Relationship><Relationship TargetMode="External" Target="https://www.bma.gv.at/" Type="http://schemas.openxmlformats.org/officeDocument/2006/relationships/hyperlink" Id="rId5"></Relationship><Relationship TargetMode="External" Target="http://arbeitplus.at" Type="http://schemas.openxmlformats.org/officeDocument/2006/relationships/hyperlink" Id="rId4"></Relationship><Relationship Target="../media/image5.jpg" Type="http://schemas.openxmlformats.org/officeDocument/2006/relationships/image" Id="rId9"></Relationship></Relationships>
</file>

<file path=ppt/slides/_rels/slide20.xml.rels><?xml version="1.0" encoding="UTF-8" ?><Relationships xmlns="http://schemas.openxmlformats.org/package/2006/relationships"><Relationship TargetMode="External" Target="http://www.siplus.at" Type="http://schemas.openxmlformats.org/officeDocument/2006/relationships/hyperlink" Id="rId3"></Relationship><Relationship Target="../notesSlides/notesSlide18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Relationship Target="../media/image6.png" Type="http://schemas.openxmlformats.org/officeDocument/2006/relationships/image" Id="rId4"></Relationship></Relationships>
</file>

<file path=ppt/slides/_rels/slide3.xml.rels><?xml version="1.0" encoding="UTF-8" ?><Relationships xmlns="http://schemas.openxmlformats.org/package/2006/relationships"><Relationship Target="../media/image6.png" Type="http://schemas.openxmlformats.org/officeDocument/2006/relationships/image" Id="rId3"></Relationship><Relationship Target="../notesSlides/notesSlide3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/Relationships>
</file>

<file path=ppt/slides/_rels/slide4.xml.rels><?xml version="1.0" encoding="UTF-8" ?><Relationships xmlns="http://schemas.openxmlformats.org/package/2006/relationships"><Relationship Target="../media/image7.png" Type="http://schemas.openxmlformats.org/officeDocument/2006/relationships/image" Id="rId3"></Relationship><Relationship Target="../notesSlides/notesSlide4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Relationship Target="../media/image6.png" Type="http://schemas.openxmlformats.org/officeDocument/2006/relationships/image" Id="rId4"></Relationship></Relationships>
</file>

<file path=ppt/slides/_rels/slide5.xml.rels><?xml version="1.0" encoding="UTF-8" ?><Relationships xmlns="http://schemas.openxmlformats.org/package/2006/relationships"><Relationship Target="../notesSlides/notesSlide5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/Relationships>
</file>

<file path=ppt/slides/_rels/slide6.xml.rels><?xml version="1.0" encoding="UTF-8" ?><Relationships xmlns="http://schemas.openxmlformats.org/package/2006/relationships"><Relationship Target="../media/image6.png" Type="http://schemas.openxmlformats.org/officeDocument/2006/relationships/image" Id="rId3"></Relationship><Relationship Target="../notesSlides/notesSlide6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/Relationships>
</file>

<file path=ppt/slides/_rels/slide7.xml.rels><?xml version="1.0" encoding="UTF-8" ?><Relationships xmlns="http://schemas.openxmlformats.org/package/2006/relationships"><Relationship Target="../media/image6.png" Type="http://schemas.openxmlformats.org/officeDocument/2006/relationships/image" Id="rId3"></Relationship><Relationship Target="../notesSlides/notesSlide7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/Relationships>
</file>

<file path=ppt/slides/_rels/slide8.xml.rels><?xml version="1.0" encoding="UTF-8" ?><Relationships xmlns="http://schemas.openxmlformats.org/package/2006/relationships"><Relationship Target="../media/image6.png" Type="http://schemas.openxmlformats.org/officeDocument/2006/relationships/image" Id="rId3"></Relationship><Relationship Target="../notesSlides/notesSlide8.xml" Type="http://schemas.openxmlformats.org/officeDocument/2006/relationships/notesSlide" Id="rId2"></Relationship><Relationship Target="../slideLayouts/slideLayout1.xml" Type="http://schemas.openxmlformats.org/officeDocument/2006/relationships/slideLayout" Id="rId1"></Relationship></Relationships>
</file>

<file path=ppt/slides/_rels/slide9.xml.rels><?xml version="1.0" encoding="UTF-8" ?><Relationships xmlns="http://schemas.openxmlformats.org/package/2006/relationships"><Relationship Target="../media/image6.png" Type="http://schemas.openxmlformats.org/officeDocument/2006/relationships/image" Id="rId3"></Relationship><Relationship Target="../notesSlides/notesSlide9.xml" Type="http://schemas.openxmlformats.org/officeDocument/2006/relationships/notesSlide" Id="rId2"></Relationship><Relationship Target="../slideLayouts/slideLayout3.xml" Type="http://schemas.openxmlformats.org/officeDocument/2006/relationships/slideLayout" Id="rId1"></Relationship><Relationship Target="../charts/chart1.xml" Type="http://schemas.openxmlformats.org/officeDocument/2006/relationships/chart" Id="rId4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0902" y="693715"/>
            <a:ext cx="6722719" cy="186660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AB90AFE8-3747-464D-8B19-2E54449C327F}"/>
              </a:ext>
            </a:extLst>
          </p:cNvPr>
          <p:cNvSpPr txBox="1"/>
          <p:nvPr/>
        </p:nvSpPr>
        <p:spPr>
          <a:xfrm>
            <a:off x="1415935" y="2753461"/>
            <a:ext cx="6950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+mj-lt"/>
              </a:rPr>
              <a:t>Auf dem Weg zu einem gemeinsamen </a:t>
            </a:r>
          </a:p>
          <a:p>
            <a:r>
              <a:rPr lang="de-DE" sz="2400" b="1" dirty="0">
                <a:solidFill>
                  <a:srgbClr val="C00000"/>
                </a:solidFill>
                <a:latin typeface="+mj-lt"/>
              </a:rPr>
              <a:t>Verständnis von Sozialer Innovation</a:t>
            </a:r>
            <a:endParaRPr lang="de-AT" sz="2400" b="1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60218" y="221673"/>
            <a:ext cx="8783782" cy="9362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de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Rolle der Zielgruppe</a:t>
            </a:r>
            <a:br>
              <a:rPr lang="de-AT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de-AT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(Online Befragung)</a:t>
            </a:r>
            <a:endParaRPr sz="2820"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282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endParaRPr sz="16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063386-250E-4618-BC5D-192943E950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1055" y="142093"/>
            <a:ext cx="1781245" cy="1034271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C813E7D7-8710-4862-8D98-94EA377755F3}"/>
              </a:ext>
            </a:extLst>
          </p:cNvPr>
          <p:cNvGraphicFramePr/>
          <p:nvPr/>
        </p:nvGraphicFramePr>
        <p:xfrm>
          <a:off x="491835" y="1282074"/>
          <a:ext cx="7578437" cy="3102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1DFECCA9-6DBC-418C-AA58-077899B5D8E0}"/>
              </a:ext>
            </a:extLst>
          </p:cNvPr>
          <p:cNvSpPr txBox="1"/>
          <p:nvPr/>
        </p:nvSpPr>
        <p:spPr>
          <a:xfrm>
            <a:off x="401782" y="4490674"/>
            <a:ext cx="6948054" cy="2172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0430" indent="-900430" algn="just">
              <a:lnSpc>
                <a:spcPct val="110000"/>
              </a:lnSpc>
              <a:spcBef>
                <a:spcPts val="2200"/>
              </a:spcBef>
              <a:spcAft>
                <a:spcPts val="900"/>
              </a:spcAft>
            </a:pPr>
            <a:r>
              <a:rPr lang="de-AT" sz="800" b="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Quelle: L&amp;R </a:t>
            </a:r>
            <a:r>
              <a:rPr lang="de-AT" sz="800" b="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Datafile</a:t>
            </a:r>
            <a:r>
              <a:rPr lang="de-AT" sz="800" b="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'Erhebung: Soziale Innovation in Österreich', 2021 n=346 miss= zwischen 1 und 7</a:t>
            </a:r>
            <a:endParaRPr lang="de-AT" sz="800" b="1" dirty="0">
              <a:solidFill>
                <a:schemeClr val="bg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302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623400" y="58518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de-DE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Zentrale Ergebnisse des </a:t>
            </a:r>
            <a:r>
              <a:rPr lang="de-DE" sz="2820" dirty="0" err="1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Mappings</a:t>
            </a:r>
            <a:endParaRPr sz="2820"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282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-DE" sz="2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Kaum strukturelle Verankerung Sozialer Innovation </a:t>
            </a:r>
            <a:r>
              <a:rPr lang="de-DE" sz="2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 Gefahr, dass diese in erster Linie Projektträgern/Akteur*innen auf regionaler Ebene zugeschrieben wird</a:t>
            </a:r>
            <a:r>
              <a:rPr lang="de-DE" sz="2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-DE" sz="2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Bestehende Finanzierungsstrukturen haben die Entstehung mehrerer „Mikro-Systeme“ sozialer Innovation in Österreich gefördert</a:t>
            </a:r>
          </a:p>
          <a:p>
            <a:pPr indent="-355600"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-DE" sz="2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Soziale Innovation ist nicht mit Innovation gleichzusetzen </a:t>
            </a:r>
            <a:r>
              <a:rPr lang="de-DE" sz="2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Wingdings" panose="05000000000000000000" pitchFamily="2" charset="2"/>
              </a:rPr>
              <a:t> vielmehr ein Prozess </a:t>
            </a:r>
            <a:endParaRPr lang="de-DE" sz="2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-DE" sz="2000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Aufholbedarf im Hinblick auf partizipative Prozesse und Vernetzung unterschiedlicher Akteur*innen (Politik, Verwaltung, NGO, Unternehmen und dies fondsübergreifend)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endParaRPr lang="de-DE" sz="20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063386-250E-4618-BC5D-192943E950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7891" y="247804"/>
            <a:ext cx="1738038" cy="100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239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AB90AFE8-3747-464D-8B19-2E54449C327F}"/>
              </a:ext>
            </a:extLst>
          </p:cNvPr>
          <p:cNvSpPr txBox="1"/>
          <p:nvPr/>
        </p:nvSpPr>
        <p:spPr>
          <a:xfrm>
            <a:off x="1324496" y="1930501"/>
            <a:ext cx="6950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+mj-lt"/>
              </a:rPr>
              <a:t>Netzwerkaufbau &amp; </a:t>
            </a:r>
            <a:r>
              <a:rPr lang="de-DE" sz="2400" b="1" dirty="0" err="1">
                <a:solidFill>
                  <a:srgbClr val="C00000"/>
                </a:solidFill>
                <a:latin typeface="+mj-lt"/>
              </a:rPr>
              <a:t>Capacity</a:t>
            </a:r>
            <a:r>
              <a:rPr lang="de-DE" sz="2400" b="1" dirty="0">
                <a:solidFill>
                  <a:srgbClr val="C00000"/>
                </a:solidFill>
                <a:latin typeface="+mj-lt"/>
              </a:rPr>
              <a:t> Building </a:t>
            </a:r>
            <a:endParaRPr lang="de-AT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17C7385F-B85A-4BE5-A2EC-39A33E3A5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1055" y="214239"/>
            <a:ext cx="1781245" cy="103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749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96;p19">
            <a:extLst>
              <a:ext uri="{FF2B5EF4-FFF2-40B4-BE49-F238E27FC236}">
                <a16:creationId xmlns:a16="http://schemas.microsoft.com/office/drawing/2014/main" id="{524B722C-C5AC-4CE1-8AC9-925A4D0F8826}"/>
              </a:ext>
            </a:extLst>
          </p:cNvPr>
          <p:cNvSpPr/>
          <p:nvPr/>
        </p:nvSpPr>
        <p:spPr>
          <a:xfrm>
            <a:off x="311700" y="1462750"/>
            <a:ext cx="8520600" cy="368075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355600">
              <a:lnSpc>
                <a:spcPct val="115000"/>
              </a:lnSpc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-DE" sz="2000" dirty="0">
                <a:solidFill>
                  <a:srgbClr val="002060"/>
                </a:solidFill>
                <a:latin typeface="Calibri"/>
                <a:cs typeface="Calibri"/>
              </a:rPr>
              <a:t>Kick-off Veranstaltung am 9. November 2021 (Wien, Graz, Online)</a:t>
            </a:r>
          </a:p>
          <a:p>
            <a:pPr marL="457200" indent="-355600">
              <a:lnSpc>
                <a:spcPct val="115000"/>
              </a:lnSpc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-DE" sz="2000" dirty="0">
                <a:solidFill>
                  <a:srgbClr val="002060"/>
                </a:solidFill>
                <a:latin typeface="Calibri"/>
                <a:cs typeface="Calibri"/>
              </a:rPr>
              <a:t>Online-Stakeholder Workshops:  </a:t>
            </a:r>
          </a:p>
          <a:p>
            <a:pPr marL="457200" lvl="8" indent="-355600">
              <a:lnSpc>
                <a:spcPct val="115000"/>
              </a:lnSpc>
              <a:buClr>
                <a:srgbClr val="81A3D6"/>
              </a:buClr>
              <a:buSzPts val="2000"/>
              <a:buFont typeface="Wingdings" pitchFamily="2" charset="2"/>
              <a:buChar char="Ø"/>
            </a:pPr>
            <a:r>
              <a:rPr lang="de-DE" sz="2000" dirty="0">
                <a:solidFill>
                  <a:srgbClr val="002060"/>
                </a:solidFill>
                <a:latin typeface="Calibri"/>
                <a:cs typeface="Calibri"/>
              </a:rPr>
              <a:t>Was heißt Soziale Innovation im ESF+? (März)</a:t>
            </a:r>
          </a:p>
          <a:p>
            <a:pPr marL="457200" lvl="5" indent="-355600">
              <a:lnSpc>
                <a:spcPct val="115000"/>
              </a:lnSpc>
              <a:buClr>
                <a:srgbClr val="81A3D6"/>
              </a:buClr>
              <a:buSzPts val="2000"/>
              <a:buFont typeface="Wingdings" pitchFamily="2" charset="2"/>
              <a:buChar char="Ø"/>
            </a:pPr>
            <a:r>
              <a:rPr lang="ro-RO" sz="2000" dirty="0" err="1">
                <a:solidFill>
                  <a:srgbClr val="002060"/>
                </a:solidFill>
                <a:latin typeface="Calibri"/>
                <a:cs typeface="Calibri"/>
              </a:rPr>
              <a:t>Klima</a:t>
            </a:r>
            <a:r>
              <a:rPr lang="ro-RO" sz="2000" dirty="0">
                <a:solidFill>
                  <a:srgbClr val="002060"/>
                </a:solidFill>
                <a:latin typeface="Calibri"/>
                <a:cs typeface="Calibri"/>
              </a:rPr>
              <a:t> </a:t>
            </a:r>
            <a:r>
              <a:rPr lang="ro-RO" sz="2000" dirty="0" err="1">
                <a:solidFill>
                  <a:srgbClr val="002060"/>
                </a:solidFill>
                <a:latin typeface="Calibri"/>
                <a:cs typeface="Calibri"/>
              </a:rPr>
              <a:t>und</a:t>
            </a:r>
            <a:r>
              <a:rPr lang="ro-RO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ro-RO" sz="2000" dirty="0" err="1">
                <a:solidFill>
                  <a:srgbClr val="002060"/>
                </a:solidFill>
                <a:latin typeface="Calibri"/>
                <a:cs typeface="Calibri"/>
              </a:rPr>
              <a:t>Armut</a:t>
            </a:r>
            <a:r>
              <a:rPr lang="ro-RO" sz="2000" dirty="0">
                <a:solidFill>
                  <a:srgbClr val="002060"/>
                </a:solidFill>
                <a:latin typeface="Calibri"/>
                <a:cs typeface="Calibri"/>
              </a:rPr>
              <a:t> – </a:t>
            </a:r>
            <a:r>
              <a:rPr lang="ro-RO" sz="2000" dirty="0" err="1">
                <a:solidFill>
                  <a:srgbClr val="002060"/>
                </a:solidFill>
                <a:latin typeface="Calibri"/>
                <a:cs typeface="Calibri"/>
              </a:rPr>
              <a:t>Soziale</a:t>
            </a:r>
            <a:r>
              <a:rPr lang="ro-RO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ro-RO" sz="2000" dirty="0" err="1">
                <a:solidFill>
                  <a:srgbClr val="002060"/>
                </a:solidFill>
                <a:latin typeface="Calibri"/>
                <a:cs typeface="Calibri"/>
              </a:rPr>
              <a:t>Innovation</a:t>
            </a:r>
            <a:r>
              <a:rPr lang="ro-RO" sz="2000" dirty="0">
                <a:solidFill>
                  <a:srgbClr val="002060"/>
                </a:solidFill>
                <a:latin typeface="Calibri"/>
                <a:cs typeface="Calibri"/>
              </a:rPr>
              <a:t> im ESF+ (Mai)</a:t>
            </a:r>
          </a:p>
          <a:p>
            <a:pPr marL="457200" lvl="5" indent="-355600">
              <a:lnSpc>
                <a:spcPct val="115000"/>
              </a:lnSpc>
              <a:buClr>
                <a:srgbClr val="81A3D6"/>
              </a:buClr>
              <a:buSzPts val="2000"/>
              <a:buFont typeface="Wingdings" pitchFamily="2" charset="2"/>
              <a:buChar char="Ø"/>
            </a:pPr>
            <a:r>
              <a:rPr lang="ro-RO" sz="2000" dirty="0" err="1">
                <a:solidFill>
                  <a:srgbClr val="002060"/>
                </a:solidFill>
                <a:latin typeface="Calibri"/>
                <a:cs typeface="Calibri"/>
              </a:rPr>
              <a:t>Flucht</a:t>
            </a:r>
            <a:r>
              <a:rPr lang="ro-RO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ro-RO" sz="2000" dirty="0" err="1">
                <a:solidFill>
                  <a:srgbClr val="002060"/>
                </a:solidFill>
                <a:latin typeface="Calibri"/>
                <a:cs typeface="Calibri"/>
              </a:rPr>
              <a:t>und</a:t>
            </a:r>
            <a:r>
              <a:rPr lang="ro-RO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lang="ro-RO" sz="2000" dirty="0" err="1">
                <a:solidFill>
                  <a:srgbClr val="002060"/>
                </a:solidFill>
                <a:latin typeface="Calibri"/>
                <a:cs typeface="Calibri"/>
              </a:rPr>
              <a:t>Arbeitsmarktintegration</a:t>
            </a:r>
            <a:r>
              <a:rPr lang="ro-RO" sz="2000" dirty="0">
                <a:solidFill>
                  <a:srgbClr val="002060"/>
                </a:solidFill>
                <a:latin typeface="Calibri"/>
                <a:cs typeface="Calibri"/>
              </a:rPr>
              <a:t> (Juni)</a:t>
            </a:r>
          </a:p>
          <a:p>
            <a:pPr marL="457200" lvl="5" indent="-355600">
              <a:lnSpc>
                <a:spcPct val="115000"/>
              </a:lnSpc>
              <a:buClr>
                <a:srgbClr val="81A3D6"/>
              </a:buClr>
              <a:buSzPts val="2000"/>
              <a:buFont typeface="Calibri"/>
              <a:buChar char="●"/>
            </a:pPr>
            <a:endParaRPr lang="ro-RO" sz="20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457200" lvl="4" indent="-355600">
              <a:lnSpc>
                <a:spcPct val="115000"/>
              </a:lnSpc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-DE" sz="2000" dirty="0">
                <a:solidFill>
                  <a:srgbClr val="002060"/>
                </a:solidFill>
                <a:latin typeface="Calibri"/>
                <a:cs typeface="Calibri"/>
              </a:rPr>
              <a:t>Der nächste Workshop am 1.Dezember: Einbindung von Zielgruppen in die Projektentwicklung und –</a:t>
            </a:r>
            <a:r>
              <a:rPr lang="de-DE" sz="2000" dirty="0" err="1">
                <a:solidFill>
                  <a:srgbClr val="002060"/>
                </a:solidFill>
                <a:latin typeface="Calibri"/>
                <a:cs typeface="Calibri"/>
              </a:rPr>
              <a:t>umsetzung</a:t>
            </a:r>
            <a:endParaRPr lang="de-DE" sz="20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457200" indent="-355600">
              <a:lnSpc>
                <a:spcPct val="115000"/>
              </a:lnSpc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-DE" sz="2000" dirty="0">
                <a:solidFill>
                  <a:srgbClr val="002060"/>
                </a:solidFill>
                <a:latin typeface="Calibri"/>
                <a:cs typeface="Calibri"/>
              </a:rPr>
              <a:t>Website: </a:t>
            </a:r>
            <a:r>
              <a:rPr lang="de-DE" sz="2000" dirty="0">
                <a:solidFill>
                  <a:srgbClr val="002060"/>
                </a:solidFill>
                <a:latin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www.siplus.at</a:t>
            </a:r>
            <a:r>
              <a:rPr lang="de-DE" sz="200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br>
              <a:rPr lang="de-DE" sz="2000" dirty="0">
                <a:solidFill>
                  <a:srgbClr val="002060"/>
                </a:solidFill>
                <a:latin typeface="Calibri"/>
                <a:cs typeface="Calibri"/>
              </a:rPr>
            </a:br>
            <a:endParaRPr lang="de-DE" sz="2000" dirty="0">
              <a:solidFill>
                <a:srgbClr val="002060"/>
              </a:solidFill>
              <a:latin typeface="Calibri"/>
              <a:cs typeface="Calibri"/>
            </a:endParaRPr>
          </a:p>
          <a:p>
            <a:pPr>
              <a:spcAft>
                <a:spcPts val="600"/>
              </a:spcAft>
            </a:pPr>
            <a:endParaRPr lang="de-DE" sz="16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de-DE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de-AT" sz="16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leichschenkliges Dreieck 21">
            <a:extLst>
              <a:ext uri="{FF2B5EF4-FFF2-40B4-BE49-F238E27FC236}">
                <a16:creationId xmlns:a16="http://schemas.microsoft.com/office/drawing/2014/main" id="{2B4962C3-FA97-4C5A-AEE0-633257FEA415}"/>
              </a:ext>
            </a:extLst>
          </p:cNvPr>
          <p:cNvSpPr/>
          <p:nvPr/>
        </p:nvSpPr>
        <p:spPr>
          <a:xfrm rot="10800000">
            <a:off x="7426072" y="1955035"/>
            <a:ext cx="120080" cy="103517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fik 4">
            <a:extLst>
              <a:ext uri="{FF2B5EF4-FFF2-40B4-BE49-F238E27FC236}">
                <a16:creationId xmlns:a16="http://schemas.microsoft.com/office/drawing/2014/main" id="{17C7385F-B85A-4BE5-A2EC-39A33E3A59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1055" y="214239"/>
            <a:ext cx="1781245" cy="1034271"/>
          </a:xfrm>
          <a:prstGeom prst="rect">
            <a:avLst/>
          </a:prstGeom>
        </p:spPr>
      </p:pic>
      <p:sp>
        <p:nvSpPr>
          <p:cNvPr id="2" name="Google Shape;68;p15">
            <a:extLst>
              <a:ext uri="{FF2B5EF4-FFF2-40B4-BE49-F238E27FC236}">
                <a16:creationId xmlns:a16="http://schemas.microsoft.com/office/drawing/2014/main" id="{05B60FAC-B7C2-A2B3-F03B-4C742DB198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400" y="58518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de-DE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Veranstaltungen &amp; Netzwerkaufbau</a:t>
            </a:r>
            <a:endParaRPr sz="2820"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7471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96;p19">
            <a:extLst>
              <a:ext uri="{FF2B5EF4-FFF2-40B4-BE49-F238E27FC236}">
                <a16:creationId xmlns:a16="http://schemas.microsoft.com/office/drawing/2014/main" id="{524B722C-C5AC-4CE1-8AC9-925A4D0F8826}"/>
              </a:ext>
            </a:extLst>
          </p:cNvPr>
          <p:cNvSpPr/>
          <p:nvPr/>
        </p:nvSpPr>
        <p:spPr>
          <a:xfrm>
            <a:off x="311700" y="1248510"/>
            <a:ext cx="8520600" cy="3238046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355600">
              <a:lnSpc>
                <a:spcPct val="115000"/>
              </a:lnSpc>
              <a:buClr>
                <a:srgbClr val="81A3D6"/>
              </a:buClr>
              <a:buSzPts val="2000"/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2060"/>
                </a:solidFill>
                <a:latin typeface="Calibri"/>
                <a:cs typeface="Calibri"/>
              </a:rPr>
              <a:t>Info-Workshops und Vernetzungsaktivitäten</a:t>
            </a:r>
          </a:p>
          <a:p>
            <a:pPr marL="457200" indent="-355600">
              <a:lnSpc>
                <a:spcPct val="115000"/>
              </a:lnSpc>
              <a:buClr>
                <a:srgbClr val="81A3D6"/>
              </a:buClr>
              <a:buSzPts val="2000"/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2060"/>
                </a:solidFill>
                <a:latin typeface="Calibri"/>
                <a:cs typeface="Calibri"/>
              </a:rPr>
              <a:t>Leitfäden für Calls</a:t>
            </a:r>
          </a:p>
          <a:p>
            <a:pPr marL="457200" indent="-355600">
              <a:lnSpc>
                <a:spcPct val="115000"/>
              </a:lnSpc>
              <a:buClr>
                <a:srgbClr val="81A3D6"/>
              </a:buClr>
              <a:buSzPts val="2000"/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2060"/>
                </a:solidFill>
                <a:latin typeface="Calibri"/>
                <a:cs typeface="Calibri"/>
              </a:rPr>
              <a:t>Kriterienkatalog „Soziale Innovation“</a:t>
            </a:r>
          </a:p>
          <a:p>
            <a:pPr marL="457200" indent="-355600">
              <a:lnSpc>
                <a:spcPct val="115000"/>
              </a:lnSpc>
              <a:buClr>
                <a:srgbClr val="81A3D6"/>
              </a:buClr>
              <a:buSzPts val="2000"/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2060"/>
                </a:solidFill>
                <a:latin typeface="Calibri"/>
                <a:cs typeface="Calibri"/>
              </a:rPr>
              <a:t>Sammlung von </a:t>
            </a:r>
            <a:r>
              <a:rPr lang="de-DE" sz="2000" dirty="0" err="1">
                <a:solidFill>
                  <a:srgbClr val="002060"/>
                </a:solidFill>
                <a:latin typeface="Calibri"/>
                <a:cs typeface="Calibri"/>
              </a:rPr>
              <a:t>Good</a:t>
            </a:r>
            <a:r>
              <a:rPr lang="de-DE" sz="2000" dirty="0">
                <a:solidFill>
                  <a:srgbClr val="002060"/>
                </a:solidFill>
                <a:latin typeface="Calibri"/>
                <a:cs typeface="Calibri"/>
              </a:rPr>
              <a:t> Practice Modellen</a:t>
            </a:r>
          </a:p>
          <a:p>
            <a:pPr marL="457200" indent="-355600">
              <a:lnSpc>
                <a:spcPct val="115000"/>
              </a:lnSpc>
              <a:buClr>
                <a:srgbClr val="81A3D6"/>
              </a:buClr>
              <a:buSzPts val="2000"/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2060"/>
                </a:solidFill>
                <a:latin typeface="Calibri"/>
                <a:cs typeface="Calibri"/>
              </a:rPr>
              <a:t>Toolbox „Partizipation“</a:t>
            </a:r>
          </a:p>
          <a:p>
            <a:pPr marL="457200" indent="-355600">
              <a:lnSpc>
                <a:spcPct val="115000"/>
              </a:lnSpc>
              <a:buClr>
                <a:srgbClr val="81A3D6"/>
              </a:buClr>
              <a:buSzPts val="2000"/>
              <a:buFont typeface="Arial" panose="020B0604020202020204" pitchFamily="34" charset="0"/>
              <a:buChar char="•"/>
            </a:pPr>
            <a:r>
              <a:rPr lang="mr-IN" sz="2000" dirty="0">
                <a:solidFill>
                  <a:srgbClr val="002060"/>
                </a:solidFill>
                <a:latin typeface="Calibri"/>
              </a:rPr>
              <a:t>…</a:t>
            </a:r>
            <a:endParaRPr lang="de-DE" sz="20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457200" indent="-355600">
              <a:lnSpc>
                <a:spcPct val="115000"/>
              </a:lnSpc>
              <a:buClr>
                <a:srgbClr val="81A3D6"/>
              </a:buClr>
              <a:buSzPts val="2000"/>
            </a:pPr>
            <a:endParaRPr lang="de-DE" sz="200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de-DE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de-AT" sz="16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leichschenkliges Dreieck 21">
            <a:extLst>
              <a:ext uri="{FF2B5EF4-FFF2-40B4-BE49-F238E27FC236}">
                <a16:creationId xmlns:a16="http://schemas.microsoft.com/office/drawing/2014/main" id="{2B4962C3-FA97-4C5A-AEE0-633257FEA415}"/>
              </a:ext>
            </a:extLst>
          </p:cNvPr>
          <p:cNvSpPr/>
          <p:nvPr/>
        </p:nvSpPr>
        <p:spPr>
          <a:xfrm rot="10800000">
            <a:off x="7426072" y="1955035"/>
            <a:ext cx="120080" cy="103517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fik 4">
            <a:extLst>
              <a:ext uri="{FF2B5EF4-FFF2-40B4-BE49-F238E27FC236}">
                <a16:creationId xmlns:a16="http://schemas.microsoft.com/office/drawing/2014/main" id="{17C7385F-B85A-4BE5-A2EC-39A33E3A5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1055" y="214239"/>
            <a:ext cx="1781245" cy="1034271"/>
          </a:xfrm>
          <a:prstGeom prst="rect">
            <a:avLst/>
          </a:prstGeom>
        </p:spPr>
      </p:pic>
      <p:sp>
        <p:nvSpPr>
          <p:cNvPr id="2" name="Google Shape;68;p15">
            <a:extLst>
              <a:ext uri="{FF2B5EF4-FFF2-40B4-BE49-F238E27FC236}">
                <a16:creationId xmlns:a16="http://schemas.microsoft.com/office/drawing/2014/main" id="{800C18EE-FBB8-79D8-0C5F-D7C0B174E7D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400" y="58518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de-DE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Unterstützungsinstrumente</a:t>
            </a:r>
            <a:endParaRPr sz="2820"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1313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AB90AFE8-3747-464D-8B19-2E54449C327F}"/>
              </a:ext>
            </a:extLst>
          </p:cNvPr>
          <p:cNvSpPr txBox="1"/>
          <p:nvPr/>
        </p:nvSpPr>
        <p:spPr>
          <a:xfrm>
            <a:off x="1324496" y="1930501"/>
            <a:ext cx="6950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+mj-lt"/>
              </a:rPr>
              <a:t>„Regionale Experimentierräume“: Pilotregionen Stadt Salzburg und Bezirk Bruck-Mürzzuschlag </a:t>
            </a:r>
            <a:endParaRPr lang="de-AT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17C7385F-B85A-4BE5-A2EC-39A33E3A5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1055" y="214239"/>
            <a:ext cx="1781245" cy="103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76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468058" y="64728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de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Pilotregionen: Erste Einblicke</a:t>
            </a:r>
            <a:endParaRPr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063386-250E-4618-BC5D-192943E950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7413" y="123618"/>
            <a:ext cx="1781245" cy="1034271"/>
          </a:xfrm>
          <a:prstGeom prst="rect">
            <a:avLst/>
          </a:prstGeom>
        </p:spPr>
      </p:pic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A0335EF2-9CE5-3EE3-B674-F43DFAD098EB}"/>
              </a:ext>
            </a:extLst>
          </p:cNvPr>
          <p:cNvGrpSpPr/>
          <p:nvPr/>
        </p:nvGrpSpPr>
        <p:grpSpPr>
          <a:xfrm>
            <a:off x="4376841" y="1574412"/>
            <a:ext cx="4611817" cy="2594916"/>
            <a:chOff x="4784635" y="1989315"/>
            <a:chExt cx="4183800" cy="2354085"/>
          </a:xfrm>
        </p:grpSpPr>
        <p:pic>
          <p:nvPicPr>
            <p:cNvPr id="8" name="Grafik 7">
              <a:extLst>
                <a:ext uri="{FF2B5EF4-FFF2-40B4-BE49-F238E27FC236}">
                  <a16:creationId xmlns:a16="http://schemas.microsoft.com/office/drawing/2014/main" id="{9005D2BD-61D0-059C-25F4-AF57C8CBB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84635" y="1989315"/>
              <a:ext cx="4183800" cy="235408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360F1C2-CF20-2DBD-D8CA-F9E912AA0697}"/>
                </a:ext>
              </a:extLst>
            </p:cNvPr>
            <p:cNvSpPr/>
            <p:nvPr/>
          </p:nvSpPr>
          <p:spPr>
            <a:xfrm>
              <a:off x="7825435" y="3145536"/>
              <a:ext cx="234086" cy="234086"/>
            </a:xfrm>
            <a:prstGeom prst="ellipse">
              <a:avLst/>
            </a:prstGeom>
            <a:solidFill>
              <a:srgbClr val="FFD4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F722776-2478-457A-25FF-181951789F16}"/>
                </a:ext>
              </a:extLst>
            </p:cNvPr>
            <p:cNvSpPr/>
            <p:nvPr/>
          </p:nvSpPr>
          <p:spPr>
            <a:xfrm>
              <a:off x="6677891" y="3076604"/>
              <a:ext cx="137864" cy="137864"/>
            </a:xfrm>
            <a:prstGeom prst="ellipse">
              <a:avLst/>
            </a:prstGeom>
            <a:solidFill>
              <a:srgbClr val="81A3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/>
            </a:p>
          </p:txBody>
        </p:sp>
      </p:grpSp>
      <p:sp>
        <p:nvSpPr>
          <p:cNvPr id="4" name="Textfeld 3">
            <a:extLst>
              <a:ext uri="{FF2B5EF4-FFF2-40B4-BE49-F238E27FC236}">
                <a16:creationId xmlns:a16="http://schemas.microsoft.com/office/drawing/2014/main" id="{08FD021A-DE88-DD25-D00E-9B390CF3056A}"/>
              </a:ext>
            </a:extLst>
          </p:cNvPr>
          <p:cNvSpPr txBox="1"/>
          <p:nvPr/>
        </p:nvSpPr>
        <p:spPr>
          <a:xfrm>
            <a:off x="468058" y="1574411"/>
            <a:ext cx="39087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284A7C"/>
                </a:solidFill>
                <a:latin typeface="Calibri"/>
                <a:cs typeface="Calibri"/>
              </a:rPr>
              <a:t>Zwei Pilotregionen für partizipative Projektentwicklung: </a:t>
            </a:r>
          </a:p>
          <a:p>
            <a:endParaRPr lang="de-DE" sz="2000" dirty="0">
              <a:solidFill>
                <a:srgbClr val="284A7C"/>
              </a:solidFill>
              <a:latin typeface="Calibri"/>
              <a:cs typeface="Calibri"/>
            </a:endParaRPr>
          </a:p>
          <a:p>
            <a:r>
              <a:rPr lang="de-DE" sz="2000" dirty="0">
                <a:solidFill>
                  <a:srgbClr val="81A3D6"/>
                </a:solidFill>
                <a:latin typeface="Calibri"/>
                <a:cs typeface="Calibri"/>
              </a:rPr>
              <a:t>Salzburg Stadt</a:t>
            </a:r>
          </a:p>
          <a:p>
            <a:r>
              <a:rPr lang="de-DE" sz="2000" dirty="0">
                <a:solidFill>
                  <a:srgbClr val="FFD42E"/>
                </a:solidFill>
                <a:latin typeface="Calibri"/>
                <a:cs typeface="Calibri"/>
              </a:rPr>
              <a:t>Bezirk Bruck/Mürzzuschlag</a:t>
            </a:r>
          </a:p>
          <a:p>
            <a:endParaRPr lang="de-DE" sz="2000" dirty="0">
              <a:solidFill>
                <a:srgbClr val="FFD42E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6130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01BFE0-BAD5-944B-B6F1-E9E6C7A56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>
                <a:solidFill>
                  <a:srgbClr val="BA1F2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Prozess in der Pilotregion</a:t>
            </a:r>
          </a:p>
        </p:txBody>
      </p:sp>
      <p:pic>
        <p:nvPicPr>
          <p:cNvPr id="4" name="Google Shape;54;p13">
            <a:extLst>
              <a:ext uri="{FF2B5EF4-FFF2-40B4-BE49-F238E27FC236}">
                <a16:creationId xmlns:a16="http://schemas.microsoft.com/office/drawing/2014/main" id="{3A84380A-3663-F144-AA3E-2263491D7127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41442" y="77598"/>
            <a:ext cx="2802558" cy="734853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93;p19">
            <a:extLst>
              <a:ext uri="{FF2B5EF4-FFF2-40B4-BE49-F238E27FC236}">
                <a16:creationId xmlns:a16="http://schemas.microsoft.com/office/drawing/2014/main" id="{210D6C35-282D-459B-AFC8-A88FE9A2208F}"/>
              </a:ext>
            </a:extLst>
          </p:cNvPr>
          <p:cNvSpPr/>
          <p:nvPr/>
        </p:nvSpPr>
        <p:spPr>
          <a:xfrm>
            <a:off x="311701" y="1826335"/>
            <a:ext cx="2650555" cy="2940995"/>
          </a:xfrm>
          <a:prstGeom prst="rect">
            <a:avLst/>
          </a:prstGeom>
          <a:solidFill>
            <a:srgbClr val="81A3D6">
              <a:alpha val="50196"/>
            </a:srgbClr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Mapping der Akteur*innen-landschaft im Bereich Soziale Innovation</a:t>
            </a:r>
          </a:p>
          <a:p>
            <a:pPr marL="361950" lvl="0" indent="-180975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1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Wer ist in der Region aktiv? (</a:t>
            </a:r>
            <a:r>
              <a:rPr lang="de-AT" sz="1100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Social</a:t>
            </a:r>
            <a:r>
              <a:rPr lang="de-AT" sz="11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Entrepreneurship, NGOs, Zivilgesellschaft, Politik, Verwaltung, Wirtschaft, Forschung)</a:t>
            </a:r>
          </a:p>
          <a:p>
            <a:pPr marL="361950" lvl="0" indent="-180975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1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Welche Stakeholder müssen miteinbezogen werden? </a:t>
            </a:r>
          </a:p>
          <a:p>
            <a:pPr marL="361950" lvl="0" indent="-180975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1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Wie sollen diese angesprochen werden?</a:t>
            </a:r>
          </a:p>
        </p:txBody>
      </p:sp>
      <p:sp>
        <p:nvSpPr>
          <p:cNvPr id="21" name="Google Shape;95;p19">
            <a:extLst>
              <a:ext uri="{FF2B5EF4-FFF2-40B4-BE49-F238E27FC236}">
                <a16:creationId xmlns:a16="http://schemas.microsoft.com/office/drawing/2014/main" id="{39AE62B4-5968-44A5-A935-AC12777D6473}"/>
              </a:ext>
            </a:extLst>
          </p:cNvPr>
          <p:cNvSpPr/>
          <p:nvPr/>
        </p:nvSpPr>
        <p:spPr>
          <a:xfrm>
            <a:off x="3226663" y="1846665"/>
            <a:ext cx="2650556" cy="2920664"/>
          </a:xfrm>
          <a:prstGeom prst="rect">
            <a:avLst/>
          </a:prstGeom>
          <a:solidFill>
            <a:srgbClr val="FFD42E">
              <a:alpha val="50196"/>
            </a:srgbClr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Ansprache und Hereinholen zentraler Innovator*innen nach </a:t>
            </a:r>
            <a:br>
              <a:rPr lang="de-AT" sz="12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de-AT" sz="12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dem Schneeballprinzip </a:t>
            </a:r>
          </a:p>
          <a:p>
            <a:pPr marL="361950" lvl="4" indent="-180975">
              <a:lnSpc>
                <a:spcPct val="115000"/>
              </a:lnSpc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de-AT" sz="11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Wie wird soziale Innovation bereits gelebt und welche Lücken bestehen? </a:t>
            </a:r>
          </a:p>
          <a:p>
            <a:pPr marL="361950" lvl="8" indent="-180975">
              <a:lnSpc>
                <a:spcPct val="115000"/>
              </a:lnSpc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de-AT" sz="11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Welche Kooperationen und Austauschformate existieren?</a:t>
            </a:r>
          </a:p>
          <a:p>
            <a:pPr marL="361950" lvl="8" indent="-180975">
              <a:lnSpc>
                <a:spcPct val="115000"/>
              </a:lnSpc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de-AT" sz="11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Was erhoffen sich Akteur*innen und welche Synergien können sich ergeben?</a:t>
            </a:r>
          </a:p>
          <a:p>
            <a:pPr marL="361950" lvl="8" indent="-180975">
              <a:lnSpc>
                <a:spcPct val="115000"/>
              </a:lnSpc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de-AT" sz="11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Wer soll noch einbezogen werden?</a:t>
            </a:r>
          </a:p>
        </p:txBody>
      </p:sp>
      <p:sp>
        <p:nvSpPr>
          <p:cNvPr id="26" name="Google Shape;96;p19">
            <a:extLst>
              <a:ext uri="{FF2B5EF4-FFF2-40B4-BE49-F238E27FC236}">
                <a16:creationId xmlns:a16="http://schemas.microsoft.com/office/drawing/2014/main" id="{30D332CE-EEEB-4F72-AC9F-7CA83D415D1C}"/>
              </a:ext>
            </a:extLst>
          </p:cNvPr>
          <p:cNvSpPr/>
          <p:nvPr/>
        </p:nvSpPr>
        <p:spPr>
          <a:xfrm>
            <a:off x="6141623" y="1846666"/>
            <a:ext cx="2688978" cy="2940993"/>
          </a:xfrm>
          <a:prstGeom prst="rect">
            <a:avLst/>
          </a:prstGeom>
          <a:solidFill>
            <a:srgbClr val="FF8770">
              <a:alpha val="50196"/>
            </a:srgbClr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Erstellung eines Fahrplans zur Vernetzung unterschiedlicher Akteur*innen und gemeinsamen Entwicklung sozial innovativer Projektideen</a:t>
            </a:r>
          </a:p>
          <a:p>
            <a:pPr marL="171450" indent="-17145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AT" sz="12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Mögliche Beteiligungsformate z.B. </a:t>
            </a:r>
          </a:p>
          <a:p>
            <a:pPr marL="361950" indent="-180975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1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Barcamp Soziale Innovation</a:t>
            </a:r>
          </a:p>
          <a:p>
            <a:pPr marL="361950" indent="-180975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1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Dragon Dreaming </a:t>
            </a:r>
          </a:p>
          <a:p>
            <a:pPr marL="361950" indent="-180975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1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Tag der Sozialen Innovation </a:t>
            </a:r>
          </a:p>
          <a:p>
            <a:pPr marL="361950" indent="-180975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1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Erkundende Spaziergänge</a:t>
            </a:r>
          </a:p>
          <a:p>
            <a:pPr marL="361950" indent="-180975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de-AT" sz="11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„Speed Dating“</a:t>
            </a:r>
          </a:p>
          <a:p>
            <a:pPr marL="361950" indent="-180975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de-AT" sz="12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e-AT" sz="12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indent="-171450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de-AT" sz="12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leichschenkliges Dreieck 2">
            <a:extLst>
              <a:ext uri="{FF2B5EF4-FFF2-40B4-BE49-F238E27FC236}">
                <a16:creationId xmlns:a16="http://schemas.microsoft.com/office/drawing/2014/main" id="{EF75DED1-336D-44B6-8108-43B1DC9BA96F}"/>
              </a:ext>
            </a:extLst>
          </p:cNvPr>
          <p:cNvSpPr/>
          <p:nvPr/>
        </p:nvSpPr>
        <p:spPr>
          <a:xfrm rot="5400000">
            <a:off x="3036496" y="1423359"/>
            <a:ext cx="120080" cy="103517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leichschenkliges Dreieck 10">
            <a:extLst>
              <a:ext uri="{FF2B5EF4-FFF2-40B4-BE49-F238E27FC236}">
                <a16:creationId xmlns:a16="http://schemas.microsoft.com/office/drawing/2014/main" id="{28C73D88-15CD-4AB3-9C1D-ED4954C923EA}"/>
              </a:ext>
            </a:extLst>
          </p:cNvPr>
          <p:cNvSpPr/>
          <p:nvPr/>
        </p:nvSpPr>
        <p:spPr>
          <a:xfrm rot="5400000">
            <a:off x="5947303" y="1445233"/>
            <a:ext cx="120080" cy="103517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Google Shape;93;p19">
            <a:extLst>
              <a:ext uri="{FF2B5EF4-FFF2-40B4-BE49-F238E27FC236}">
                <a16:creationId xmlns:a16="http://schemas.microsoft.com/office/drawing/2014/main" id="{C14D1A32-F584-4442-BE1F-C409300AACBA}"/>
              </a:ext>
            </a:extLst>
          </p:cNvPr>
          <p:cNvSpPr/>
          <p:nvPr/>
        </p:nvSpPr>
        <p:spPr>
          <a:xfrm>
            <a:off x="311700" y="1147316"/>
            <a:ext cx="2650555" cy="699352"/>
          </a:xfrm>
          <a:prstGeom prst="rect">
            <a:avLst/>
          </a:prstGeom>
          <a:solidFill>
            <a:srgbClr val="81A3D6">
              <a:alpha val="89804"/>
            </a:srgbClr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de-AT" sz="1600" b="1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Rahmen &amp; </a:t>
            </a:r>
            <a:r>
              <a:rPr lang="de-AT" sz="1600" b="1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Akteur*innen-landschaft </a:t>
            </a:r>
            <a:endParaRPr lang="de-AT" sz="1600" i="1" dirty="0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95;p19">
            <a:extLst>
              <a:ext uri="{FF2B5EF4-FFF2-40B4-BE49-F238E27FC236}">
                <a16:creationId xmlns:a16="http://schemas.microsoft.com/office/drawing/2014/main" id="{1200E857-3473-47A4-B0AC-0FA58D103595}"/>
              </a:ext>
            </a:extLst>
          </p:cNvPr>
          <p:cNvSpPr/>
          <p:nvPr/>
        </p:nvSpPr>
        <p:spPr>
          <a:xfrm>
            <a:off x="3226662" y="1147316"/>
            <a:ext cx="2650555" cy="699351"/>
          </a:xfrm>
          <a:prstGeom prst="rect">
            <a:avLst/>
          </a:prstGeom>
          <a:solidFill>
            <a:srgbClr val="FFD42E">
              <a:alpha val="89804"/>
            </a:srgbClr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de-AT" sz="1600" b="1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Ansprache &amp; Einbindung </a:t>
            </a:r>
            <a:br>
              <a:rPr lang="de-AT" sz="1600" b="1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de-AT" sz="1600" b="1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von Akteur*innen</a:t>
            </a:r>
            <a:endParaRPr sz="1200" i="1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96;p19">
            <a:extLst>
              <a:ext uri="{FF2B5EF4-FFF2-40B4-BE49-F238E27FC236}">
                <a16:creationId xmlns:a16="http://schemas.microsoft.com/office/drawing/2014/main" id="{8362F4FB-5539-44E7-B91E-D7205D6FFF5A}"/>
              </a:ext>
            </a:extLst>
          </p:cNvPr>
          <p:cNvSpPr/>
          <p:nvPr/>
        </p:nvSpPr>
        <p:spPr>
          <a:xfrm>
            <a:off x="6158249" y="1147316"/>
            <a:ext cx="2688978" cy="699351"/>
          </a:xfrm>
          <a:prstGeom prst="rect">
            <a:avLst/>
          </a:prstGeom>
          <a:solidFill>
            <a:srgbClr val="FF8770">
              <a:alpha val="89804"/>
            </a:srgbClr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AT" sz="16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Partizipative Prozesse zur Projektentwicklung</a:t>
            </a:r>
            <a:endParaRPr sz="1600" i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82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98ED4B51-9156-ABD9-62E8-9B6928C3094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3101" y="92735"/>
            <a:ext cx="2890563" cy="4339063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495BBE26-3821-D408-763F-91D67D05169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68214" y="2458105"/>
            <a:ext cx="3970716" cy="2647964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1813EC8C-3BE5-7EE5-0090-1F4DCAD7765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156" y="2458105"/>
            <a:ext cx="4228058" cy="2643315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3A33B3FA-ED49-C73F-8C6B-FBF043480CDE}"/>
              </a:ext>
            </a:extLst>
          </p:cNvPr>
          <p:cNvSpPr txBox="1"/>
          <p:nvPr/>
        </p:nvSpPr>
        <p:spPr>
          <a:xfrm>
            <a:off x="470663" y="268242"/>
            <a:ext cx="5195653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dk1"/>
              </a:buClr>
              <a:buSzPts val="990"/>
            </a:pPr>
            <a:r>
              <a:rPr lang="de-DE" sz="2800" dirty="0">
                <a:solidFill>
                  <a:srgbClr val="BA1F2F"/>
                </a:solidFill>
                <a:latin typeface="Calibri"/>
                <a:cs typeface="Calibri"/>
              </a:rPr>
              <a:t>19. September: </a:t>
            </a:r>
          </a:p>
          <a:p>
            <a:pPr>
              <a:buClr>
                <a:schemeClr val="dk1"/>
              </a:buClr>
              <a:buSzPts val="990"/>
            </a:pPr>
            <a:r>
              <a:rPr lang="de-DE" sz="2800" dirty="0">
                <a:solidFill>
                  <a:srgbClr val="BA1F2F"/>
                </a:solidFill>
                <a:latin typeface="Calibri"/>
                <a:cs typeface="Calibri"/>
              </a:rPr>
              <a:t>Forum Soziale Innovation Salzburg</a:t>
            </a:r>
          </a:p>
          <a:p>
            <a:pPr>
              <a:buClr>
                <a:schemeClr val="dk1"/>
              </a:buClr>
              <a:buSzPts val="990"/>
            </a:pPr>
            <a:endParaRPr lang="de-DE" sz="2000" b="1"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chemeClr val="dk1"/>
              </a:buClr>
              <a:buSzPts val="990"/>
            </a:pPr>
            <a:r>
              <a:rPr lang="de-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Ziele: </a:t>
            </a:r>
          </a:p>
          <a:p>
            <a:pPr lvl="1" indent="-355600"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-DE" sz="16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Vernetzung der SI Community</a:t>
            </a:r>
          </a:p>
          <a:p>
            <a:pPr lvl="1" indent="-355600"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-DE" sz="16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Generieren von Ideen für ESF+ Projekte</a:t>
            </a:r>
            <a:endParaRPr lang="de-DE" sz="1600"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chemeClr val="dk1"/>
              </a:buClr>
              <a:buSzPts val="990"/>
            </a:pPr>
            <a:endParaRPr lang="de-DE" sz="2800" dirty="0">
              <a:solidFill>
                <a:srgbClr val="BA1F2F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3228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de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Ergebnisse: Was ist Soziale Innovation?</a:t>
            </a:r>
            <a:endParaRPr sz="2820"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7C7385F-B85A-4BE5-A2EC-39A33E3A598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51055" y="118204"/>
            <a:ext cx="1781245" cy="1034271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423AE240-E0D5-54FE-2306-262EEC2E198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1519"/>
            <a:ext cx="8944705" cy="5031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00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49054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de" sz="16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SI plus wird von</a:t>
            </a:r>
            <a:r>
              <a:rPr lang="de" sz="1600" dirty="0">
                <a:solidFill>
                  <a:srgbClr val="284A7C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de" sz="1600" b="1" u="sng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L&amp;R Sozialforschung</a:t>
            </a:r>
            <a:r>
              <a:rPr lang="de" sz="16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 in Kooperation mit</a:t>
            </a:r>
            <a:r>
              <a:rPr lang="de" sz="1600" dirty="0">
                <a:solidFill>
                  <a:srgbClr val="284A7C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de" sz="1600" b="1" u="sng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arbeit plus – Soziale Unternehmen Österreich</a:t>
            </a:r>
            <a:r>
              <a:rPr lang="de" sz="16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 durchgeführt</a:t>
            </a:r>
            <a:endParaRPr sz="1600"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endParaRPr sz="1400" dirty="0">
              <a:solidFill>
                <a:srgbClr val="81A3D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endParaRPr sz="1400" dirty="0">
              <a:solidFill>
                <a:srgbClr val="81A3D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endParaRPr sz="1400" dirty="0">
              <a:solidFill>
                <a:srgbClr val="81A3D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de" sz="16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SI plus wird aus Mitteln der Europäischen Kommission (EaSI) sowie des</a:t>
            </a:r>
            <a:r>
              <a:rPr lang="de" sz="1600" dirty="0">
                <a:solidFill>
                  <a:srgbClr val="284A7C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Österreichischen Bundesministeriums für </a:t>
            </a:r>
            <a:r>
              <a:rPr lang="de" sz="1600" dirty="0">
                <a:solidFill>
                  <a:srgbClr val="284A7C"/>
                </a:solidFill>
                <a:uFill>
                  <a:noFill/>
                </a:uFill>
                <a:latin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Arbei</a:t>
            </a:r>
            <a:r>
              <a:rPr lang="de-AT" sz="1600" dirty="0">
                <a:solidFill>
                  <a:srgbClr val="284A7C"/>
                </a:solidFill>
                <a:uFill>
                  <a:noFill/>
                </a:uFill>
                <a:latin typeface="Calibri"/>
                <a:cs typeface="Calibri"/>
                <a:sym typeface="Calibri"/>
              </a:rPr>
              <a:t>t und Wirtschaft</a:t>
            </a:r>
            <a:r>
              <a:rPr lang="de" sz="1600" dirty="0">
                <a:solidFill>
                  <a:srgbClr val="284A7C"/>
                </a:solidFill>
                <a:uFill>
                  <a:noFill/>
                </a:uFill>
                <a:latin typeface="Calibri"/>
                <a:cs typeface="Calibri"/>
                <a:sym typeface="Calibri"/>
              </a:rPr>
              <a:t> </a:t>
            </a:r>
            <a:r>
              <a:rPr lang="de" sz="16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finanziert. </a:t>
            </a:r>
            <a:endParaRPr sz="1600"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endParaRPr sz="1400" dirty="0">
              <a:solidFill>
                <a:srgbClr val="81A3D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endParaRPr sz="1400" dirty="0">
              <a:solidFill>
                <a:srgbClr val="81A3D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de" sz="1400" dirty="0">
                <a:solidFill>
                  <a:srgbClr val="81A3D6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sz="1400" dirty="0">
              <a:solidFill>
                <a:srgbClr val="81A3D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endParaRPr sz="1590" dirty="0">
              <a:solidFill>
                <a:srgbClr val="33333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de" sz="1590" dirty="0">
                <a:latin typeface="Calibri"/>
                <a:ea typeface="Calibri"/>
                <a:cs typeface="Calibri"/>
                <a:sym typeface="Calibri"/>
              </a:rPr>
              <a:t>	</a:t>
            </a:r>
            <a:endParaRPr sz="312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298425" y="1323975"/>
            <a:ext cx="815800" cy="815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503225" y="1268349"/>
            <a:ext cx="1296712" cy="114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112100" y="3343300"/>
            <a:ext cx="1134415" cy="1149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FFD13E7F-299A-ABFD-17C1-60309F6170C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1784" y="3447322"/>
            <a:ext cx="2660903" cy="65362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>
            <a:spLocks noGrp="1"/>
          </p:cNvSpPr>
          <p:nvPr>
            <p:ph type="body" idx="1"/>
          </p:nvPr>
        </p:nvSpPr>
        <p:spPr>
          <a:xfrm>
            <a:off x="131490" y="551774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107950" indent="0">
              <a:lnSpc>
                <a:spcPct val="85000"/>
              </a:lnSpc>
              <a:buClr>
                <a:srgbClr val="81A3D6"/>
              </a:buClr>
              <a:buSzPts val="1900"/>
              <a:buNone/>
            </a:pPr>
            <a:endParaRPr lang="de-AT" sz="1900" dirty="0">
              <a:solidFill>
                <a:srgbClr val="284A7C"/>
              </a:solidFill>
              <a:latin typeface="Calibri"/>
              <a:cs typeface="Calibri"/>
              <a:sym typeface="Calibri"/>
            </a:endParaRPr>
          </a:p>
          <a:p>
            <a:pPr marL="107950" indent="0">
              <a:lnSpc>
                <a:spcPct val="85000"/>
              </a:lnSpc>
              <a:buClr>
                <a:srgbClr val="81A3D6"/>
              </a:buClr>
              <a:buSzPts val="1900"/>
              <a:buNone/>
            </a:pPr>
            <a:endParaRPr lang="de-AT" sz="1900" dirty="0">
              <a:solidFill>
                <a:srgbClr val="284A7C"/>
              </a:solidFill>
              <a:latin typeface="Calibri"/>
              <a:cs typeface="Calibri"/>
              <a:sym typeface="Calibri"/>
            </a:endParaRPr>
          </a:p>
          <a:p>
            <a:pPr marL="107950" indent="0">
              <a:lnSpc>
                <a:spcPct val="85000"/>
              </a:lnSpc>
              <a:buClr>
                <a:srgbClr val="81A3D6"/>
              </a:buClr>
              <a:buSzPts val="1900"/>
              <a:buNone/>
            </a:pPr>
            <a:r>
              <a:rPr lang="de" sz="1900" dirty="0">
                <a:solidFill>
                  <a:srgbClr val="284A7C"/>
                </a:solidFill>
                <a:latin typeface="Calibri"/>
                <a:cs typeface="Calibri"/>
                <a:sym typeface="Calibri"/>
              </a:rPr>
              <a:t>Sie wollen </a:t>
            </a:r>
            <a:r>
              <a:rPr lang="de" sz="1900" b="1" dirty="0">
                <a:solidFill>
                  <a:srgbClr val="284A7C"/>
                </a:solidFill>
                <a:latin typeface="Calibri"/>
                <a:cs typeface="Calibri"/>
                <a:sym typeface="Calibri"/>
              </a:rPr>
              <a:t>mehr zum Thema Soziale Innovation </a:t>
            </a:r>
            <a:r>
              <a:rPr lang="de" sz="1900" dirty="0">
                <a:solidFill>
                  <a:srgbClr val="284A7C"/>
                </a:solidFill>
                <a:latin typeface="Calibri"/>
                <a:cs typeface="Calibri"/>
                <a:sym typeface="Calibri"/>
              </a:rPr>
              <a:t>erfahren?</a:t>
            </a:r>
          </a:p>
          <a:p>
            <a:pPr marL="107950" indent="0">
              <a:lnSpc>
                <a:spcPct val="85000"/>
              </a:lnSpc>
              <a:buClr>
                <a:srgbClr val="81A3D6"/>
              </a:buClr>
              <a:buSzPts val="1900"/>
              <a:buNone/>
            </a:pPr>
            <a:endParaRPr lang="de" sz="1900" dirty="0">
              <a:solidFill>
                <a:srgbClr val="284A7C"/>
              </a:solidFill>
              <a:latin typeface="Calibri"/>
              <a:cs typeface="Calibri"/>
              <a:sym typeface="Calibri"/>
            </a:endParaRPr>
          </a:p>
          <a:p>
            <a:pPr marL="107950" indent="0">
              <a:lnSpc>
                <a:spcPct val="85000"/>
              </a:lnSpc>
              <a:buClr>
                <a:srgbClr val="81A3D6"/>
              </a:buClr>
              <a:buSzPts val="1900"/>
              <a:buNone/>
            </a:pPr>
            <a:r>
              <a:rPr lang="de" sz="1900" dirty="0">
                <a:solidFill>
                  <a:srgbClr val="284A7C"/>
                </a:solidFill>
                <a:latin typeface="Calibri"/>
                <a:cs typeface="Calibri"/>
                <a:sym typeface="Calibri"/>
              </a:rPr>
              <a:t>Sie haben </a:t>
            </a:r>
            <a:r>
              <a:rPr lang="de" sz="1900" b="1" dirty="0">
                <a:solidFill>
                  <a:srgbClr val="284A7C"/>
                </a:solidFill>
                <a:latin typeface="Calibri"/>
                <a:cs typeface="Calibri"/>
                <a:sym typeface="Calibri"/>
              </a:rPr>
              <a:t>Ideen für sozial innovative Projekte mit Arbeitsmarkt-Bezug </a:t>
            </a:r>
            <a:r>
              <a:rPr lang="de" sz="1900" dirty="0">
                <a:solidFill>
                  <a:srgbClr val="284A7C"/>
                </a:solidFill>
                <a:latin typeface="Calibri"/>
                <a:cs typeface="Calibri"/>
                <a:sym typeface="Calibri"/>
              </a:rPr>
              <a:t>oder betreiben sogar selbst eines?</a:t>
            </a:r>
          </a:p>
          <a:p>
            <a:pPr marL="107950" indent="0">
              <a:lnSpc>
                <a:spcPct val="85000"/>
              </a:lnSpc>
              <a:buClr>
                <a:srgbClr val="81A3D6"/>
              </a:buClr>
              <a:buSzPts val="1900"/>
              <a:buNone/>
            </a:pPr>
            <a:endParaRPr lang="de" sz="1900" dirty="0">
              <a:solidFill>
                <a:srgbClr val="284A7C"/>
              </a:solidFill>
              <a:latin typeface="Calibri"/>
              <a:cs typeface="Calibri"/>
              <a:sym typeface="Calibri"/>
            </a:endParaRPr>
          </a:p>
          <a:p>
            <a:pPr marL="107950" indent="0">
              <a:lnSpc>
                <a:spcPct val="85000"/>
              </a:lnSpc>
              <a:buClr>
                <a:srgbClr val="81A3D6"/>
              </a:buClr>
              <a:buSzPts val="1900"/>
              <a:buNone/>
            </a:pPr>
            <a:r>
              <a:rPr lang="de" sz="1900" dirty="0">
                <a:solidFill>
                  <a:srgbClr val="284A7C"/>
                </a:solidFill>
                <a:latin typeface="Calibri"/>
                <a:cs typeface="Calibri"/>
                <a:sym typeface="Calibri"/>
              </a:rPr>
              <a:t>Sie sind </a:t>
            </a:r>
            <a:r>
              <a:rPr lang="de" sz="1900" b="1" dirty="0">
                <a:solidFill>
                  <a:srgbClr val="284A7C"/>
                </a:solidFill>
                <a:latin typeface="Calibri"/>
                <a:cs typeface="Calibri"/>
                <a:sym typeface="Calibri"/>
              </a:rPr>
              <a:t>interessiert an partizipativen Prozessen</a:t>
            </a:r>
            <a:r>
              <a:rPr lang="de" sz="1900" dirty="0">
                <a:solidFill>
                  <a:srgbClr val="284A7C"/>
                </a:solidFill>
                <a:latin typeface="Calibri"/>
                <a:cs typeface="Calibri"/>
                <a:sym typeface="Calibri"/>
              </a:rPr>
              <a:t> und möchten sich gerne beteiligen? </a:t>
            </a:r>
            <a:endParaRPr sz="1900" dirty="0">
              <a:solidFill>
                <a:srgbClr val="284A7C"/>
              </a:solidFill>
              <a:latin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lang="de"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de" b="1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Wir freuen uns, von Ihnen zu hören!</a:t>
            </a:r>
            <a:endParaRPr b="1"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dirty="0">
                <a:solidFill>
                  <a:srgbClr val="284A7C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www.siplus.at</a:t>
            </a:r>
            <a:endParaRPr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endParaRPr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FEB9F26-CC9E-4DB9-88ED-E8AE9B47D4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5571" y="187921"/>
            <a:ext cx="1637607" cy="9508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de" sz="2820" b="1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Key Facts </a:t>
            </a:r>
            <a:endParaRPr sz="2820" b="1"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SI PLUS – Kompetenzzentrum für Soziale Innovation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Projektlaufzeit:</a:t>
            </a: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  Mai 2021 bis April 2023 </a:t>
            </a:r>
            <a:endParaRPr sz="2000"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Partner in Österreich: </a:t>
            </a: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arbeit plus und L&amp;R Sozialforschung</a:t>
            </a:r>
            <a:endParaRPr sz="2000"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Transnationale Partner: </a:t>
            </a: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ESF VB Slowakei, IFKA Ungarn, SDA Bulgarien sowie ENSIE und die ESF VB Baden-Württemberg, Kroatien und Slowenien als assoziierte Partner</a:t>
            </a:r>
            <a:endParaRPr sz="2000"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indent="-355600"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Soziale Innovation </a:t>
            </a: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ein</a:t>
            </a: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 zentrales Anliegen </a:t>
            </a: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der EC im ESF+</a:t>
            </a: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 indent="-355600"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SI PLUS ist eingebettet in ein Netzwerk aus 6 transnationalen Projekten über alle EU-Mitgliedstaaten</a:t>
            </a:r>
            <a:endParaRPr sz="2000"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7C7385F-B85A-4BE5-A2EC-39A33E3A5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7166" y="118204"/>
            <a:ext cx="1781245" cy="103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50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587AACF7-ABD1-4011-A02B-C24DAAF80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8534" y="0"/>
            <a:ext cx="1852110" cy="1502147"/>
          </a:xfrm>
          <a:prstGeom prst="rect">
            <a:avLst/>
          </a:prstGeom>
        </p:spPr>
      </p:pic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623400" y="585189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de" sz="2820" b="1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Was sind unsere Ziele? </a:t>
            </a:r>
            <a:endParaRPr sz="2820" b="1"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282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Know-How-Aufbau</a:t>
            </a: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 und </a:t>
            </a: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Wissenstransfer</a:t>
            </a: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 für </a:t>
            </a: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ESF-Stakeholder</a:t>
            </a: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, insbesondere Verwaltungsbehörde, Zwischengeschaltete Stellen sowie Projektträger</a:t>
            </a:r>
            <a:endParaRPr sz="2000" b="1"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Strategien und Tools zur </a:t>
            </a: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Entwicklung, Förderung und Skalierung </a:t>
            </a: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von sozialen Innovationen entwickeln </a:t>
            </a:r>
            <a:endParaRPr sz="2000"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Kooperationen</a:t>
            </a: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 zwischen Behörden, Prokektträger, Zivilgesellschaft und allen vom Strukturwandel betroffenen Bürger*innen weiterentwickeln</a:t>
            </a:r>
            <a:endParaRPr sz="2000"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Regionale Innovationslabore</a:t>
            </a: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 entwickeln und etablieren</a:t>
            </a:r>
            <a:endParaRPr sz="2000"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Eine </a:t>
            </a:r>
            <a:r>
              <a:rPr lang="de" sz="2000" b="1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zentrale Anlaufstelle</a:t>
            </a:r>
            <a:r>
              <a:rPr lang="de" sz="2000" dirty="0">
                <a:solidFill>
                  <a:srgbClr val="284A7C"/>
                </a:solidFill>
                <a:latin typeface="Calibri"/>
                <a:ea typeface="Calibri"/>
                <a:cs typeface="Calibri"/>
                <a:sym typeface="Calibri"/>
              </a:rPr>
              <a:t> für alle Anliegen rund um Soziale Innovation schaffen</a:t>
            </a:r>
            <a:endParaRPr sz="2000" dirty="0">
              <a:solidFill>
                <a:srgbClr val="284A7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063386-250E-4618-BC5D-192943E950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1284" y="185711"/>
            <a:ext cx="1781245" cy="103427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2" name="Google Shape;92;p19"/>
          <p:cNvCxnSpPr/>
          <p:nvPr/>
        </p:nvCxnSpPr>
        <p:spPr>
          <a:xfrm>
            <a:off x="4950" y="3011450"/>
            <a:ext cx="9171300" cy="0"/>
          </a:xfrm>
          <a:prstGeom prst="straightConnector1">
            <a:avLst/>
          </a:prstGeom>
          <a:noFill/>
          <a:ln w="38100" cap="flat" cmpd="sng">
            <a:solidFill>
              <a:srgbClr val="BA1F2F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3" name="Google Shape;93;p19"/>
          <p:cNvSpPr/>
          <p:nvPr/>
        </p:nvSpPr>
        <p:spPr>
          <a:xfrm>
            <a:off x="630725" y="1014025"/>
            <a:ext cx="2411400" cy="1798800"/>
          </a:xfrm>
          <a:prstGeom prst="rect">
            <a:avLst/>
          </a:prstGeom>
          <a:solidFill>
            <a:srgbClr val="81A3D6"/>
          </a:solidFill>
          <a:ln w="28575" cap="flat" cmpd="sng">
            <a:solidFill>
              <a:srgbClr val="81A3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Juni - Dezember 2021</a:t>
            </a:r>
            <a:endParaRPr sz="1600" dirty="0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Fragebogenerhebung</a:t>
            </a:r>
            <a:endParaRPr sz="1600" dirty="0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600" dirty="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“Mapping” zu Sozialer Innovation in Österreich</a:t>
            </a:r>
            <a:endParaRPr sz="1200" dirty="0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9"/>
          <p:cNvSpPr/>
          <p:nvPr/>
        </p:nvSpPr>
        <p:spPr>
          <a:xfrm>
            <a:off x="1215164" y="3186252"/>
            <a:ext cx="1676050" cy="1722577"/>
          </a:xfrm>
          <a:prstGeom prst="ellipse">
            <a:avLst/>
          </a:prstGeom>
          <a:solidFill>
            <a:srgbClr val="81A3D6"/>
          </a:solidFill>
          <a:ln w="28575" cap="flat" cmpd="sng">
            <a:solidFill>
              <a:srgbClr val="81A3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dirty="0">
                <a:solidFill>
                  <a:schemeClr val="lt2"/>
                </a:solidFill>
                <a:latin typeface="Calibri"/>
                <a:cs typeface="Calibri"/>
                <a:sym typeface="Calibri"/>
              </a:rPr>
              <a:t>9. 11.21 </a:t>
            </a:r>
            <a:br>
              <a:rPr lang="de" dirty="0">
                <a:solidFill>
                  <a:schemeClr val="lt2"/>
                </a:solidFill>
                <a:latin typeface="Calibri"/>
                <a:cs typeface="Calibri"/>
                <a:sym typeface="Calibri"/>
              </a:rPr>
            </a:br>
            <a:r>
              <a:rPr lang="de" dirty="0">
                <a:solidFill>
                  <a:schemeClr val="lt2"/>
                </a:solidFill>
                <a:latin typeface="Calibri"/>
                <a:cs typeface="Calibri"/>
                <a:sym typeface="Calibri"/>
              </a:rPr>
              <a:t>Kick off</a:t>
            </a:r>
            <a:endParaRPr dirty="0">
              <a:solidFill>
                <a:schemeClr val="lt2"/>
              </a:solidFill>
              <a:latin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dirty="0">
                <a:solidFill>
                  <a:schemeClr val="lt2"/>
                </a:solidFill>
                <a:latin typeface="Calibri"/>
                <a:cs typeface="Calibri"/>
                <a:sym typeface="Calibri"/>
              </a:rPr>
              <a:t>“Partizipation als Soziale Innovation“</a:t>
            </a:r>
            <a:endParaRPr sz="12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9"/>
          <p:cNvSpPr/>
          <p:nvPr/>
        </p:nvSpPr>
        <p:spPr>
          <a:xfrm>
            <a:off x="2913325" y="1014025"/>
            <a:ext cx="4008300" cy="1798800"/>
          </a:xfrm>
          <a:prstGeom prst="rect">
            <a:avLst/>
          </a:prstGeom>
          <a:solidFill>
            <a:srgbClr val="DEFF5E"/>
          </a:solidFill>
          <a:ln w="28575" cap="flat" cmpd="sng">
            <a:solidFill>
              <a:srgbClr val="DEFF5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AT" sz="16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J</a:t>
            </a:r>
            <a:r>
              <a:rPr lang="de" sz="16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änner – Dezember 2022</a:t>
            </a:r>
            <a:endParaRPr sz="16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de" sz="16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Netzwerkstrukturen + 10 Workshops “Capacity Building/ Know-How-Austausch”</a:t>
            </a:r>
            <a:endParaRPr sz="16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600" dirty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Partizipative Prozesse in 2 Pilotregionen (regionale Experimentierräume)</a:t>
            </a:r>
            <a:endParaRPr sz="1200" dirty="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9"/>
          <p:cNvSpPr/>
          <p:nvPr/>
        </p:nvSpPr>
        <p:spPr>
          <a:xfrm>
            <a:off x="6921625" y="1014025"/>
            <a:ext cx="1803300" cy="1798800"/>
          </a:xfrm>
          <a:prstGeom prst="rect">
            <a:avLst/>
          </a:prstGeom>
          <a:solidFill>
            <a:srgbClr val="FF8770"/>
          </a:solidFill>
          <a:ln w="28575" cap="flat" cmpd="sng">
            <a:solidFill>
              <a:srgbClr val="FF87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AT" sz="1600" dirty="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J</a:t>
            </a:r>
            <a:r>
              <a:rPr lang="de" sz="1600" dirty="0" err="1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änner</a:t>
            </a:r>
            <a:r>
              <a:rPr lang="de" sz="1600" dirty="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de-AT" sz="1600" dirty="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April </a:t>
            </a:r>
            <a:r>
              <a:rPr lang="de" sz="1600" dirty="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  <a:endParaRPr sz="1600" dirty="0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600" dirty="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Entwicklung von Tools, Handlungsleitfäden + Re-/Upscaling</a:t>
            </a:r>
            <a:endParaRPr sz="1600" dirty="0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9"/>
          <p:cNvSpPr/>
          <p:nvPr/>
        </p:nvSpPr>
        <p:spPr>
          <a:xfrm>
            <a:off x="6988525" y="3116460"/>
            <a:ext cx="2034300" cy="1932600"/>
          </a:xfrm>
          <a:prstGeom prst="ellipse">
            <a:avLst/>
          </a:prstGeom>
          <a:solidFill>
            <a:srgbClr val="D4E3DF"/>
          </a:solidFill>
          <a:ln w="28575" cap="flat" cmpd="sng">
            <a:solidFill>
              <a:srgbClr val="D4E3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dirty="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Frühling 2023:</a:t>
            </a:r>
            <a:endParaRPr dirty="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dirty="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Abschluss-</a:t>
            </a:r>
            <a:br>
              <a:rPr lang="de" dirty="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de" dirty="0" err="1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veranstaltung</a:t>
            </a:r>
            <a:r>
              <a:rPr lang="de" dirty="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rPr>
              <a:t> - Was haben wir erreicht &amp; wie geht es weiter?</a:t>
            </a:r>
            <a:endParaRPr dirty="0">
              <a:solidFill>
                <a:srgbClr val="43434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9"/>
          <p:cNvSpPr/>
          <p:nvPr/>
        </p:nvSpPr>
        <p:spPr>
          <a:xfrm>
            <a:off x="5613588" y="2816750"/>
            <a:ext cx="376200" cy="389400"/>
          </a:xfrm>
          <a:prstGeom prst="ellipse">
            <a:avLst/>
          </a:prstGeom>
          <a:solidFill>
            <a:srgbClr val="FFD42E"/>
          </a:solidFill>
          <a:ln w="9525" cap="flat" cmpd="sng">
            <a:solidFill>
              <a:srgbClr val="FFD4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9"/>
          <p:cNvSpPr/>
          <p:nvPr/>
        </p:nvSpPr>
        <p:spPr>
          <a:xfrm>
            <a:off x="8034425" y="2571750"/>
            <a:ext cx="690600" cy="690600"/>
          </a:xfrm>
          <a:prstGeom prst="ellipse">
            <a:avLst/>
          </a:prstGeom>
          <a:solidFill>
            <a:srgbClr val="DEFF5E"/>
          </a:solidFill>
          <a:ln w="9525" cap="flat" cmpd="sng">
            <a:solidFill>
              <a:srgbClr val="DEFF5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9"/>
          <p:cNvSpPr/>
          <p:nvPr/>
        </p:nvSpPr>
        <p:spPr>
          <a:xfrm>
            <a:off x="262250" y="2513425"/>
            <a:ext cx="690600" cy="690600"/>
          </a:xfrm>
          <a:prstGeom prst="ellipse">
            <a:avLst/>
          </a:prstGeom>
          <a:solidFill>
            <a:srgbClr val="FF8770"/>
          </a:solidFill>
          <a:ln w="9525" cap="flat" cmpd="sng">
            <a:solidFill>
              <a:srgbClr val="FF877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9"/>
          <p:cNvSpPr/>
          <p:nvPr/>
        </p:nvSpPr>
        <p:spPr>
          <a:xfrm>
            <a:off x="2536500" y="2616127"/>
            <a:ext cx="690600" cy="690600"/>
          </a:xfrm>
          <a:prstGeom prst="ellipse">
            <a:avLst/>
          </a:prstGeom>
          <a:solidFill>
            <a:srgbClr val="D4E3DF"/>
          </a:solidFill>
          <a:ln w="9525" cap="flat" cmpd="sng">
            <a:solidFill>
              <a:srgbClr val="D4E3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3985575" y="2816750"/>
            <a:ext cx="376200" cy="389400"/>
          </a:xfrm>
          <a:prstGeom prst="ellipse">
            <a:avLst/>
          </a:prstGeom>
          <a:solidFill>
            <a:srgbClr val="FFD42E"/>
          </a:solidFill>
          <a:ln w="9525" cap="flat" cmpd="sng">
            <a:solidFill>
              <a:srgbClr val="FFD4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9"/>
          <p:cNvSpPr/>
          <p:nvPr/>
        </p:nvSpPr>
        <p:spPr>
          <a:xfrm>
            <a:off x="4305538" y="2816750"/>
            <a:ext cx="376200" cy="389400"/>
          </a:xfrm>
          <a:prstGeom prst="ellipse">
            <a:avLst/>
          </a:prstGeom>
          <a:solidFill>
            <a:srgbClr val="FFD42E"/>
          </a:solidFill>
          <a:ln w="9525" cap="flat" cmpd="sng">
            <a:solidFill>
              <a:srgbClr val="FFD4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9"/>
          <p:cNvSpPr/>
          <p:nvPr/>
        </p:nvSpPr>
        <p:spPr>
          <a:xfrm>
            <a:off x="4643713" y="2816750"/>
            <a:ext cx="376200" cy="389400"/>
          </a:xfrm>
          <a:prstGeom prst="ellipse">
            <a:avLst/>
          </a:prstGeom>
          <a:solidFill>
            <a:srgbClr val="FFD42E"/>
          </a:solidFill>
          <a:ln w="9525" cap="flat" cmpd="sng">
            <a:solidFill>
              <a:srgbClr val="FFD4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9"/>
          <p:cNvSpPr/>
          <p:nvPr/>
        </p:nvSpPr>
        <p:spPr>
          <a:xfrm>
            <a:off x="4948188" y="2816750"/>
            <a:ext cx="376200" cy="389400"/>
          </a:xfrm>
          <a:prstGeom prst="ellipse">
            <a:avLst/>
          </a:prstGeom>
          <a:solidFill>
            <a:srgbClr val="FFD42E"/>
          </a:solidFill>
          <a:ln w="9525" cap="flat" cmpd="sng">
            <a:solidFill>
              <a:srgbClr val="FFD4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9"/>
          <p:cNvSpPr/>
          <p:nvPr/>
        </p:nvSpPr>
        <p:spPr>
          <a:xfrm>
            <a:off x="5934913" y="2816750"/>
            <a:ext cx="376200" cy="389400"/>
          </a:xfrm>
          <a:prstGeom prst="ellipse">
            <a:avLst/>
          </a:prstGeom>
          <a:solidFill>
            <a:srgbClr val="FFD42E"/>
          </a:solidFill>
          <a:ln w="9525" cap="flat" cmpd="sng">
            <a:solidFill>
              <a:srgbClr val="FFD4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9"/>
          <p:cNvSpPr/>
          <p:nvPr/>
        </p:nvSpPr>
        <p:spPr>
          <a:xfrm>
            <a:off x="6279000" y="2816750"/>
            <a:ext cx="376200" cy="389400"/>
          </a:xfrm>
          <a:prstGeom prst="ellipse">
            <a:avLst/>
          </a:prstGeom>
          <a:solidFill>
            <a:srgbClr val="FFD42E"/>
          </a:solidFill>
          <a:ln w="9525" cap="flat" cmpd="sng">
            <a:solidFill>
              <a:srgbClr val="FFD4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9"/>
          <p:cNvSpPr/>
          <p:nvPr/>
        </p:nvSpPr>
        <p:spPr>
          <a:xfrm>
            <a:off x="6644438" y="2816750"/>
            <a:ext cx="376200" cy="389400"/>
          </a:xfrm>
          <a:prstGeom prst="ellipse">
            <a:avLst/>
          </a:prstGeom>
          <a:solidFill>
            <a:srgbClr val="FFD42E"/>
          </a:solidFill>
          <a:ln w="9525" cap="flat" cmpd="sng">
            <a:solidFill>
              <a:srgbClr val="FFD4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9"/>
          <p:cNvSpPr/>
          <p:nvPr/>
        </p:nvSpPr>
        <p:spPr>
          <a:xfrm>
            <a:off x="6984675" y="2816750"/>
            <a:ext cx="376200" cy="389400"/>
          </a:xfrm>
          <a:prstGeom prst="ellipse">
            <a:avLst/>
          </a:prstGeom>
          <a:solidFill>
            <a:srgbClr val="FFD42E"/>
          </a:solidFill>
          <a:ln w="9525" cap="flat" cmpd="sng">
            <a:solidFill>
              <a:srgbClr val="FFD4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561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214239"/>
            <a:ext cx="8520600" cy="8034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de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Soziale Innovation – </a:t>
            </a:r>
            <a:br>
              <a:rPr lang="de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de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was heißt das</a:t>
            </a:r>
            <a:r>
              <a:rPr lang="de-AT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 im ESF+</a:t>
            </a:r>
            <a:r>
              <a:rPr lang="de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br>
              <a:rPr lang="de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820"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680893"/>
            <a:ext cx="8520600" cy="28879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101600" lvl="0" indent="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None/>
            </a:pPr>
            <a:r>
              <a:rPr lang="de-AT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„…eine Tätigkeit, die sowohl in Bezug auf ihre Zielsetzungen als auch ihre Mittel sozial ist, insbesondere eine Tätigkeit, die sich auf die Entwicklung und Umsetzung </a:t>
            </a:r>
            <a:r>
              <a:rPr lang="de-AT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neuer Ideen für Produkte, Dienstleistungen, Verfahren und Modelle</a:t>
            </a:r>
            <a:r>
              <a:rPr lang="de-AT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bezieht, die gleichzeitig einen </a:t>
            </a:r>
            <a:r>
              <a:rPr lang="de-AT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sozialen Bedarf </a:t>
            </a:r>
            <a:r>
              <a:rPr lang="de-AT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deckt und </a:t>
            </a:r>
            <a:r>
              <a:rPr lang="de-AT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neue soziale Beziehungen oder Kooperationen zwischen öffentlichen Organisationen, Organisationen der Zivilgesellschaft oder privaten Organisationen</a:t>
            </a:r>
            <a:r>
              <a:rPr lang="de-AT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schafft und dadurch der </a:t>
            </a:r>
            <a:r>
              <a:rPr lang="de-AT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Gesellschaft nützt </a:t>
            </a:r>
            <a:r>
              <a:rPr lang="de-AT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 deren Handlungspotenzial eine neue Dynamik verleiht.“ </a:t>
            </a:r>
            <a:r>
              <a:rPr lang="de-DE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(Europäische Kommission 2021).</a:t>
            </a:r>
            <a:endParaRPr lang="de" sz="2000" b="1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7C7385F-B85A-4BE5-A2EC-39A33E3A5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1055" y="98846"/>
            <a:ext cx="1781245" cy="103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028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214239"/>
            <a:ext cx="8520600" cy="8034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de-AT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Dimensionen sozialer Innovation</a:t>
            </a:r>
            <a:endParaRPr sz="2820"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248510"/>
            <a:ext cx="8520600" cy="33203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/>
            <a:r>
              <a:rPr lang="de-AT" b="1" dirty="0">
                <a:solidFill>
                  <a:srgbClr val="284A7C"/>
                </a:solidFill>
              </a:rPr>
              <a:t>Deckung sozialer Bedürfnisse </a:t>
            </a:r>
            <a:r>
              <a:rPr lang="de-AT" dirty="0">
                <a:solidFill>
                  <a:srgbClr val="284A7C"/>
                </a:solidFill>
              </a:rPr>
              <a:t>und/oder gesellschaftlicher Herausforderungen</a:t>
            </a:r>
            <a:endParaRPr lang="de-DE" dirty="0">
              <a:solidFill>
                <a:srgbClr val="284A7C"/>
              </a:solidFill>
            </a:endParaRPr>
          </a:p>
          <a:p>
            <a:pPr lvl="0"/>
            <a:r>
              <a:rPr lang="de-AT" b="1" dirty="0">
                <a:solidFill>
                  <a:srgbClr val="284A7C"/>
                </a:solidFill>
              </a:rPr>
              <a:t>Neuartigkeit: </a:t>
            </a:r>
            <a:r>
              <a:rPr lang="de-AT" dirty="0">
                <a:solidFill>
                  <a:srgbClr val="284A7C"/>
                </a:solidFill>
              </a:rPr>
              <a:t>Entwicklung und Umsetzung neuer Ideen für Produkte, Dienstleistungen, Verfahren und/oder Modelle</a:t>
            </a:r>
            <a:endParaRPr lang="de-DE" dirty="0">
              <a:solidFill>
                <a:srgbClr val="284A7C"/>
              </a:solidFill>
            </a:endParaRPr>
          </a:p>
          <a:p>
            <a:pPr lvl="0"/>
            <a:r>
              <a:rPr lang="de-AT" b="1" dirty="0">
                <a:solidFill>
                  <a:srgbClr val="284A7C"/>
                </a:solidFill>
              </a:rPr>
              <a:t>Herangehensweisen und Methoden: </a:t>
            </a:r>
            <a:r>
              <a:rPr lang="de-AT" dirty="0">
                <a:solidFill>
                  <a:srgbClr val="284A7C"/>
                </a:solidFill>
              </a:rPr>
              <a:t>Partizipative Ansätze zur Zielgruppeneinbindung sowie Schaffung neuer Beziehungen und/oder Kooperationen zwischen öffentlichen Organisationen, Organisationen der Zivilgesellschaft und/oder privaten Organisationen </a:t>
            </a:r>
            <a:endParaRPr lang="de-DE" dirty="0">
              <a:solidFill>
                <a:srgbClr val="284A7C"/>
              </a:solidFill>
            </a:endParaRPr>
          </a:p>
          <a:p>
            <a:pPr lvl="0"/>
            <a:r>
              <a:rPr lang="de-AT" b="1" dirty="0">
                <a:solidFill>
                  <a:srgbClr val="284A7C"/>
                </a:solidFill>
              </a:rPr>
              <a:t>Ziele/Nutzen für Gesellschaft</a:t>
            </a:r>
            <a:r>
              <a:rPr lang="de-AT" dirty="0">
                <a:solidFill>
                  <a:srgbClr val="284A7C"/>
                </a:solidFill>
              </a:rPr>
              <a:t> </a:t>
            </a:r>
            <a:endParaRPr lang="de-DE" dirty="0">
              <a:solidFill>
                <a:srgbClr val="284A7C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7C7385F-B85A-4BE5-A2EC-39A33E3A5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1055" y="214239"/>
            <a:ext cx="1781245" cy="103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971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AB90AFE8-3747-464D-8B19-2E54449C327F}"/>
              </a:ext>
            </a:extLst>
          </p:cNvPr>
          <p:cNvSpPr txBox="1"/>
          <p:nvPr/>
        </p:nvSpPr>
        <p:spPr>
          <a:xfrm>
            <a:off x="1324496" y="1930501"/>
            <a:ext cx="69505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C00000"/>
                </a:solidFill>
                <a:latin typeface="+mj-lt"/>
              </a:rPr>
              <a:t>Ergebnisse aus der Fragebogenerhebung / Mapping Bericht </a:t>
            </a:r>
            <a:endParaRPr lang="de-AT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4" name="Grafik 4">
            <a:extLst>
              <a:ext uri="{FF2B5EF4-FFF2-40B4-BE49-F238E27FC236}">
                <a16:creationId xmlns:a16="http://schemas.microsoft.com/office/drawing/2014/main" id="{17C7385F-B85A-4BE5-A2EC-39A33E3A5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1055" y="214239"/>
            <a:ext cx="1781245" cy="103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256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60218" y="221673"/>
            <a:ext cx="8783782" cy="9362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de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Relevanz einzelner </a:t>
            </a:r>
            <a:r>
              <a:rPr lang="de-AT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Dimensionen </a:t>
            </a:r>
            <a:br>
              <a:rPr lang="de-AT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de-AT" sz="2820" dirty="0">
                <a:solidFill>
                  <a:srgbClr val="BA1F2F"/>
                </a:solidFill>
                <a:latin typeface="Calibri"/>
                <a:ea typeface="Calibri"/>
                <a:cs typeface="Calibri"/>
                <a:sym typeface="Calibri"/>
              </a:rPr>
              <a:t>(Online-Befragung)</a:t>
            </a:r>
            <a:endParaRPr sz="2820" dirty="0">
              <a:solidFill>
                <a:srgbClr val="BA1F2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282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81A3D6"/>
              </a:buClr>
              <a:buSzPts val="2000"/>
              <a:buFont typeface="Calibri"/>
              <a:buChar char="●"/>
            </a:pPr>
            <a:endParaRPr sz="1600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3063386-250E-4618-BC5D-192943E950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1055" y="142093"/>
            <a:ext cx="1781245" cy="1034271"/>
          </a:xfrm>
          <a:prstGeom prst="rect">
            <a:avLst/>
          </a:prstGeom>
        </p:spPr>
      </p:pic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FC9BBFC0-2E55-480B-AD59-785D9EA23879}"/>
              </a:ext>
            </a:extLst>
          </p:cNvPr>
          <p:cNvGraphicFramePr/>
          <p:nvPr/>
        </p:nvGraphicFramePr>
        <p:xfrm>
          <a:off x="484909" y="1263600"/>
          <a:ext cx="7987146" cy="3198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3214D7F0-A3C2-4E98-81D5-396D08813BF8}"/>
              </a:ext>
            </a:extLst>
          </p:cNvPr>
          <p:cNvSpPr txBox="1"/>
          <p:nvPr/>
        </p:nvSpPr>
        <p:spPr>
          <a:xfrm>
            <a:off x="429491" y="4509947"/>
            <a:ext cx="8167253" cy="198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800"/>
              </a:lnSpc>
              <a:spcBef>
                <a:spcPts val="900"/>
              </a:spcBef>
              <a:spcAft>
                <a:spcPts val="2400"/>
              </a:spcAft>
            </a:pPr>
            <a:r>
              <a:rPr lang="de-AT" sz="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Quelle: L&amp;R </a:t>
            </a:r>
            <a:r>
              <a:rPr lang="de-AT" sz="800" dirty="0" err="1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Datafile</a:t>
            </a:r>
            <a:r>
              <a:rPr lang="de-AT" sz="800" dirty="0">
                <a:solidFill>
                  <a:schemeClr val="bg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'Erhebung: Soziale Innovation in Österreich', 2021, n=346 miss= zwischen 1 und 14</a:t>
            </a:r>
            <a:endParaRPr lang="de-AT" sz="800" dirty="0">
              <a:solidFill>
                <a:schemeClr val="bg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46151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958</Words>
  <Application>Microsoft Office PowerPoint</Application>
  <PresentationFormat>Bildschirmpräsentation (16:9)</PresentationFormat>
  <Paragraphs>139</Paragraphs>
  <Slides>20</Slides>
  <Notes>18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5" baseType="lpstr">
      <vt:lpstr>Arial</vt:lpstr>
      <vt:lpstr>Calibri</vt:lpstr>
      <vt:lpstr>Courier New</vt:lpstr>
      <vt:lpstr>Wingdings</vt:lpstr>
      <vt:lpstr>Simple Light</vt:lpstr>
      <vt:lpstr>PowerPoint-Präsentation</vt:lpstr>
      <vt:lpstr>SI plus wird von L&amp;R Sozialforschung in Kooperation mit arbeit plus – Soziale Unternehmen Österreich durchgeführt    SI plus wird aus Mitteln der Europäischen Kommission (EaSI) sowie des Österreichischen Bundesministeriums für Arbeit und Wirtschaft finanziert.        </vt:lpstr>
      <vt:lpstr>Key Facts </vt:lpstr>
      <vt:lpstr>Was sind unsere Ziele? </vt:lpstr>
      <vt:lpstr>PowerPoint-Präsentation</vt:lpstr>
      <vt:lpstr>Soziale Innovation –  was heißt das im ESF+? </vt:lpstr>
      <vt:lpstr>Dimensionen sozialer Innovation</vt:lpstr>
      <vt:lpstr>PowerPoint-Präsentation</vt:lpstr>
      <vt:lpstr>Relevanz einzelner Dimensionen  (Online-Befragung)</vt:lpstr>
      <vt:lpstr>Rolle der Zielgruppe (Online Befragung)</vt:lpstr>
      <vt:lpstr>Zentrale Ergebnisse des Mappings</vt:lpstr>
      <vt:lpstr>PowerPoint-Präsentation</vt:lpstr>
      <vt:lpstr>Veranstaltungen &amp; Netzwerkaufbau</vt:lpstr>
      <vt:lpstr>Unterstützungsinstrumente</vt:lpstr>
      <vt:lpstr>PowerPoint-Präsentation</vt:lpstr>
      <vt:lpstr>Pilotregionen: Erste Einblicke</vt:lpstr>
      <vt:lpstr>Der Prozess in der Pilotregion</vt:lpstr>
      <vt:lpstr>PowerPoint-Präsentation</vt:lpstr>
      <vt:lpstr>Ergebnisse: Was ist Soziale Innovation?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L&amp;R MobilUser</dc:creator>
  <cp:lastModifiedBy>Barbara Willsberger</cp:lastModifiedBy>
  <cp:revision>21</cp:revision>
  <dcterms:modified xsi:type="dcterms:W3CDTF">2022-11-22T13:18:05Z</dcterms:modified>
</cp:coreProperties>
</file>