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3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58" r:id="rId12"/>
  </p:sldIdLst>
  <p:sldSz cx="9144000" cy="5143500" type="screen16x9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4">
          <p15:clr>
            <a:srgbClr val="A4A3A4"/>
          </p15:clr>
        </p15:guide>
        <p15:guide id="2" orient="horz" pos="2902">
          <p15:clr>
            <a:srgbClr val="A4A3A4"/>
          </p15:clr>
        </p15:guide>
        <p15:guide id="3" pos="345">
          <p15:clr>
            <a:srgbClr val="A4A3A4"/>
          </p15:clr>
        </p15:guide>
        <p15:guide id="4" pos="53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FF3"/>
    <a:srgbClr val="E632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818" autoAdjust="0"/>
  </p:normalViewPr>
  <p:slideViewPr>
    <p:cSldViewPr snapToGrid="0" snapToObjects="1">
      <p:cViewPr varScale="1">
        <p:scale>
          <a:sx n="152" d="100"/>
          <a:sy n="152" d="100"/>
        </p:scale>
        <p:origin x="426" y="132"/>
      </p:cViewPr>
      <p:guideLst>
        <p:guide orient="horz" pos="524"/>
        <p:guide orient="horz" pos="2902"/>
        <p:guide pos="345"/>
        <p:guide pos="5366"/>
      </p:guideLst>
    </p:cSldViewPr>
  </p:slideViewPr>
  <p:outlineViewPr>
    <p:cViewPr>
      <p:scale>
        <a:sx n="33" d="100"/>
        <a:sy n="33" d="100"/>
      </p:scale>
      <p:origin x="36" y="48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1266" y="78"/>
      </p:cViewPr>
      <p:guideLst>
        <p:guide orient="horz" pos="3224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1731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5636" y="9722882"/>
            <a:ext cx="3078427" cy="511731"/>
          </a:xfrm>
          <a:prstGeom prst="rect">
            <a:avLst/>
          </a:prstGeom>
        </p:spPr>
        <p:txBody>
          <a:bodyPr vert="horz" lIns="94796" tIns="47398" rIns="94796" bIns="47398" rtlCol="0" anchor="b" anchorCtr="0"/>
          <a:lstStyle>
            <a:lvl1pPr algn="r">
              <a:defRPr sz="1200"/>
            </a:lvl1pPr>
          </a:lstStyle>
          <a:p>
            <a:fld id="{A4F87B00-D7D7-4E73-88E5-5DF5797B2681}" type="datetimeFigureOut">
              <a:rPr lang="de-AT" smtClean="0"/>
              <a:t>24.11.2022</a:t>
            </a:fld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8427" cy="511731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3"/>
          </p:nvPr>
        </p:nvSpPr>
        <p:spPr>
          <a:xfrm>
            <a:off x="3078427" y="9721106"/>
            <a:ext cx="945565" cy="511731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pPr algn="ctr"/>
            <a:fld id="{1BCACBB0-6C6B-4B3E-B6E6-54B62284C21B}" type="slidenum">
              <a:rPr lang="de-AT" smtClean="0"/>
              <a:pPr algn="ctr"/>
              <a:t>‹Nr.›</a:t>
            </a:fld>
            <a:endParaRPr lang="de-AT" dirty="0"/>
          </a:p>
        </p:txBody>
      </p:sp>
      <p:pic>
        <p:nvPicPr>
          <p:cNvPr id="7" name="Grafik 6" descr="Bundesministerium &#10;&#10;&#10;Bildung, Wissenschaft und Forschu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0523" y="445403"/>
            <a:ext cx="1542527" cy="475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3347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1731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5636" y="9721105"/>
            <a:ext cx="3078427" cy="511731"/>
          </a:xfrm>
          <a:prstGeom prst="rect">
            <a:avLst/>
          </a:prstGeom>
        </p:spPr>
        <p:txBody>
          <a:bodyPr vert="horz" lIns="94796" tIns="47398" rIns="94796" bIns="47398" rtlCol="0" anchor="b" anchorCtr="0"/>
          <a:lstStyle>
            <a:lvl1pPr algn="r">
              <a:defRPr sz="1200"/>
            </a:lvl1pPr>
          </a:lstStyle>
          <a:p>
            <a:fld id="{64F923B6-97FF-4AF0-A17D-1758840DBBE2}" type="datetimeFigureOut">
              <a:rPr lang="de-AT" smtClean="0"/>
              <a:t>24.11.2022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-280988" y="695325"/>
            <a:ext cx="7666038" cy="4311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893427" y="5117307"/>
            <a:ext cx="5319786" cy="4349710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8427" cy="511731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078427" y="9721105"/>
            <a:ext cx="945565" cy="513508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ctr">
              <a:defRPr sz="1200"/>
            </a:lvl1pPr>
          </a:lstStyle>
          <a:p>
            <a:fld id="{F0A5DA3B-92D6-4D4B-9895-D15CB563B5E4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36113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spcBef>
        <a:spcPts val="200"/>
      </a:spcBef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96000" indent="-171450" algn="l" defTabSz="914400" rtl="0" eaLnBrk="1" latinLnBrk="0" hangingPunct="1">
      <a:spcBef>
        <a:spcPts val="200"/>
      </a:spcBef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792000" indent="-171450" algn="l" defTabSz="914400" rtl="0" eaLnBrk="1" latinLnBrk="0" hangingPunct="1">
      <a:spcBef>
        <a:spcPts val="200"/>
      </a:spcBef>
      <a:buFont typeface="Courier New" pitchFamily="49" charset="0"/>
      <a:buChar char="o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188000" indent="-171450" algn="l" defTabSz="914400" rtl="0" eaLnBrk="1" latinLnBrk="0" hangingPunct="1">
      <a:spcBef>
        <a:spcPts val="200"/>
      </a:spcBef>
      <a:buFont typeface="Wingdings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584000" indent="-171450" algn="l" defTabSz="914400" rtl="0" eaLnBrk="1" latinLnBrk="0" hangingPunct="1">
      <a:spcBef>
        <a:spcPts val="200"/>
      </a:spcBef>
      <a:buFont typeface="Symbol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BKA-2018\BKA2018-Brief\REPUBLIK-AT-DOKUMENTVORLAGEN\POTX\HG_Powerpoint_4zu3.png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800" cy="51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Untertitel 1"/>
          <p:cNvSpPr>
            <a:spLocks noGrp="1"/>
          </p:cNvSpPr>
          <p:nvPr>
            <p:ph type="subTitle" idx="1"/>
          </p:nvPr>
        </p:nvSpPr>
        <p:spPr>
          <a:xfrm>
            <a:off x="539999" y="2124000"/>
            <a:ext cx="7978526" cy="1389600"/>
          </a:xfrm>
        </p:spPr>
        <p:txBody>
          <a:bodyPr/>
          <a:lstStyle>
            <a:lvl1pPr marL="0" indent="0" algn="l">
              <a:lnSpc>
                <a:spcPts val="4000"/>
              </a:lnSpc>
              <a:spcBef>
                <a:spcPts val="0"/>
              </a:spcBef>
              <a:buNone/>
              <a:defRPr sz="3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39750" y="4191000"/>
            <a:ext cx="3422650" cy="415529"/>
          </a:xfrm>
        </p:spPr>
        <p:txBody>
          <a:bodyPr anchor="b" anchorCtr="0"/>
          <a:lstStyle>
            <a:lvl1pPr marL="0" indent="0">
              <a:lnSpc>
                <a:spcPts val="1800"/>
              </a:lnSpc>
              <a:spcAft>
                <a:spcPts val="0"/>
              </a:spcAft>
              <a:buNone/>
              <a:defRPr sz="1400"/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13" name="Textfeld 12"/>
          <p:cNvSpPr txBox="1"/>
          <p:nvPr userDrawn="1"/>
        </p:nvSpPr>
        <p:spPr>
          <a:xfrm>
            <a:off x="6651752" y="230400"/>
            <a:ext cx="220027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AT" sz="12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bmbwf.gv.at</a:t>
            </a:r>
            <a:endParaRPr lang="de-AT" sz="12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8" name="Grafik 17" descr="Bundesministerium &#10;&#10;&#10;Bildung, Wissenschaft und Forschun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00" y="208800"/>
            <a:ext cx="3023870" cy="93916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39999" y="1062000"/>
            <a:ext cx="7978526" cy="997200"/>
          </a:xfrm>
        </p:spPr>
        <p:txBody>
          <a:bodyPr anchor="b" anchorCtr="0"/>
          <a:lstStyle>
            <a:lvl1pPr>
              <a:lnSpc>
                <a:spcPts val="4000"/>
              </a:lnSpc>
              <a:defRPr sz="36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 smtClean="0"/>
              <a:t>Titelmasterformat </a:t>
            </a:r>
            <a:br>
              <a:rPr lang="de-DE" dirty="0" smtClean="0"/>
            </a:br>
            <a:r>
              <a:rPr lang="de-DE" dirty="0" smtClean="0"/>
              <a:t>durch Klicken bearbeiten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897482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mit 1-zeiligem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539751" y="1623600"/>
            <a:ext cx="7978775" cy="29844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7704003" y="4790252"/>
            <a:ext cx="814522" cy="200025"/>
          </a:xfrm>
        </p:spPr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53168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0001" y="1054800"/>
            <a:ext cx="7978525" cy="622091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539751" y="1630800"/>
            <a:ext cx="7978775" cy="2977200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60732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 nebeneina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5" name="Bildplatzhalter 6"/>
          <p:cNvSpPr>
            <a:spLocks noGrp="1"/>
          </p:cNvSpPr>
          <p:nvPr>
            <p:ph type="pic" sz="quarter" idx="13"/>
          </p:nvPr>
        </p:nvSpPr>
        <p:spPr>
          <a:xfrm>
            <a:off x="539750" y="1630800"/>
            <a:ext cx="3813175" cy="2977200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/>
          </p:nvPr>
        </p:nvSpPr>
        <p:spPr>
          <a:xfrm>
            <a:off x="4706125" y="1630800"/>
            <a:ext cx="3812400" cy="29772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394268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 beliebig - nebeneina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5"/>
          </p:nvPr>
        </p:nvSpPr>
        <p:spPr>
          <a:xfrm>
            <a:off x="540000" y="1630800"/>
            <a:ext cx="3838575" cy="29772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9" name="Inhaltsplatzhalter 7"/>
          <p:cNvSpPr>
            <a:spLocks noGrp="1"/>
          </p:cNvSpPr>
          <p:nvPr>
            <p:ph sz="quarter" idx="16"/>
          </p:nvPr>
        </p:nvSpPr>
        <p:spPr>
          <a:xfrm>
            <a:off x="4679951" y="1630800"/>
            <a:ext cx="3838575" cy="29772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66619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-beliebig mit 1-zeiligem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9" name="Inhaltsplatzhalter 8"/>
          <p:cNvSpPr>
            <a:spLocks noGrp="1"/>
          </p:cNvSpPr>
          <p:nvPr>
            <p:ph sz="quarter" idx="13"/>
          </p:nvPr>
        </p:nvSpPr>
        <p:spPr>
          <a:xfrm>
            <a:off x="539751" y="1630800"/>
            <a:ext cx="7978775" cy="29772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50449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9999" y="1004400"/>
            <a:ext cx="5389200" cy="1062000"/>
          </a:xfrm>
        </p:spPr>
        <p:txBody>
          <a:bodyPr/>
          <a:lstStyle>
            <a:lvl1pPr>
              <a:lnSpc>
                <a:spcPts val="4000"/>
              </a:lnSpc>
              <a:defRPr sz="3000" b="0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Titelmasterformat durch Klicken </a:t>
            </a:r>
            <a:br>
              <a:rPr lang="de-DE" dirty="0" smtClean="0"/>
            </a:br>
            <a:r>
              <a:rPr lang="de-DE" dirty="0" smtClean="0"/>
              <a:t>bearbeiten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539750" y="3643313"/>
            <a:ext cx="3423600" cy="963216"/>
          </a:xfrm>
        </p:spPr>
        <p:txBody>
          <a:bodyPr anchor="b" anchorCtr="0"/>
          <a:lstStyle>
            <a:lvl1pPr marL="0" indent="0">
              <a:lnSpc>
                <a:spcPts val="1800"/>
              </a:lnSpc>
              <a:spcAft>
                <a:spcPts val="0"/>
              </a:spcAft>
              <a:buNone/>
              <a:defRPr sz="1400"/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274369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BKA-2018\BKA2018-Brief\REPUBLIK-AT-DOKUMENTVORLAGEN\POTX\HG_Powerpoint_4zu3.png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4370" cy="514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0001" y="1623600"/>
            <a:ext cx="7978525" cy="298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 </a:t>
            </a:r>
            <a:br>
              <a:rPr lang="de-DE" dirty="0" smtClean="0"/>
            </a:br>
            <a:r>
              <a:rPr lang="de-DE" dirty="0" smtClean="0"/>
              <a:t>Erste Ebene </a:t>
            </a:r>
          </a:p>
          <a:p>
            <a:pPr lvl="1"/>
            <a:r>
              <a:rPr lang="de-DE" dirty="0" smtClean="0"/>
              <a:t>Zweite Ebene – wie Ebene zuvor</a:t>
            </a:r>
          </a:p>
          <a:p>
            <a:pPr lvl="2"/>
            <a:r>
              <a:rPr lang="de-DE" dirty="0" smtClean="0"/>
              <a:t>Dritte Ebene – wie Ebene zuvor</a:t>
            </a:r>
          </a:p>
        </p:txBody>
      </p:sp>
      <p:sp>
        <p:nvSpPr>
          <p:cNvPr id="9" name="Fußzeilenplatzhalter 12"/>
          <p:cNvSpPr>
            <a:spLocks noGrp="1"/>
          </p:cNvSpPr>
          <p:nvPr>
            <p:ph type="ftr" sz="quarter" idx="3"/>
          </p:nvPr>
        </p:nvSpPr>
        <p:spPr>
          <a:xfrm>
            <a:off x="540000" y="4790252"/>
            <a:ext cx="6875916" cy="2000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20" name="Foliennummernplatzhalter 13"/>
          <p:cNvSpPr>
            <a:spLocks noGrp="1"/>
          </p:cNvSpPr>
          <p:nvPr>
            <p:ph type="sldNum" sz="quarter" idx="4"/>
          </p:nvPr>
        </p:nvSpPr>
        <p:spPr>
          <a:xfrm>
            <a:off x="7558201" y="4790252"/>
            <a:ext cx="960324" cy="2000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11" name="Textfeld 10"/>
          <p:cNvSpPr txBox="1"/>
          <p:nvPr userDrawn="1"/>
        </p:nvSpPr>
        <p:spPr>
          <a:xfrm>
            <a:off x="6651752" y="230400"/>
            <a:ext cx="220027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AT" sz="12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bmbwf.gv.at</a:t>
            </a:r>
            <a:endParaRPr lang="de-AT" sz="12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40001" y="1054800"/>
            <a:ext cx="7978525" cy="622091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pic>
        <p:nvPicPr>
          <p:cNvPr id="10" name="Grafik 9" descr="Bundesministerium &#10;&#10;&#10;Bildung, Wissenschaft und Forschung"/>
          <p:cNvPicPr/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00" y="208800"/>
            <a:ext cx="2033905" cy="631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3382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7" r:id="rId3"/>
    <p:sldLayoutId id="2147483721" r:id="rId4"/>
    <p:sldLayoutId id="2147483722" r:id="rId5"/>
    <p:sldLayoutId id="2147483718" r:id="rId6"/>
    <p:sldLayoutId id="2147483720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400" b="1" kern="120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52000" marR="0" indent="-252000" algn="l" defTabSz="914400" rtl="0" eaLnBrk="1" fontAlgn="auto" latinLnBrk="0" hangingPunct="1">
        <a:lnSpc>
          <a:spcPts val="2400"/>
        </a:lnSpc>
        <a:spcBef>
          <a:spcPts val="0"/>
        </a:spcBef>
        <a:spcAft>
          <a:spcPts val="1425"/>
        </a:spcAft>
        <a:buClr>
          <a:schemeClr val="tx2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bg1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04000" marR="0" indent="-252000" algn="l" defTabSz="914400" rtl="0" eaLnBrk="1" fontAlgn="auto" latinLnBrk="0" hangingPunct="1">
        <a:lnSpc>
          <a:spcPts val="2400"/>
        </a:lnSpc>
        <a:spcBef>
          <a:spcPts val="0"/>
        </a:spcBef>
        <a:spcAft>
          <a:spcPts val="1425"/>
        </a:spcAft>
        <a:buClrTx/>
        <a:buSzTx/>
        <a:buFont typeface="Corbel" panose="020B0503020204020204" pitchFamily="34" charset="0"/>
        <a:buChar char="−"/>
        <a:tabLst/>
        <a:defRPr sz="1800" kern="1200">
          <a:solidFill>
            <a:schemeClr val="bg1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756000" indent="-252000" algn="l" defTabSz="914400" rtl="0" eaLnBrk="1" latinLnBrk="0" hangingPunct="1">
        <a:lnSpc>
          <a:spcPts val="2400"/>
        </a:lnSpc>
        <a:spcBef>
          <a:spcPts val="0"/>
        </a:spcBef>
        <a:spcAft>
          <a:spcPts val="1425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bg1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–"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400"/>
        </a:spcBef>
        <a:buClr>
          <a:schemeClr val="tx2"/>
        </a:buClr>
        <a:buFont typeface="Arial" pitchFamily="34" charset="0"/>
        <a:buChar char="»"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smtClean="0"/>
              <a:t>ESF Jahrestagung - Soziale Innovation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/>
              <a:t>Erfahrungen mit Entwicklungsprojekten im BMBWF</a:t>
            </a:r>
            <a:endParaRPr lang="de-AT" dirty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539750" y="4191000"/>
            <a:ext cx="4511522" cy="415529"/>
          </a:xfrm>
        </p:spPr>
        <p:txBody>
          <a:bodyPr/>
          <a:lstStyle/>
          <a:p>
            <a:r>
              <a:rPr lang="de-DE" dirty="0" smtClean="0"/>
              <a:t>Bundesministerium für Bildung, Wissenschaft </a:t>
            </a:r>
            <a:r>
              <a:rPr lang="de-DE" dirty="0"/>
              <a:t>und </a:t>
            </a:r>
            <a:r>
              <a:rPr lang="de-DE" dirty="0" smtClean="0"/>
              <a:t>Forschung</a:t>
            </a:r>
          </a:p>
          <a:p>
            <a:r>
              <a:rPr lang="de-DE" dirty="0" smtClean="0"/>
              <a:t>Doris Wyskitensky, Abteilung </a:t>
            </a:r>
            <a:r>
              <a:rPr lang="de-DE" dirty="0" smtClean="0"/>
              <a:t>Erwachsenenbildung</a:t>
            </a:r>
          </a:p>
          <a:p>
            <a:r>
              <a:rPr lang="de-DE" dirty="0" smtClean="0"/>
              <a:t>Wien, 29. November 2022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245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Ideen des BMBWF zur Sozialen Innovation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1">
              <a:spcAft>
                <a:spcPts val="0"/>
              </a:spcAft>
            </a:pPr>
            <a:endParaRPr lang="de-AT" sz="1050" dirty="0" smtClean="0"/>
          </a:p>
          <a:p>
            <a:pPr lvl="1"/>
            <a:r>
              <a:rPr lang="de-AT" dirty="0" smtClean="0"/>
              <a:t>Basisbildung: Digitale Selbstlernangebote, Ausbau der Kompetenzfelder, Life Skills</a:t>
            </a:r>
            <a:endParaRPr lang="de-AT" dirty="0" smtClean="0"/>
          </a:p>
          <a:p>
            <a:pPr lvl="1"/>
            <a:r>
              <a:rPr lang="de-AT" dirty="0" smtClean="0"/>
              <a:t>Fachkräftemangel</a:t>
            </a:r>
            <a:r>
              <a:rPr lang="de-AT" dirty="0"/>
              <a:t>: Nachholen des 9. Schuljahres</a:t>
            </a:r>
            <a:r>
              <a:rPr lang="de-AT" dirty="0" smtClean="0"/>
              <a:t>, Pflege- </a:t>
            </a:r>
            <a:r>
              <a:rPr lang="de-AT" dirty="0" smtClean="0"/>
              <a:t>und Gesundheits-berufe, Green Transition/Nachhaltigkeit, Digitalisierung</a:t>
            </a:r>
            <a:endParaRPr lang="de-AT" dirty="0" smtClean="0"/>
          </a:p>
          <a:p>
            <a:pPr lvl="1"/>
            <a:r>
              <a:rPr lang="de-AT" dirty="0" smtClean="0"/>
              <a:t>Professionalisierung: Stärkung des Berufsbildes Erwachsenenbildner/in </a:t>
            </a:r>
          </a:p>
          <a:p>
            <a:pPr lvl="1"/>
            <a:r>
              <a:rPr lang="de-AT" dirty="0" smtClean="0"/>
              <a:t>…</a:t>
            </a:r>
            <a:endParaRPr lang="de-AT" dirty="0" smtClean="0"/>
          </a:p>
          <a:p>
            <a:pPr marL="252000" lvl="1" indent="0">
              <a:buNone/>
            </a:pPr>
            <a:endParaRPr lang="de-AT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10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04419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Danke für Ihre </a:t>
            </a:r>
            <a:br>
              <a:rPr lang="de-AT" dirty="0" smtClean="0"/>
            </a:br>
            <a:r>
              <a:rPr lang="de-AT" dirty="0" smtClean="0"/>
              <a:t>Aufmerksamkeit!</a:t>
            </a:r>
            <a:br>
              <a:rPr lang="de-AT" dirty="0" smtClean="0"/>
            </a:b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/>
          </p:nvPr>
        </p:nvSpPr>
        <p:spPr>
          <a:xfrm>
            <a:off x="539750" y="3346922"/>
            <a:ext cx="4820526" cy="963216"/>
          </a:xfrm>
        </p:spPr>
        <p:txBody>
          <a:bodyPr/>
          <a:lstStyle/>
          <a:p>
            <a:r>
              <a:rPr lang="de-DE" dirty="0" smtClean="0"/>
              <a:t>Bundesministerium für Bildung, Wissenschaft und Forschung</a:t>
            </a:r>
          </a:p>
          <a:p>
            <a:r>
              <a:rPr lang="de-DE" dirty="0" smtClean="0"/>
              <a:t>Doris Wyskitensky, Abteilung </a:t>
            </a:r>
            <a:r>
              <a:rPr lang="de-DE" dirty="0" smtClean="0"/>
              <a:t>Erwachsenenbildung</a:t>
            </a:r>
          </a:p>
        </p:txBody>
      </p:sp>
    </p:spTree>
    <p:extLst>
      <p:ext uri="{BB962C8B-B14F-4D97-AF65-F5344CB8AC3E}">
        <p14:creationId xmlns:p14="http://schemas.microsoft.com/office/powerpoint/2010/main" val="275918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Entwicklungsprojekte des BMBWF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AT" dirty="0" smtClean="0"/>
          </a:p>
          <a:p>
            <a:r>
              <a:rPr lang="de-AT" dirty="0" smtClean="0"/>
              <a:t>Professionalisierung und Qualifizierung Trainer/innen</a:t>
            </a:r>
          </a:p>
          <a:p>
            <a:r>
              <a:rPr lang="de-AT" dirty="0" smtClean="0"/>
              <a:t>Basisbildung</a:t>
            </a:r>
          </a:p>
          <a:p>
            <a:r>
              <a:rPr lang="de-AT" dirty="0" smtClean="0"/>
              <a:t>Durchlässigkeit und Höherqualifizierung	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2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2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Entwicklungsprojekte des BMBWF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AT" b="1" dirty="0" smtClean="0"/>
              <a:t>Professionalisierung und Qualifizierung Trainer/innen</a:t>
            </a:r>
          </a:p>
          <a:p>
            <a:pPr lvl="1"/>
            <a:r>
              <a:rPr lang="de-AT" dirty="0" smtClean="0"/>
              <a:t>Lehrgänge zur fachspezifischen Ausbildung von Basisbildner/innen</a:t>
            </a:r>
          </a:p>
          <a:p>
            <a:pPr lvl="1"/>
            <a:r>
              <a:rPr lang="de-AT" dirty="0" smtClean="0"/>
              <a:t>Weiterbildung für Basisbildner/innen - themenspezifisch</a:t>
            </a:r>
          </a:p>
          <a:p>
            <a:pPr lvl="1"/>
            <a:r>
              <a:rPr lang="de-AT" dirty="0" smtClean="0"/>
              <a:t>Aufbau professioneller Kooperationen von Expert/innen und Praktiker/innen</a:t>
            </a:r>
          </a:p>
          <a:p>
            <a:pPr lvl="1"/>
            <a:r>
              <a:rPr lang="de-AT" dirty="0" smtClean="0"/>
              <a:t>Erwachsenengerechte Methodik und Didaktik	</a:t>
            </a:r>
          </a:p>
          <a:p>
            <a:pPr lvl="2"/>
            <a:r>
              <a:rPr lang="de-AT" dirty="0" smtClean="0"/>
              <a:t>Wissenschaftliche Begleitung im Projekt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3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2404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Entwicklungsprojekte des BMBWF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AT" b="1" dirty="0"/>
              <a:t>Basisbildung</a:t>
            </a:r>
          </a:p>
          <a:p>
            <a:pPr lvl="1"/>
            <a:r>
              <a:rPr lang="de-AT" dirty="0" smtClean="0"/>
              <a:t>Zielgruppenerreichung und Abbau von Zugangsbarrieren</a:t>
            </a:r>
          </a:p>
          <a:p>
            <a:pPr lvl="1"/>
            <a:r>
              <a:rPr lang="de-AT" dirty="0" smtClean="0"/>
              <a:t>Entwicklung innovativer Bildungsmodelle, Weiterentwicklung bestehender Ansätze</a:t>
            </a:r>
          </a:p>
          <a:p>
            <a:pPr lvl="2"/>
            <a:r>
              <a:rPr lang="de-AT" dirty="0" smtClean="0"/>
              <a:t>Integrationsfördernde Lernräume</a:t>
            </a:r>
          </a:p>
          <a:p>
            <a:pPr lvl="2"/>
            <a:r>
              <a:rPr lang="de-AT" dirty="0" smtClean="0"/>
              <a:t>Integration digitaler Medien</a:t>
            </a:r>
          </a:p>
          <a:p>
            <a:pPr lvl="2"/>
            <a:r>
              <a:rPr lang="de-AT" dirty="0" smtClean="0"/>
              <a:t>Zielgruppenspezifische Kompetenzportfolios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4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44186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Entwicklungsprojekte des BMBWF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AT" b="1" dirty="0"/>
              <a:t>Durchlässigkeit und Höherqualifizierung	</a:t>
            </a:r>
          </a:p>
          <a:p>
            <a:pPr lvl="1"/>
            <a:r>
              <a:rPr lang="de-AT" dirty="0" smtClean="0"/>
              <a:t>Entwicklung und Umsetzung von Bildungsmaßnahmen am Übergang zur SEK II</a:t>
            </a:r>
          </a:p>
          <a:p>
            <a:pPr lvl="1"/>
            <a:r>
              <a:rPr lang="de-AT" dirty="0" smtClean="0"/>
              <a:t>Entwicklung und Umsetzung von Maßnahmen zur Sensibilisierung, Beratung, Mentoring und Peer-Begleitung</a:t>
            </a:r>
          </a:p>
          <a:p>
            <a:pPr lvl="1"/>
            <a:r>
              <a:rPr lang="de-AT" dirty="0" smtClean="0"/>
              <a:t>Bereichsübergreifende Kooperation</a:t>
            </a:r>
          </a:p>
          <a:p>
            <a:pPr lvl="1"/>
            <a:r>
              <a:rPr lang="de-AT" dirty="0" smtClean="0"/>
              <a:t>Modelle der Kompetenzerhebung und –</a:t>
            </a:r>
            <a:r>
              <a:rPr lang="de-AT" dirty="0" err="1" smtClean="0"/>
              <a:t>beschreibung</a:t>
            </a:r>
            <a:endParaRPr lang="de-AT" dirty="0" smtClean="0"/>
          </a:p>
          <a:p>
            <a:pPr lvl="1"/>
            <a:r>
              <a:rPr lang="de-AT" dirty="0" smtClean="0"/>
              <a:t>Entwicklung von kostenlosen, modellhaften Angeboten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5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3345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Entwicklungsprojekte des BMBWF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AT" b="1" dirty="0" smtClean="0"/>
              <a:t>Abwicklung</a:t>
            </a:r>
          </a:p>
          <a:p>
            <a:pPr lvl="1"/>
            <a:r>
              <a:rPr lang="de-AT" dirty="0" smtClean="0"/>
              <a:t>Einzel- oder Netzwerkprojekte (teilweise bundesländerübergreifend)</a:t>
            </a:r>
          </a:p>
          <a:p>
            <a:pPr lvl="1"/>
            <a:r>
              <a:rPr lang="de-AT" dirty="0" smtClean="0"/>
              <a:t>Zweistufiges Verfahren</a:t>
            </a:r>
            <a:r>
              <a:rPr lang="de-AT" dirty="0"/>
              <a:t>	</a:t>
            </a:r>
            <a:r>
              <a:rPr lang="de-AT" dirty="0" smtClean="0"/>
              <a:t>(1. Stufe Konzept – 2. Stufe vollständiger Antrag)</a:t>
            </a:r>
          </a:p>
          <a:p>
            <a:pPr lvl="1"/>
            <a:r>
              <a:rPr lang="de-AT" dirty="0" smtClean="0"/>
              <a:t>Projektbesuche und Sachberichte</a:t>
            </a:r>
          </a:p>
          <a:p>
            <a:pPr lvl="1"/>
            <a:r>
              <a:rPr lang="de-AT" dirty="0" smtClean="0"/>
              <a:t>Inhaltliche Änderungen bei Bedarf</a:t>
            </a:r>
          </a:p>
          <a:p>
            <a:pPr lvl="1"/>
            <a:r>
              <a:rPr lang="de-AT" dirty="0" smtClean="0"/>
              <a:t>Abrechnung: Echtkosten bzw. Restkostenpauschale und </a:t>
            </a:r>
            <a:r>
              <a:rPr lang="de-AT" smtClean="0"/>
              <a:t>SEK Projektkosten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6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6143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Entwicklungsprojekte des BMBWF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AT" b="1" dirty="0" smtClean="0"/>
              <a:t>Projekt</a:t>
            </a:r>
            <a:r>
              <a:rPr lang="de-AT" b="1" dirty="0" smtClean="0"/>
              <a:t>: OLC Ganzheitliches Bildungs- &amp; Lernbegleitungskonzept zur Höherqualifizierung</a:t>
            </a:r>
          </a:p>
          <a:p>
            <a:pPr lvl="1"/>
            <a:r>
              <a:rPr lang="de-AT" dirty="0" smtClean="0"/>
              <a:t>4 Projektpartner (Tirol, </a:t>
            </a:r>
            <a:r>
              <a:rPr lang="de-AT" dirty="0" err="1" smtClean="0"/>
              <a:t>Stmk</a:t>
            </a:r>
            <a:r>
              <a:rPr lang="de-AT" dirty="0" smtClean="0"/>
              <a:t>, Wien, OÖ)</a:t>
            </a:r>
          </a:p>
          <a:p>
            <a:pPr lvl="1"/>
            <a:r>
              <a:rPr lang="de-AT" dirty="0" smtClean="0"/>
              <a:t>Projektlaufzeit 1.1.2019 bis 31.7.2022</a:t>
            </a:r>
          </a:p>
          <a:p>
            <a:pPr lvl="1"/>
            <a:r>
              <a:rPr lang="de-AT" dirty="0" smtClean="0"/>
              <a:t>Entwicklung, Pilotierung und Umsetzung </a:t>
            </a:r>
            <a:r>
              <a:rPr lang="de-AT" dirty="0" smtClean="0">
                <a:sym typeface="Wingdings" panose="05000000000000000000" pitchFamily="2" charset="2"/>
              </a:rPr>
              <a:t> 8 Produkte</a:t>
            </a:r>
            <a:endParaRPr lang="de-AT" dirty="0" smtClean="0"/>
          </a:p>
          <a:p>
            <a:pPr marL="252000" lvl="1" indent="0">
              <a:buNone/>
            </a:pPr>
            <a:endParaRPr lang="de-AT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7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43883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Entwicklungsprojekte des BMBWF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AT" b="1" dirty="0" smtClean="0"/>
              <a:t>Projekt</a:t>
            </a:r>
            <a:r>
              <a:rPr lang="de-AT" b="1" dirty="0" smtClean="0"/>
              <a:t>: OLC Ganzheitliches Bildungs- &amp; Lernbegleitungskonzept zur Höherqualifizierung</a:t>
            </a:r>
          </a:p>
          <a:p>
            <a:pPr lvl="1"/>
            <a:r>
              <a:rPr lang="de-AT" dirty="0" smtClean="0"/>
              <a:t>Zielgruppenerreichungskonzept</a:t>
            </a:r>
          </a:p>
          <a:p>
            <a:pPr lvl="1"/>
            <a:r>
              <a:rPr lang="de-AT" dirty="0" smtClean="0"/>
              <a:t>Peer-Mentoring Leitfaden</a:t>
            </a:r>
          </a:p>
          <a:p>
            <a:pPr lvl="1"/>
            <a:r>
              <a:rPr lang="de-AT" dirty="0" smtClean="0"/>
              <a:t>Partizipatives Peer-Evaluierungskonzept</a:t>
            </a:r>
          </a:p>
          <a:p>
            <a:pPr lvl="1"/>
            <a:r>
              <a:rPr lang="de-AT" dirty="0" err="1" smtClean="0"/>
              <a:t>Workshopkonzepte</a:t>
            </a:r>
            <a:r>
              <a:rPr lang="de-AT" dirty="0" smtClean="0"/>
              <a:t> inkl. </a:t>
            </a:r>
            <a:r>
              <a:rPr lang="de-AT" dirty="0" err="1" smtClean="0"/>
              <a:t>Workshoptools</a:t>
            </a:r>
            <a:endParaRPr lang="de-AT" dirty="0" smtClean="0"/>
          </a:p>
          <a:p>
            <a:pPr lvl="1"/>
            <a:endParaRPr lang="de-AT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8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45151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Entwicklungsprojekte des BMBWF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AT" b="1" dirty="0" smtClean="0"/>
              <a:t>Projekt</a:t>
            </a:r>
            <a:r>
              <a:rPr lang="de-AT" b="1" dirty="0" smtClean="0"/>
              <a:t>: OLC Ganzheitliches Bildungs- &amp; Lernbegleitungskonzept zur Höherqualifizierung</a:t>
            </a:r>
          </a:p>
          <a:p>
            <a:pPr lvl="1"/>
            <a:r>
              <a:rPr lang="de-AT" dirty="0" smtClean="0"/>
              <a:t>Konzept Brückentutorium in die SEK II</a:t>
            </a:r>
          </a:p>
          <a:p>
            <a:pPr lvl="1"/>
            <a:r>
              <a:rPr lang="de-AT" dirty="0" smtClean="0"/>
              <a:t>Konzept BRP/SBP und LAP-Tutorien</a:t>
            </a:r>
          </a:p>
          <a:p>
            <a:pPr lvl="1"/>
            <a:r>
              <a:rPr lang="de-AT" dirty="0" smtClean="0"/>
              <a:t>OLC Handbuch</a:t>
            </a:r>
          </a:p>
          <a:p>
            <a:pPr lvl="1"/>
            <a:r>
              <a:rPr lang="de-AT" dirty="0" smtClean="0"/>
              <a:t>Projektevaluierungsbericht</a:t>
            </a:r>
          </a:p>
          <a:p>
            <a:pPr lvl="1"/>
            <a:endParaRPr lang="de-AT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9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24964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publik-AT-4x3">
  <a:themeElements>
    <a:clrScheme name="Republik-AT">
      <a:dk1>
        <a:srgbClr val="000000"/>
      </a:dk1>
      <a:lt1>
        <a:srgbClr val="E6EFF3"/>
      </a:lt1>
      <a:dk2>
        <a:srgbClr val="E6320F"/>
      </a:dk2>
      <a:lt2>
        <a:srgbClr val="FFFFFF"/>
      </a:lt2>
      <a:accent1>
        <a:srgbClr val="CA0237"/>
      </a:accent1>
      <a:accent2>
        <a:srgbClr val="5FB564"/>
      </a:accent2>
      <a:accent3>
        <a:srgbClr val="950F53"/>
      </a:accent3>
      <a:accent4>
        <a:srgbClr val="F59C00"/>
      </a:accent4>
      <a:accent5>
        <a:srgbClr val="3BACBE"/>
      </a:accent5>
      <a:accent6>
        <a:srgbClr val="BCCF00"/>
      </a:accent6>
      <a:hlink>
        <a:srgbClr val="1C1C1C"/>
      </a:hlink>
      <a:folHlink>
        <a:srgbClr val="636362"/>
      </a:folHlink>
    </a:clrScheme>
    <a:fontScheme name="BKA2018-Schriften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Klarhei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MBWF-16x9.potx" id="{34D40799-B63E-4001-97F8-94EDBD357E4F}" vid="{F10EDC4D-045D-4063-872F-F10E84C90087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BMBWF-16x9</Template>
  <TotalTime>0</TotalTime>
  <Words>332</Words>
  <Application>Microsoft Office PowerPoint</Application>
  <PresentationFormat>Bildschirmpräsentation (16:9)</PresentationFormat>
  <Paragraphs>73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8" baseType="lpstr">
      <vt:lpstr>Arial</vt:lpstr>
      <vt:lpstr>Calibri</vt:lpstr>
      <vt:lpstr>Corbel</vt:lpstr>
      <vt:lpstr>Courier New</vt:lpstr>
      <vt:lpstr>Symbol</vt:lpstr>
      <vt:lpstr>Wingdings</vt:lpstr>
      <vt:lpstr>Republik-AT-4x3</vt:lpstr>
      <vt:lpstr>ESF Jahrestagung - Soziale Innovation</vt:lpstr>
      <vt:lpstr>Entwicklungsprojekte des BMBWF</vt:lpstr>
      <vt:lpstr>Entwicklungsprojekte des BMBWF</vt:lpstr>
      <vt:lpstr>Entwicklungsprojekte des BMBWF</vt:lpstr>
      <vt:lpstr>Entwicklungsprojekte des BMBWF</vt:lpstr>
      <vt:lpstr>Entwicklungsprojekte des BMBWF</vt:lpstr>
      <vt:lpstr>Entwicklungsprojekte des BMBWF</vt:lpstr>
      <vt:lpstr>Entwicklungsprojekte des BMBWF</vt:lpstr>
      <vt:lpstr>Entwicklungsprojekte des BMBWF</vt:lpstr>
      <vt:lpstr>Ideen des BMBWF zur Sozialen Innovation</vt:lpstr>
      <vt:lpstr>Danke für Ihre  Aufmerksamkeit! </vt:lpstr>
    </vt:vector>
  </TitlesOfParts>
  <Company>bm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KEBÖ-Leistungsvereinbarungen NEU</dc:title>
  <dc:creator>Wyskitensky Doris</dc:creator>
  <cp:lastModifiedBy>Wyskitensky Doris</cp:lastModifiedBy>
  <cp:revision>13</cp:revision>
  <cp:lastPrinted>2021-11-09T10:12:34Z</cp:lastPrinted>
  <dcterms:created xsi:type="dcterms:W3CDTF">2021-11-09T08:22:41Z</dcterms:created>
  <dcterms:modified xsi:type="dcterms:W3CDTF">2022-11-24T13:38:40Z</dcterms:modified>
</cp:coreProperties>
</file>