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4" r:id="rId4"/>
    <p:sldId id="266" r:id="rId5"/>
    <p:sldId id="270" r:id="rId6"/>
    <p:sldId id="273" r:id="rId7"/>
    <p:sldId id="271" r:id="rId8"/>
    <p:sldId id="278" r:id="rId9"/>
    <p:sldId id="272" r:id="rId10"/>
    <p:sldId id="279" r:id="rId11"/>
    <p:sldId id="267" r:id="rId12"/>
    <p:sldId id="27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91B"/>
    <a:srgbClr val="6465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5" d="100"/>
          <a:sy n="115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FB61D-C26E-4802-9CBA-894210727D04}" type="datetimeFigureOut">
              <a:rPr lang="de-AT" smtClean="0"/>
              <a:t>22.11.2022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67E38-9029-42ED-AFCD-CF57FC6F7A29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700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3764288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PRÄSENTATIONSTITEL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4164534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1314" y="3428393"/>
            <a:ext cx="4338637" cy="328236"/>
          </a:xfrm>
        </p:spPr>
        <p:txBody>
          <a:bodyPr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de-DE" dirty="0" smtClean="0"/>
              <a:t>Ort/Datum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728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8640" y="6456577"/>
            <a:ext cx="654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 userDrawn="1"/>
        </p:nvSpPr>
        <p:spPr>
          <a:xfrm>
            <a:off x="395536" y="6401049"/>
            <a:ext cx="35283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solidFill>
                  <a:srgbClr val="BC091B"/>
                </a:solidFill>
                <a:latin typeface="+mj-lt"/>
              </a:rPr>
              <a:t>Titel auf Folienmaster der jeweiligen Folie</a:t>
            </a:r>
            <a:r>
              <a:rPr lang="de-DE" sz="1000" baseline="0" dirty="0" smtClean="0">
                <a:solidFill>
                  <a:srgbClr val="BC091B"/>
                </a:solidFill>
                <a:latin typeface="+mj-lt"/>
              </a:rPr>
              <a:t> einfügen</a:t>
            </a:r>
            <a:endParaRPr lang="de-AT" sz="1000" dirty="0">
              <a:solidFill>
                <a:srgbClr val="BC091B"/>
              </a:solidFill>
              <a:latin typeface="+mj-lt"/>
            </a:endParaRPr>
          </a:p>
        </p:txBody>
      </p:sp>
      <p:sp>
        <p:nvSpPr>
          <p:cNvPr id="7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3764288"/>
            <a:ext cx="7198788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PRÄSENTATIONSTITEL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4164534"/>
            <a:ext cx="721895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745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50825" y="1989138"/>
            <a:ext cx="8642350" cy="4319587"/>
          </a:xfrm>
          <a:prstGeom prst="rect">
            <a:avLst/>
          </a:prstGeom>
        </p:spPr>
        <p:txBody>
          <a:bodyPr/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+mj-lt"/>
              <a:buAutoNum type="arabicPeriod"/>
              <a:defRPr sz="16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073150" indent="-357188">
              <a:buClr>
                <a:srgbClr val="BC091B"/>
              </a:buClr>
              <a:buFont typeface="Wingdings" panose="05000000000000000000" pitchFamily="2" charset="2"/>
              <a:buChar char="§"/>
              <a:defRPr sz="14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8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>
              <a:buFont typeface="+mj-lt"/>
              <a:buAutoNum type="arabicPeriod"/>
            </a:pPr>
            <a:r>
              <a:rPr lang="de-DE" dirty="0" smtClean="0"/>
              <a:t>Nummerierung</a:t>
            </a:r>
          </a:p>
          <a:p>
            <a:pPr lvl="1"/>
            <a:r>
              <a:rPr lang="de-DE" dirty="0" smtClean="0"/>
              <a:t>Nummerierung 1. Ebene</a:t>
            </a:r>
          </a:p>
          <a:p>
            <a:pPr lvl="1"/>
            <a:endParaRPr lang="de-DE" dirty="0" smtClean="0"/>
          </a:p>
          <a:p>
            <a:pPr lvl="0">
              <a:buFont typeface="+mj-lt"/>
              <a:buAutoNum type="arabicPeriod"/>
            </a:pPr>
            <a:endParaRPr lang="de-DE" dirty="0" smtClean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8640" y="6456577"/>
            <a:ext cx="654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395536" y="6401049"/>
            <a:ext cx="35283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solidFill>
                  <a:srgbClr val="BC091B"/>
                </a:solidFill>
                <a:latin typeface="+mj-lt"/>
              </a:rPr>
              <a:t>Titel auf Folienmaster der jeweiligen Folie</a:t>
            </a:r>
            <a:r>
              <a:rPr lang="de-DE" sz="1000" baseline="0" dirty="0" smtClean="0">
                <a:solidFill>
                  <a:srgbClr val="BC091B"/>
                </a:solidFill>
                <a:latin typeface="+mj-lt"/>
              </a:rPr>
              <a:t> einfügen</a:t>
            </a:r>
            <a:endParaRPr lang="de-AT" sz="1000" dirty="0">
              <a:solidFill>
                <a:srgbClr val="BC091B"/>
              </a:solidFill>
              <a:latin typeface="+mj-lt"/>
            </a:endParaRPr>
          </a:p>
        </p:txBody>
      </p:sp>
      <p:sp>
        <p:nvSpPr>
          <p:cNvPr id="19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INHALTSVERZEICHNIS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74278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PRÄSENTATIONSTITEL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8" y="1989138"/>
            <a:ext cx="8650287" cy="4320182"/>
          </a:xfrm>
        </p:spPr>
        <p:txBody>
          <a:bodyPr>
            <a:noAutofit/>
          </a:bodyPr>
          <a:lstStyle>
            <a:lvl1pPr marL="700088" indent="-342900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marR="0" indent="-3587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SzTx/>
              <a:buFont typeface="Symbol" panose="05050102010706020507" pitchFamily="18" charset="2"/>
              <a:buChar char="-"/>
              <a:tabLst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2"/>
            <a:endParaRPr lang="de-DE" dirty="0" smtClean="0"/>
          </a:p>
          <a:p>
            <a:pPr lvl="0"/>
            <a:endParaRPr lang="de-DE" dirty="0" smtClean="0"/>
          </a:p>
          <a:p>
            <a:pPr lvl="2"/>
            <a:endParaRPr lang="de-DE" dirty="0" smtClean="0"/>
          </a:p>
          <a:p>
            <a:pPr lvl="3"/>
            <a:r>
              <a:rPr lang="de-DE" dirty="0" smtClean="0"/>
              <a:t>Ebene 3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771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Folie Slogan/Cla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8640" y="6456577"/>
            <a:ext cx="654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395536" y="6401049"/>
            <a:ext cx="35283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solidFill>
                  <a:srgbClr val="BC091B"/>
                </a:solidFill>
                <a:latin typeface="+mj-lt"/>
              </a:rPr>
              <a:t>Titel auf Folienmaster der jeweiligen Folie</a:t>
            </a:r>
            <a:r>
              <a:rPr lang="de-DE" sz="1000" baseline="0" dirty="0" smtClean="0">
                <a:solidFill>
                  <a:srgbClr val="BC091B"/>
                </a:solidFill>
                <a:latin typeface="+mj-lt"/>
              </a:rPr>
              <a:t> einfügen</a:t>
            </a:r>
            <a:endParaRPr lang="de-AT" sz="1000" dirty="0">
              <a:solidFill>
                <a:srgbClr val="BC091B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Folie mit </a:t>
            </a:r>
            <a:r>
              <a:rPr lang="de-DE" dirty="0" err="1" smtClean="0"/>
              <a:t>claim</a:t>
            </a:r>
            <a:r>
              <a:rPr lang="de-DE" dirty="0" smtClean="0"/>
              <a:t>/SLOGAN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716016" y="1988840"/>
            <a:ext cx="4169221" cy="4320182"/>
          </a:xfrm>
        </p:spPr>
        <p:txBody>
          <a:bodyPr/>
          <a:lstStyle>
            <a:lvl1pPr>
              <a:defRPr sz="16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smtClean="0"/>
              <a:t>Claim/Slogan einfügen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989138"/>
            <a:ext cx="4185096" cy="4319587"/>
          </a:xfrm>
        </p:spPr>
        <p:txBody>
          <a:bodyPr/>
          <a:lstStyle>
            <a:lvl1pPr marL="357188" indent="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6090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58640" y="6456577"/>
            <a:ext cx="65455" cy="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 userDrawn="1"/>
        </p:nvSpPr>
        <p:spPr>
          <a:xfrm>
            <a:off x="395536" y="6401049"/>
            <a:ext cx="35283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smtClean="0">
                <a:solidFill>
                  <a:srgbClr val="BC091B"/>
                </a:solidFill>
                <a:latin typeface="+mj-lt"/>
              </a:rPr>
              <a:t>Titel auf Folienmaster der jeweiligen Folie</a:t>
            </a:r>
            <a:r>
              <a:rPr lang="de-DE" sz="1000" baseline="0" dirty="0" smtClean="0">
                <a:solidFill>
                  <a:srgbClr val="BC091B"/>
                </a:solidFill>
                <a:latin typeface="+mj-lt"/>
              </a:rPr>
              <a:t> einfügen</a:t>
            </a:r>
            <a:endParaRPr lang="de-AT" sz="1000" dirty="0">
              <a:solidFill>
                <a:srgbClr val="BC091B"/>
              </a:solidFill>
              <a:latin typeface="+mj-lt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Folie mit </a:t>
            </a:r>
            <a:r>
              <a:rPr lang="de-DE" dirty="0" err="1" smtClean="0"/>
              <a:t>text</a:t>
            </a:r>
            <a:r>
              <a:rPr lang="de-DE" dirty="0" smtClean="0"/>
              <a:t> und </a:t>
            </a:r>
            <a:r>
              <a:rPr lang="de-DE" dirty="0" err="1" smtClean="0"/>
              <a:t>bild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9682" y="1991879"/>
            <a:ext cx="4172798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 einfügen und in den Rahmen einpassen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9" y="1989138"/>
            <a:ext cx="4185096" cy="4319587"/>
          </a:xfrm>
        </p:spPr>
        <p:txBody>
          <a:bodyPr>
            <a:normAutofit/>
          </a:bodyPr>
          <a:lstStyle>
            <a:lvl1pPr marL="715963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Wingdings" panose="05000000000000000000" pitchFamily="2" charset="2"/>
              <a:buChar char="§"/>
              <a:defRPr sz="1600" b="0" baseline="0">
                <a:solidFill>
                  <a:srgbClr val="646567"/>
                </a:solidFill>
              </a:defRPr>
            </a:lvl1pPr>
            <a:lvl2pPr marL="1073150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Verdana" panose="020B0604030504040204" pitchFamily="34" charset="0"/>
              <a:buChar char="▫"/>
              <a:defRPr sz="1400" baseline="0">
                <a:solidFill>
                  <a:srgbClr val="646567"/>
                </a:solidFill>
              </a:defRPr>
            </a:lvl2pPr>
            <a:lvl3pPr marL="1431925" indent="-358775">
              <a:spcBef>
                <a:spcPts val="300"/>
              </a:spcBef>
              <a:spcAft>
                <a:spcPts val="300"/>
              </a:spcAft>
              <a:buClr>
                <a:srgbClr val="BC091B"/>
              </a:buClr>
              <a:buFont typeface="Symbol" panose="05050102010706020507" pitchFamily="18" charset="2"/>
              <a:buChar char="-"/>
              <a:defRPr sz="1200">
                <a:solidFill>
                  <a:srgbClr val="646567"/>
                </a:solidFill>
              </a:defRPr>
            </a:lvl3pPr>
          </a:lstStyle>
          <a:p>
            <a:pPr lvl="0"/>
            <a:r>
              <a:rPr lang="de-DE" dirty="0" smtClean="0"/>
              <a:t>Ebene 1</a:t>
            </a:r>
          </a:p>
          <a:p>
            <a:pPr lvl="1"/>
            <a:r>
              <a:rPr lang="de-DE" dirty="0" smtClean="0"/>
              <a:t>Ebene 2</a:t>
            </a:r>
          </a:p>
          <a:p>
            <a:pPr lvl="2"/>
            <a:r>
              <a:rPr lang="de-DE" dirty="0" smtClean="0"/>
              <a:t>Ebene 3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559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Bil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 userDrawn="1"/>
        </p:nvSpPr>
        <p:spPr>
          <a:xfrm>
            <a:off x="5372486" y="6405511"/>
            <a:ext cx="33843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C12382E1-D5BF-4899-83D8-F6C5661900EF}" type="slidenum">
              <a:rPr lang="de-AT" sz="1000" smtClean="0">
                <a:solidFill>
                  <a:srgbClr val="646567"/>
                </a:solidFill>
                <a:latin typeface="+mj-lt"/>
              </a:rPr>
              <a:pPr algn="r"/>
              <a:t>‹Nr.›</a:t>
            </a:fld>
            <a:endParaRPr lang="de-AT" sz="1000" dirty="0">
              <a:solidFill>
                <a:srgbClr val="646567"/>
              </a:solidFill>
              <a:latin typeface="+mj-lt"/>
            </a:endParaRPr>
          </a:p>
        </p:txBody>
      </p:sp>
      <p:sp>
        <p:nvSpPr>
          <p:cNvPr id="15" name="Titelplatzhalter 2"/>
          <p:cNvSpPr>
            <a:spLocks noGrp="1"/>
          </p:cNvSpPr>
          <p:nvPr>
            <p:ph type="title" hasCustomPrompt="1"/>
          </p:nvPr>
        </p:nvSpPr>
        <p:spPr>
          <a:xfrm>
            <a:off x="233751" y="548680"/>
            <a:ext cx="6480720" cy="88884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3100"/>
              </a:lnSpc>
              <a:defRPr cap="all" baseline="0"/>
            </a:lvl1pPr>
          </a:lstStyle>
          <a:p>
            <a:r>
              <a:rPr lang="de-DE" dirty="0" smtClean="0"/>
              <a:t>Bild großflächig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33363" y="948926"/>
            <a:ext cx="6498877" cy="328236"/>
          </a:xfrm>
        </p:spPr>
        <p:txBody>
          <a:bodyPr>
            <a:noAutofit/>
          </a:bodyPr>
          <a:lstStyle>
            <a:lvl1pPr>
              <a:defRPr sz="1800" b="0"/>
            </a:lvl1pPr>
          </a:lstStyle>
          <a:p>
            <a:pPr lvl="0"/>
            <a:r>
              <a:rPr lang="de-DE" dirty="0" smtClean="0"/>
              <a:t>Untertitel</a:t>
            </a:r>
            <a:endParaRPr lang="de-AT" dirty="0"/>
          </a:p>
        </p:txBody>
      </p:sp>
      <p:sp>
        <p:nvSpPr>
          <p:cNvPr id="9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738" y="1991879"/>
            <a:ext cx="8649742" cy="4317441"/>
          </a:xfrm>
        </p:spPr>
        <p:txBody>
          <a:bodyPr/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Bild einfügen und linksbündig ausrichten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672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251520" y="282789"/>
            <a:ext cx="6480720" cy="987318"/>
          </a:xfrm>
          <a:prstGeom prst="rect">
            <a:avLst/>
          </a:prstGeom>
        </p:spPr>
        <p:txBody>
          <a:bodyPr vert="horz" lIns="0" tIns="0" rIns="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866388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endParaRPr lang="de-AT" dirty="0"/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7358" y="260648"/>
            <a:ext cx="1555883" cy="4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2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2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kern="1200">
          <a:solidFill>
            <a:srgbClr val="64656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17" y="2430611"/>
            <a:ext cx="6480720" cy="888848"/>
          </a:xfrm>
        </p:spPr>
        <p:txBody>
          <a:bodyPr/>
          <a:lstStyle/>
          <a:p>
            <a:r>
              <a:rPr lang="de-DE" dirty="0" smtClean="0"/>
              <a:t>SOPHIE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98117" y="3299943"/>
            <a:ext cx="6498877" cy="1640730"/>
          </a:xfrm>
        </p:spPr>
        <p:txBody>
          <a:bodyPr/>
          <a:lstStyle/>
          <a:p>
            <a:r>
              <a:rPr lang="de-DE" b="1" dirty="0" err="1" smtClean="0"/>
              <a:t>Beratungs</a:t>
            </a:r>
            <a:r>
              <a:rPr lang="de-DE" b="1" dirty="0" smtClean="0"/>
              <a:t> Zentrum </a:t>
            </a:r>
            <a:r>
              <a:rPr lang="de-DE" b="1" dirty="0" smtClean="0"/>
              <a:t>für Sexarbeiter*innen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>Aufsuchende Soziale Arbeit im Burgenland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1500" dirty="0" smtClean="0"/>
              <a:t>Stefani Doynova, stv. Abteilungsleiterin SOPHIE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01302" y="1866709"/>
            <a:ext cx="4338637" cy="328236"/>
          </a:xfrm>
        </p:spPr>
        <p:txBody>
          <a:bodyPr/>
          <a:lstStyle/>
          <a:p>
            <a:r>
              <a:rPr lang="de-DE" dirty="0" smtClean="0"/>
              <a:t>Wien/ 29.11.2022</a:t>
            </a:r>
            <a:endParaRPr lang="de-AT" dirty="0"/>
          </a:p>
        </p:txBody>
      </p:sp>
      <p:sp>
        <p:nvSpPr>
          <p:cNvPr id="5" name="Textplatzhalter 5"/>
          <p:cNvSpPr txBox="1">
            <a:spLocks/>
          </p:cNvSpPr>
          <p:nvPr/>
        </p:nvSpPr>
        <p:spPr>
          <a:xfrm>
            <a:off x="107504" y="6381328"/>
            <a:ext cx="5724525" cy="40163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b="0" kern="1200">
                <a:solidFill>
                  <a:srgbClr val="64656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bg-BG" sz="1000" dirty="0" smtClean="0"/>
              <a:t>Dieses Vorhaben wird aus Mitteln des Europäischen</a:t>
            </a:r>
            <a:r>
              <a:rPr lang="de-DE" sz="1000" dirty="0" smtClean="0"/>
              <a:t> </a:t>
            </a:r>
            <a:r>
              <a:rPr lang="bg-BG" sz="1000" dirty="0" smtClean="0"/>
              <a:t>Sozialfonds als Teil der Reaktion der Union auf die COVID-19</a:t>
            </a:r>
            <a:r>
              <a:rPr lang="de-DE" sz="1000" dirty="0" smtClean="0"/>
              <a:t> </a:t>
            </a:r>
            <a:r>
              <a:rPr lang="bg-BG" sz="1000" dirty="0" smtClean="0"/>
              <a:t>Pandemie finanziert.</a:t>
            </a:r>
            <a:endParaRPr lang="de-AT" sz="1000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75591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8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751" y="548680"/>
            <a:ext cx="6480720" cy="936104"/>
          </a:xfrm>
        </p:spPr>
        <p:txBody>
          <a:bodyPr>
            <a:normAutofit/>
          </a:bodyPr>
          <a:lstStyle/>
          <a:p>
            <a:r>
              <a:rPr lang="de-DE" dirty="0" smtClean="0"/>
              <a:t>Sophie im Burgenland -Soziale Innovation?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3751" y="1628800"/>
            <a:ext cx="8684059" cy="5112568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Innovation durch </a:t>
            </a:r>
            <a:r>
              <a:rPr lang="de-DE" dirty="0" smtClean="0"/>
              <a:t>Lebensweltorientierung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Kein vergleichbares Angebot für Sexarbeiter*innen im Burgenland vor 2018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4-5 </a:t>
            </a:r>
            <a:r>
              <a:rPr lang="de-DE" dirty="0"/>
              <a:t>Einsätze pro Monat (Tages- und Abendeinsätze</a:t>
            </a:r>
            <a:r>
              <a:rPr lang="de-DE" dirty="0" smtClean="0"/>
              <a:t>)</a:t>
            </a:r>
            <a:endParaRPr lang="de-DE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Multilinguale 2er-Teams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Niederschwellige freiwillige Kontaktaufnahme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Informationsarbeit und Verteilen von Kondomen, Gleitgel, Informationsmaterial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Sozialberatung, Berufsberatung und Krisenintervention vor Ort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Zeitliche und örtliche Flexibilität der muttersprachlichen Beratungen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Mobiles Büro, bestehend aus Laptop, Drucker und Scanner für Beratungen vor </a:t>
            </a:r>
            <a:r>
              <a:rPr lang="de-DE" dirty="0" smtClean="0"/>
              <a:t>Ort</a:t>
            </a:r>
            <a:endParaRPr lang="de-AT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Barrierefreiheit durch die Möglichkeit, den Ort der Beratung an den individuellen Bedürfnissen </a:t>
            </a:r>
            <a:r>
              <a:rPr lang="de-DE" dirty="0" smtClean="0"/>
              <a:t>der Klient*in anzupassen</a:t>
            </a:r>
            <a:endParaRPr lang="de-DE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Vernetzung und Kooperation </a:t>
            </a:r>
            <a:r>
              <a:rPr lang="de-DE" dirty="0"/>
              <a:t>mit (Frauen-)</a:t>
            </a:r>
            <a:r>
              <a:rPr lang="de-DE" dirty="0" err="1" smtClean="0"/>
              <a:t>beratungstellen</a:t>
            </a:r>
            <a:r>
              <a:rPr lang="de-DE" dirty="0" smtClean="0"/>
              <a:t> </a:t>
            </a:r>
            <a:r>
              <a:rPr lang="de-DE" dirty="0"/>
              <a:t>im Burgenland, Räumlichkeiten können für Beratungen genutzt </a:t>
            </a:r>
            <a:r>
              <a:rPr lang="de-DE" dirty="0" smtClean="0"/>
              <a:t>werden</a:t>
            </a:r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bg-BG" dirty="0"/>
              <a:t>Dieses Vorhaben wird aus Mitteln des Europäischen</a:t>
            </a:r>
            <a:r>
              <a:rPr lang="de-DE" dirty="0"/>
              <a:t> </a:t>
            </a:r>
            <a:r>
              <a:rPr lang="bg-BG" dirty="0"/>
              <a:t>Sozialfonds als Teil der Reaktion der Union auf die COVID-19</a:t>
            </a:r>
            <a:r>
              <a:rPr lang="de-DE" dirty="0"/>
              <a:t> </a:t>
            </a:r>
            <a:r>
              <a:rPr lang="bg-BG" dirty="0"/>
              <a:t>Pandemie finanziert.</a:t>
            </a:r>
            <a:endParaRPr lang="de-AT" dirty="0"/>
          </a:p>
          <a:p>
            <a:pPr>
              <a:defRPr/>
            </a:pPr>
            <a:endParaRPr lang="de-DE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509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7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 Erreichbarkeit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Picture 5" descr="I:\Öffentlichkeitsarbeit\WORKSHOPS\2020_Webseite Sophi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3104"/>
            <a:ext cx="5892439" cy="30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90" y="1277162"/>
            <a:ext cx="1969772" cy="371703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8920"/>
            <a:ext cx="195442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</a:t>
            </a:r>
            <a:r>
              <a:rPr lang="de-DE" dirty="0" smtClean="0"/>
              <a:t>Aufmerksamkeit!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Tx/>
              <a:buNone/>
            </a:pPr>
            <a:endParaRPr lang="de-DE" altLang="de-DE" dirty="0" smtClean="0"/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endParaRPr lang="de-DE" altLang="de-DE" dirty="0"/>
          </a:p>
          <a:p>
            <a:pPr>
              <a:buFontTx/>
              <a:buNone/>
            </a:pPr>
            <a:r>
              <a:rPr lang="de-DE" altLang="de-DE" dirty="0" smtClean="0"/>
              <a:t>Kontakt</a:t>
            </a:r>
            <a:r>
              <a:rPr lang="de-DE" altLang="de-DE" dirty="0"/>
              <a:t>:</a:t>
            </a:r>
          </a:p>
          <a:p>
            <a:pPr>
              <a:buFontTx/>
              <a:buNone/>
            </a:pPr>
            <a:r>
              <a:rPr lang="de-DE" altLang="de-DE" dirty="0"/>
              <a:t>SOPHIE Beratungszentrum für </a:t>
            </a:r>
            <a:r>
              <a:rPr lang="de-DE" altLang="de-DE" dirty="0" smtClean="0"/>
              <a:t>Sexarbeiter*innen</a:t>
            </a:r>
            <a:endParaRPr lang="de-DE" altLang="de-DE" dirty="0"/>
          </a:p>
          <a:p>
            <a:pPr>
              <a:buFontTx/>
              <a:buNone/>
            </a:pPr>
            <a:r>
              <a:rPr lang="de-DE" altLang="de-DE" dirty="0" smtClean="0"/>
              <a:t>Julia Köhl, BA MA</a:t>
            </a:r>
            <a:endParaRPr lang="de-DE" altLang="de-DE" dirty="0"/>
          </a:p>
          <a:p>
            <a:pPr>
              <a:buFontTx/>
              <a:buNone/>
            </a:pPr>
            <a:r>
              <a:rPr lang="de-DE" altLang="de-DE" dirty="0" err="1"/>
              <a:t>Oelweingasse</a:t>
            </a:r>
            <a:r>
              <a:rPr lang="de-DE" altLang="de-DE" dirty="0"/>
              <a:t> 6-8</a:t>
            </a:r>
          </a:p>
          <a:p>
            <a:pPr>
              <a:buFontTx/>
              <a:buNone/>
            </a:pPr>
            <a:r>
              <a:rPr lang="de-DE" altLang="de-DE" dirty="0"/>
              <a:t>1150 Wien</a:t>
            </a:r>
          </a:p>
          <a:p>
            <a:pPr>
              <a:buNone/>
            </a:pPr>
            <a:r>
              <a:rPr lang="de-DE" altLang="de-DE" dirty="0"/>
              <a:t>01 897 55 36</a:t>
            </a:r>
          </a:p>
          <a:p>
            <a:pPr>
              <a:buNone/>
            </a:pPr>
            <a:r>
              <a:rPr lang="de-DE" altLang="de-DE" dirty="0" smtClean="0"/>
              <a:t>www.sophie.or.at</a:t>
            </a:r>
          </a:p>
          <a:p>
            <a:pPr marL="357188" indent="0">
              <a:buNone/>
            </a:pPr>
            <a:r>
              <a:rPr lang="de-AT" dirty="0"/>
              <a:t>Instagram: </a:t>
            </a:r>
            <a:r>
              <a:rPr lang="de-AT" dirty="0" err="1"/>
              <a:t>sophie.beratungszentrum</a:t>
            </a:r>
            <a:endParaRPr lang="de-AT" dirty="0"/>
          </a:p>
          <a:p>
            <a:pPr marL="357188" indent="0">
              <a:buNone/>
            </a:pPr>
            <a:r>
              <a:rPr lang="de-AT" dirty="0"/>
              <a:t>Twitter: SOPHIE Beratungszentrum Wien / @</a:t>
            </a:r>
            <a:r>
              <a:rPr lang="de-AT" dirty="0" smtClean="0"/>
              <a:t>SophieBeratung1</a:t>
            </a:r>
          </a:p>
          <a:p>
            <a:pPr marL="357188" indent="0">
              <a:buNone/>
            </a:pPr>
            <a:r>
              <a:rPr lang="de-DE" dirty="0" smtClean="0"/>
              <a:t>Facebook: Sophie </a:t>
            </a:r>
            <a:r>
              <a:rPr lang="de-DE" dirty="0" err="1" smtClean="0"/>
              <a:t>Beratungszentrum</a:t>
            </a:r>
            <a:r>
              <a:rPr lang="de-DE" dirty="0" smtClean="0"/>
              <a:t> für </a:t>
            </a:r>
            <a:r>
              <a:rPr lang="de-DE" dirty="0" err="1" smtClean="0"/>
              <a:t>SexarbeiterInnen</a:t>
            </a:r>
            <a:endParaRPr lang="de-AT" dirty="0"/>
          </a:p>
          <a:p>
            <a:pPr>
              <a:buNone/>
            </a:pPr>
            <a:endParaRPr lang="de-DE" altLang="de-DE" dirty="0" smtClean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338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6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altLang="de-DE" sz="2600" dirty="0"/>
              <a:t>Teil der Volkshilfe Wien g-GmbH</a:t>
            </a:r>
          </a:p>
          <a:p>
            <a:pPr lvl="1"/>
            <a:r>
              <a:rPr lang="de-DE" altLang="de-DE" sz="2600" dirty="0"/>
              <a:t>Ca. 1.500 Mitarbeiter*innen</a:t>
            </a:r>
          </a:p>
          <a:p>
            <a:pPr lvl="1"/>
            <a:r>
              <a:rPr lang="de-DE" altLang="de-DE" sz="2600" dirty="0"/>
              <a:t>Mehr als 400 </a:t>
            </a:r>
            <a:r>
              <a:rPr lang="de-DE" altLang="de-DE" sz="2600" dirty="0" smtClean="0"/>
              <a:t>Ehrenamtliche</a:t>
            </a:r>
          </a:p>
          <a:p>
            <a:r>
              <a:rPr lang="de-DE" altLang="de-DE" sz="2600" dirty="0" smtClean="0"/>
              <a:t>9 Mitarbeiterinnen bei SOPHIE </a:t>
            </a:r>
            <a:endParaRPr lang="de-DE" altLang="de-DE" sz="2600" dirty="0"/>
          </a:p>
          <a:p>
            <a:pPr lvl="1"/>
            <a:r>
              <a:rPr lang="de-DE" altLang="de-DE" sz="2600" dirty="0" smtClean="0"/>
              <a:t>Interdisziplinäres Team</a:t>
            </a:r>
            <a:endParaRPr lang="de-DE" altLang="de-DE" sz="2600" dirty="0"/>
          </a:p>
          <a:p>
            <a:pPr lvl="1"/>
            <a:r>
              <a:rPr lang="de-DE" altLang="de-DE" sz="2600" dirty="0"/>
              <a:t>Beratung in </a:t>
            </a:r>
            <a:r>
              <a:rPr lang="de-DE" altLang="de-DE" sz="2600" dirty="0" smtClean="0"/>
              <a:t>3 Bundesländern (Wien, NÖ,  BGLD) und 8 </a:t>
            </a:r>
            <a:r>
              <a:rPr lang="de-DE" altLang="de-DE" sz="2600" dirty="0"/>
              <a:t>Sprachen</a:t>
            </a:r>
          </a:p>
          <a:p>
            <a:endParaRPr lang="de-AT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6481763" cy="889000"/>
          </a:xfrm>
        </p:spPr>
        <p:txBody>
          <a:bodyPr/>
          <a:lstStyle/>
          <a:p>
            <a:r>
              <a:rPr lang="de-DE" altLang="de-DE" dirty="0" smtClean="0"/>
              <a:t>Wer wir sind</a:t>
            </a:r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509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7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SOPHIE 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BeratungsZentrum für Sexarbeiter*innen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Unser Auftrag: </a:t>
            </a:r>
          </a:p>
          <a:p>
            <a:endParaRPr lang="de-DE" altLang="de-DE" dirty="0"/>
          </a:p>
          <a:p>
            <a:pPr marL="357188" indent="0" algn="ctr">
              <a:buNone/>
            </a:pPr>
            <a:r>
              <a:rPr lang="de-AT" altLang="de-DE" dirty="0" smtClean="0"/>
              <a:t>„</a:t>
            </a:r>
            <a:r>
              <a:rPr lang="de-AT" altLang="de-DE" dirty="0"/>
              <a:t>Die Handlungsspielräume von </a:t>
            </a:r>
            <a:r>
              <a:rPr lang="de-AT" altLang="de-DE" dirty="0" smtClean="0"/>
              <a:t>Sexarbeiter*innen </a:t>
            </a:r>
            <a:endParaRPr lang="de-AT" altLang="de-DE" dirty="0"/>
          </a:p>
          <a:p>
            <a:pPr algn="ctr">
              <a:spcBef>
                <a:spcPct val="0"/>
              </a:spcBef>
              <a:buNone/>
            </a:pPr>
            <a:r>
              <a:rPr lang="de-AT" altLang="de-DE" dirty="0" smtClean="0"/>
              <a:t>inner- </a:t>
            </a:r>
            <a:r>
              <a:rPr lang="de-AT" altLang="de-DE" dirty="0"/>
              <a:t>und außerhalb der Sexarbeit erweitern</a:t>
            </a:r>
            <a:r>
              <a:rPr lang="de-AT" altLang="de-DE" dirty="0" smtClean="0"/>
              <a:t>“</a:t>
            </a:r>
          </a:p>
          <a:p>
            <a:pPr algn="ctr">
              <a:spcBef>
                <a:spcPct val="0"/>
              </a:spcBef>
              <a:buNone/>
            </a:pPr>
            <a:endParaRPr lang="de-DE" altLang="de-DE" dirty="0" smtClean="0"/>
          </a:p>
          <a:p>
            <a:pPr algn="ctr">
              <a:spcBef>
                <a:spcPct val="0"/>
              </a:spcBef>
              <a:buNone/>
            </a:pPr>
            <a:endParaRPr lang="de-DE" altLang="de-DE" dirty="0"/>
          </a:p>
          <a:p>
            <a:pPr algn="ctr">
              <a:spcBef>
                <a:spcPct val="0"/>
              </a:spcBef>
              <a:buNone/>
            </a:pPr>
            <a:endParaRPr lang="de-AT" altLang="de-DE" dirty="0" smtClean="0"/>
          </a:p>
          <a:p>
            <a:pPr>
              <a:spcBef>
                <a:spcPct val="0"/>
              </a:spcBef>
            </a:pPr>
            <a:r>
              <a:rPr lang="de-DE" altLang="de-DE" dirty="0" smtClean="0"/>
              <a:t>Die Angebote von SOPHIE richten sich an aktive und ehemalige Sexarbeiter*innen in Wien, Niederösterreich und dem Burgenland</a:t>
            </a:r>
            <a:endParaRPr lang="de-AT" altLang="de-DE" dirty="0"/>
          </a:p>
          <a:p>
            <a:endParaRPr lang="de-AT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3771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6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wir machen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42888" y="1989138"/>
            <a:ext cx="8650287" cy="3888134"/>
          </a:xfrm>
        </p:spPr>
        <p:txBody>
          <a:bodyPr/>
          <a:lstStyle/>
          <a:p>
            <a:r>
              <a:rPr lang="de-AT" altLang="de-DE" dirty="0" smtClean="0"/>
              <a:t>Aufsuchende Soziale Arbeit </a:t>
            </a:r>
            <a:r>
              <a:rPr lang="de-AT" altLang="de-DE" dirty="0"/>
              <a:t>an den Arbeitsplätzen der </a:t>
            </a:r>
            <a:r>
              <a:rPr lang="de-AT" altLang="de-DE" dirty="0" smtClean="0"/>
              <a:t>Frauen* Sozial- und Berufsberatung, Übersetzung </a:t>
            </a:r>
            <a:r>
              <a:rPr lang="de-AT" altLang="de-DE" dirty="0"/>
              <a:t>und </a:t>
            </a:r>
            <a:r>
              <a:rPr lang="de-AT" altLang="de-DE" dirty="0" smtClean="0"/>
              <a:t>Begleitung</a:t>
            </a:r>
          </a:p>
          <a:p>
            <a:r>
              <a:rPr lang="de-AT" altLang="de-DE" dirty="0" smtClean="0"/>
              <a:t>Krisenintervention</a:t>
            </a:r>
            <a:endParaRPr lang="de-AT" altLang="de-DE" dirty="0"/>
          </a:p>
          <a:p>
            <a:r>
              <a:rPr lang="de-DE" altLang="de-DE" dirty="0" smtClean="0"/>
              <a:t>Digitale Soziale Arbeit (Online Beratung, niederschwellige Online Informationsangebote)</a:t>
            </a:r>
          </a:p>
          <a:p>
            <a:r>
              <a:rPr lang="de-DE" altLang="de-DE" dirty="0" smtClean="0"/>
              <a:t>Kommunikationsraum</a:t>
            </a:r>
            <a:endParaRPr lang="de-AT" altLang="de-DE" dirty="0" smtClean="0"/>
          </a:p>
          <a:p>
            <a:r>
              <a:rPr lang="de-AT" altLang="de-DE" dirty="0" smtClean="0"/>
              <a:t>Ansprechpartnerin </a:t>
            </a:r>
            <a:r>
              <a:rPr lang="de-AT" altLang="de-DE" dirty="0"/>
              <a:t>bei </a:t>
            </a:r>
            <a:r>
              <a:rPr lang="de-AT" altLang="de-DE" dirty="0" smtClean="0"/>
              <a:t>Konflikten im öffentlichen Raum zwischen Sexarbeiter*innen und Anrainer*innen</a:t>
            </a:r>
            <a:endParaRPr lang="de-DE" altLang="de-DE" dirty="0"/>
          </a:p>
          <a:p>
            <a:r>
              <a:rPr lang="de-DE" altLang="de-DE" dirty="0"/>
              <a:t>Workshops zu „Nähe, Intimität und Distanz in der Pflege“</a:t>
            </a:r>
          </a:p>
          <a:p>
            <a:r>
              <a:rPr lang="de-DE" altLang="de-DE" dirty="0"/>
              <a:t>Lehrgang zu </a:t>
            </a:r>
            <a:r>
              <a:rPr lang="de-DE" altLang="de-DE" dirty="0" smtClean="0"/>
              <a:t>„Sexualbegleitung/ Sexualassistenz“</a:t>
            </a:r>
          </a:p>
          <a:p>
            <a:r>
              <a:rPr lang="de-DE" altLang="de-DE" dirty="0" smtClean="0"/>
              <a:t>Öffentlichkeitsarbeit, Social Media </a:t>
            </a:r>
            <a:endParaRPr lang="de-AT" altLang="de-DE" dirty="0"/>
          </a:p>
          <a:p>
            <a:endParaRPr lang="de-AT" dirty="0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2509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3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Sexarbeit in Österreich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Rechtliche Situation und Rahmenbedingungen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33363" y="1988840"/>
            <a:ext cx="8650287" cy="4320182"/>
          </a:xfrm>
        </p:spPr>
        <p:txBody>
          <a:bodyPr/>
          <a:lstStyle/>
          <a:p>
            <a:r>
              <a:rPr lang="de-DE" dirty="0" smtClean="0"/>
              <a:t>Reglementierung und Entkriminalisierung: Sexarbeit ist legal und gesetzlich geregelt</a:t>
            </a:r>
          </a:p>
          <a:p>
            <a:r>
              <a:rPr lang="de-DE" dirty="0" smtClean="0"/>
              <a:t>Ausübung der Tätigkeit erfolgt als Neue Selbstständige, Notwendigkeit der Registrierung und regelmäßigen Gesundheitsuntersuchung</a:t>
            </a:r>
          </a:p>
          <a:p>
            <a:r>
              <a:rPr lang="de-DE" dirty="0" smtClean="0"/>
              <a:t>Bundesgesetzgebung regelt allgemeine steuer- und sozialversicherungsrechtliche Rahmenbedingungen</a:t>
            </a:r>
          </a:p>
          <a:p>
            <a:r>
              <a:rPr lang="de-DE" dirty="0" smtClean="0"/>
              <a:t>Landesgesetze regeln Rahmenbedingungen des Angebots und der Ausübung von sexuellen Dienstleistungen</a:t>
            </a:r>
          </a:p>
          <a:p>
            <a:pPr lvl="1"/>
            <a:r>
              <a:rPr lang="de-DE" dirty="0" smtClean="0"/>
              <a:t>9 Landesgesetze</a:t>
            </a:r>
          </a:p>
          <a:p>
            <a:pPr lvl="1"/>
            <a:r>
              <a:rPr lang="de-DE" dirty="0" smtClean="0"/>
              <a:t>Sehr unterschiedliche Gesetzgebungen </a:t>
            </a:r>
          </a:p>
          <a:p>
            <a:pPr lvl="1"/>
            <a:r>
              <a:rPr lang="de-DE" dirty="0" smtClean="0"/>
              <a:t>Regelung der erlaubten Ausübungsorte (z. B. Bordell, Straßenstrich, etc.)</a:t>
            </a:r>
          </a:p>
          <a:p>
            <a:pPr marL="714375" lvl="1" indent="0">
              <a:buNone/>
            </a:pPr>
            <a:endParaRPr lang="de-AT" dirty="0" smtClean="0"/>
          </a:p>
          <a:p>
            <a:endParaRPr lang="de-DE" dirty="0" smtClean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8461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2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628" y="620688"/>
            <a:ext cx="64807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Das esf</a:t>
            </a:r>
            <a:r>
              <a:rPr lang="de-DE" dirty="0"/>
              <a:t>-</a:t>
            </a:r>
            <a:r>
              <a:rPr lang="de-DE" dirty="0" smtClean="0"/>
              <a:t>projekt:</a:t>
            </a:r>
            <a:br>
              <a:rPr lang="de-DE" dirty="0" smtClean="0"/>
            </a:br>
            <a:r>
              <a:rPr lang="de-DE" dirty="0" smtClean="0"/>
              <a:t>Aufsuchende soziale Arbeit</a:t>
            </a:r>
            <a:br>
              <a:rPr lang="de-DE" dirty="0" smtClean="0"/>
            </a:br>
            <a:r>
              <a:rPr lang="de-DE" dirty="0" smtClean="0"/>
              <a:t>im burgenland</a:t>
            </a:r>
            <a:endParaRPr lang="de-AT" dirty="0"/>
          </a:p>
        </p:txBody>
      </p:sp>
      <p:pic>
        <p:nvPicPr>
          <p:cNvPr id="7" name="Picture 4" descr="I:\Interne Kommunikation\Homepage\FOTOS\Bord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984776" cy="42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3" y="140469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11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Sexarbeit im </a:t>
            </a:r>
            <a:br>
              <a:rPr lang="de-DE" dirty="0" smtClean="0"/>
            </a:br>
            <a:r>
              <a:rPr lang="de-DE" dirty="0" smtClean="0"/>
              <a:t>Burgenland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15594" y="1313341"/>
            <a:ext cx="6498877" cy="328236"/>
          </a:xfrm>
        </p:spPr>
        <p:txBody>
          <a:bodyPr/>
          <a:lstStyle/>
          <a:p>
            <a:r>
              <a:rPr lang="de-DE" dirty="0" smtClean="0"/>
              <a:t>Zahlen, Daten, Fakten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In Burgenland aktuell ca. 100 (Stand 11.11.2022) registrierte Sexarbeiter*innen, darunter viele Pendler*innen aus HU und SK</a:t>
            </a:r>
          </a:p>
          <a:p>
            <a:r>
              <a:rPr lang="de-DE" dirty="0" smtClean="0"/>
              <a:t>21 </a:t>
            </a:r>
            <a:r>
              <a:rPr lang="de-DE" dirty="0"/>
              <a:t>registrierte Lokale, aktuell sind 17 </a:t>
            </a:r>
            <a:r>
              <a:rPr lang="de-DE" dirty="0" smtClean="0"/>
              <a:t>aktiv</a:t>
            </a:r>
          </a:p>
          <a:p>
            <a:r>
              <a:rPr lang="de-DE" dirty="0" smtClean="0"/>
              <a:t>Großer Teil der Sexarbeiter*innen verfügt über Migrationserfahrung</a:t>
            </a:r>
          </a:p>
          <a:p>
            <a:r>
              <a:rPr lang="de-DE" dirty="0" smtClean="0"/>
              <a:t>Vorrangig weiblich gelesene Personen üben Sexarbeit in Österreich aus</a:t>
            </a:r>
          </a:p>
          <a:p>
            <a:r>
              <a:rPr lang="de-DE" dirty="0" smtClean="0"/>
              <a:t>Sexarbeiter*innen als heterogene Gruppe</a:t>
            </a:r>
          </a:p>
          <a:p>
            <a:pPr lvl="1"/>
            <a:r>
              <a:rPr lang="de-DE" dirty="0" smtClean="0"/>
              <a:t>Mobilität vs. Standortgebundenheit</a:t>
            </a:r>
          </a:p>
          <a:p>
            <a:pPr lvl="1"/>
            <a:r>
              <a:rPr lang="de-DE" dirty="0" smtClean="0"/>
              <a:t>Prekarität vs. solide Einkommenssituation</a:t>
            </a:r>
          </a:p>
          <a:p>
            <a:pPr lvl="1"/>
            <a:r>
              <a:rPr lang="de-DE" dirty="0" smtClean="0"/>
              <a:t>Geringer vs. hoher formaler Bildungsgrad</a:t>
            </a:r>
          </a:p>
          <a:p>
            <a:r>
              <a:rPr lang="de-DE" dirty="0" smtClean="0"/>
              <a:t>SOPHIE ist seit 2018 im Burgenland aktiv</a:t>
            </a:r>
          </a:p>
          <a:p>
            <a:r>
              <a:rPr lang="de-DE" dirty="0" smtClean="0"/>
              <a:t>2021 wurden </a:t>
            </a:r>
            <a:r>
              <a:rPr lang="de-AT" dirty="0" smtClean="0"/>
              <a:t>116 Sozial- und Berufsberatungen mit </a:t>
            </a:r>
            <a:r>
              <a:rPr lang="de-AT" dirty="0"/>
              <a:t>86 </a:t>
            </a:r>
            <a:r>
              <a:rPr lang="de-AT" dirty="0" smtClean="0"/>
              <a:t>Frauen</a:t>
            </a:r>
            <a:r>
              <a:rPr lang="de-DE" dirty="0" smtClean="0"/>
              <a:t>* durchgeführt</a:t>
            </a:r>
          </a:p>
          <a:p>
            <a:pPr lvl="1"/>
            <a:r>
              <a:rPr lang="de-DE" dirty="0" smtClean="0"/>
              <a:t>101 Kontakte im Rahmen der aufsuchenden Arbeit</a:t>
            </a:r>
          </a:p>
          <a:p>
            <a:pPr marL="357188" indent="0">
              <a:buNone/>
            </a:pPr>
            <a:endParaRPr lang="de-DE" dirty="0" smtClean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02" y="68461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81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zielgruppe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Im Burgenland vorwiegend aktive Sexarbeiter*innen</a:t>
            </a:r>
          </a:p>
          <a:p>
            <a:r>
              <a:rPr lang="de-DE" dirty="0" smtClean="0"/>
              <a:t>Viele Alleinerzieher*innen bzw. Alleinverdiener*innen</a:t>
            </a:r>
          </a:p>
          <a:p>
            <a:r>
              <a:rPr lang="de-DE" dirty="0" smtClean="0"/>
              <a:t>erschwerter Zugang der Zielgruppe zu Angeboten von nicht-spezialisierten Einrichtungen bedingt durch die Arbeitszeiten und die geographisch isolierte Lage der Arbeitsorte</a:t>
            </a:r>
          </a:p>
          <a:p>
            <a:r>
              <a:rPr lang="de-DE" dirty="0">
                <a:sym typeface="Wingdings" panose="05000000000000000000" pitchFamily="2" charset="2"/>
              </a:rPr>
              <a:t>Sprachbarrieren erschweren zusätzlich </a:t>
            </a:r>
            <a:r>
              <a:rPr lang="de-DE" dirty="0" smtClean="0">
                <a:sym typeface="Wingdings" panose="05000000000000000000" pitchFamily="2" charset="2"/>
              </a:rPr>
              <a:t>den </a:t>
            </a:r>
            <a:r>
              <a:rPr lang="de-DE" dirty="0">
                <a:sym typeface="Wingdings" panose="05000000000000000000" pitchFamily="2" charset="2"/>
              </a:rPr>
              <a:t>Zugang zu </a:t>
            </a:r>
            <a:r>
              <a:rPr lang="de-DE" dirty="0" smtClean="0">
                <a:sym typeface="Wingdings" panose="05000000000000000000" pitchFamily="2" charset="2"/>
              </a:rPr>
              <a:t>Beratungsangeboten</a:t>
            </a:r>
            <a:endParaRPr lang="de-DE" dirty="0" smtClean="0"/>
          </a:p>
          <a:p>
            <a:r>
              <a:rPr lang="de-DE" dirty="0" smtClean="0"/>
              <a:t>Die Erwerbstätigkeit im Bereich der sexuellen Dienstleistungen ist von Stigmata und Tabus geprägt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Sexarbeiter*innen führen oft ein Doppelleben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 Skepsis gegenüber Behörden, Institutionen und nicht-spezialisierten Einrichtungen ist charakteristisch für die Berufsgruppe der Sexarbeiter*innen</a:t>
            </a:r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8338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0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909" y="752070"/>
            <a:ext cx="6480720" cy="888848"/>
          </a:xfrm>
        </p:spPr>
        <p:txBody>
          <a:bodyPr/>
          <a:lstStyle/>
          <a:p>
            <a:r>
              <a:rPr lang="de-DE" dirty="0" smtClean="0"/>
              <a:t>Sexarbeit und Corona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06909" y="1130804"/>
            <a:ext cx="6498877" cy="328236"/>
          </a:xfrm>
        </p:spPr>
        <p:txBody>
          <a:bodyPr/>
          <a:lstStyle/>
          <a:p>
            <a:r>
              <a:rPr lang="de-DE" dirty="0" smtClean="0"/>
              <a:t>Zuspitzung prekärer Lebens- und Arbeitsbedingungen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33363" y="1805036"/>
            <a:ext cx="8650287" cy="4792316"/>
          </a:xfrm>
        </p:spPr>
        <p:txBody>
          <a:bodyPr/>
          <a:lstStyle/>
          <a:p>
            <a:r>
              <a:rPr lang="de-DE" dirty="0" smtClean="0"/>
              <a:t>Phasenweises Berufsverbot </a:t>
            </a:r>
            <a:r>
              <a:rPr lang="de-DE" dirty="0" smtClean="0">
                <a:sym typeface="Wingdings" panose="05000000000000000000" pitchFamily="2" charset="2"/>
              </a:rPr>
              <a:t> Wohnungsverlust </a:t>
            </a:r>
          </a:p>
          <a:p>
            <a:pPr marL="1016000" lvl="1" indent="-285750">
              <a:buFont typeface="Courier New" panose="02070309020205020404" pitchFamily="49" charset="0"/>
              <a:buChar char="o"/>
            </a:pPr>
            <a:r>
              <a:rPr lang="de-DE" altLang="de-DE" dirty="0" smtClean="0">
                <a:sym typeface="Wingdings" panose="05000000000000000000" pitchFamily="2" charset="2"/>
              </a:rPr>
              <a:t>z</a:t>
            </a:r>
            <a:r>
              <a:rPr lang="de-DE" altLang="de-DE" dirty="0">
                <a:sym typeface="Wingdings" panose="05000000000000000000" pitchFamily="2" charset="2"/>
              </a:rPr>
              <a:t>. T. individuell getroffene Wohnvereinbarungen ohne vertragliche </a:t>
            </a:r>
            <a:r>
              <a:rPr lang="de-DE" altLang="de-DE" dirty="0" smtClean="0">
                <a:sym typeface="Wingdings" panose="05000000000000000000" pitchFamily="2" charset="2"/>
              </a:rPr>
              <a:t>Absicherung</a:t>
            </a:r>
            <a:endParaRPr lang="de-DE" dirty="0" smtClean="0"/>
          </a:p>
          <a:p>
            <a:r>
              <a:rPr lang="de-DE" dirty="0" smtClean="0"/>
              <a:t>Sofortiger Wegfall der Einnahmen durch Selbstständigkeit</a:t>
            </a:r>
          </a:p>
          <a:p>
            <a:r>
              <a:rPr lang="de-DE" dirty="0" smtClean="0"/>
              <a:t>Oftmals fehlende Möglichkeit auf Ersparnisse zurückzugreifen bzw. vollständiges Aufbrauchen dieser</a:t>
            </a:r>
          </a:p>
          <a:p>
            <a:r>
              <a:rPr lang="de-DE" dirty="0" smtClean="0"/>
              <a:t>1. </a:t>
            </a:r>
            <a:r>
              <a:rPr lang="de-DE" dirty="0" err="1" smtClean="0"/>
              <a:t>Lockdown</a:t>
            </a:r>
            <a:r>
              <a:rPr lang="de-DE" dirty="0" smtClean="0"/>
              <a:t>: in Bordellen „gestrandete“ Sexarbeiter*innen </a:t>
            </a:r>
            <a:r>
              <a:rPr lang="de-DE" dirty="0" smtClean="0">
                <a:sym typeface="Wingdings" panose="05000000000000000000" pitchFamily="2" charset="2"/>
              </a:rPr>
              <a:t> Unterstützung bei Rückkehr ins Heimatland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Fehlende Anspruchsberechtigung auf finanzielle Unterstützungsleistungen </a:t>
            </a:r>
            <a:r>
              <a:rPr lang="de-DE" altLang="de-DE" dirty="0">
                <a:sym typeface="Wingdings" panose="05000000000000000000" pitchFamily="2" charset="2"/>
              </a:rPr>
              <a:t>(AMS, HFF der WKO, BMS, etc</a:t>
            </a:r>
            <a:r>
              <a:rPr lang="de-DE" altLang="de-DE" dirty="0" smtClean="0">
                <a:sym typeface="Wingdings" panose="05000000000000000000" pitchFamily="2" charset="2"/>
              </a:rPr>
              <a:t>.)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altLang="de-DE" dirty="0">
                <a:sym typeface="Wingdings" panose="05000000000000000000" pitchFamily="2" charset="2"/>
              </a:rPr>
              <a:t>Abhängigkeiten durch eingeschränkte Mobilität (besonders in NÖ und im </a:t>
            </a:r>
            <a:r>
              <a:rPr lang="de-DE" altLang="de-DE" dirty="0" smtClean="0">
                <a:sym typeface="Wingdings" panose="05000000000000000000" pitchFamily="2" charset="2"/>
              </a:rPr>
              <a:t>BGLD)</a:t>
            </a:r>
          </a:p>
          <a:p>
            <a:r>
              <a:rPr lang="de-DE" altLang="de-DE" dirty="0">
                <a:sym typeface="Wingdings" panose="05000000000000000000" pitchFamily="2" charset="2"/>
              </a:rPr>
              <a:t>Steigende psychische Belastung und </a:t>
            </a:r>
            <a:r>
              <a:rPr lang="de-DE" altLang="de-DE" dirty="0" smtClean="0">
                <a:sym typeface="Wingdings" panose="05000000000000000000" pitchFamily="2" charset="2"/>
              </a:rPr>
              <a:t>Suizidgefahr</a:t>
            </a:r>
            <a:endParaRPr lang="de-DE" altLang="de-DE" dirty="0">
              <a:sym typeface="Wingdings" panose="05000000000000000000" pitchFamily="2" charset="2"/>
            </a:endParaRPr>
          </a:p>
          <a:p>
            <a:r>
              <a:rPr lang="de-DE" dirty="0" smtClean="0"/>
              <a:t>Viele Klient*innen äußern den Wunsch nach einem Berufswechsel</a:t>
            </a:r>
          </a:p>
          <a:p>
            <a:endParaRPr lang="de-AT" dirty="0"/>
          </a:p>
        </p:txBody>
      </p:sp>
      <p:pic>
        <p:nvPicPr>
          <p:cNvPr id="5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540" y="87544"/>
            <a:ext cx="11509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56702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Vorlage">
  <a:themeElements>
    <a:clrScheme name="Volkshilfe_Farbschema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646567"/>
      </a:accent1>
      <a:accent2>
        <a:srgbClr val="BC091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olkshilf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2017-powerpoint-vorlage-vhw</Template>
  <TotalTime>0</TotalTime>
  <Words>695</Words>
  <Application>Microsoft Office PowerPoint</Application>
  <PresentationFormat>Bildschirmpräsentation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Symbol</vt:lpstr>
      <vt:lpstr>Verdana</vt:lpstr>
      <vt:lpstr>Wingdings</vt:lpstr>
      <vt:lpstr>Powerpoint-Vorlage</vt:lpstr>
      <vt:lpstr>SOPHIE</vt:lpstr>
      <vt:lpstr>Wer wir sind</vt:lpstr>
      <vt:lpstr>SOPHIE </vt:lpstr>
      <vt:lpstr>Was wir machen</vt:lpstr>
      <vt:lpstr>Sexarbeit in Österreich</vt:lpstr>
      <vt:lpstr>Das esf-projekt: Aufsuchende soziale Arbeit im burgenland</vt:lpstr>
      <vt:lpstr>Sexarbeit im  Burgenland</vt:lpstr>
      <vt:lpstr>Die zielgruppe</vt:lpstr>
      <vt:lpstr>Sexarbeit und Corona</vt:lpstr>
      <vt:lpstr>Sophie im Burgenland -Soziale Innovation?</vt:lpstr>
      <vt:lpstr>Digitale Erreichbarkeit</vt:lpstr>
      <vt:lpstr>Danke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SOPHIE</dc:title>
  <dc:creator>Köhl Julia Alena</dc:creator>
  <cp:lastModifiedBy>Niemann Stefanie</cp:lastModifiedBy>
  <cp:revision>41</cp:revision>
  <dcterms:created xsi:type="dcterms:W3CDTF">2022-03-28T07:43:01Z</dcterms:created>
  <dcterms:modified xsi:type="dcterms:W3CDTF">2022-11-22T15:03:05Z</dcterms:modified>
</cp:coreProperties>
</file>