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60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3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6.png"/><Relationship Id="rId9" Type="http://schemas.openxmlformats.org/officeDocument/2006/relationships/image" Target="../media/image1.jpe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928000" y="4386464"/>
            <a:ext cx="10425800" cy="1756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3000" b="0" i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AT" dirty="0" smtClean="0"/>
              <a:t>Hier steht die Subheadline</a:t>
            </a:r>
            <a:endParaRPr lang="de-DE" dirty="0"/>
          </a:p>
        </p:txBody>
      </p:sp>
      <p:pic>
        <p:nvPicPr>
          <p:cNvPr id="8" name="Bild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7595" y="3346187"/>
            <a:ext cx="13411200" cy="603504"/>
          </a:xfrm>
          <a:prstGeom prst="rect">
            <a:avLst/>
          </a:prstGeom>
        </p:spPr>
      </p:pic>
      <p:sp>
        <p:nvSpPr>
          <p:cNvPr id="9" name="Titel 1"/>
          <p:cNvSpPr>
            <a:spLocks noGrp="1"/>
          </p:cNvSpPr>
          <p:nvPr>
            <p:ph type="ctrTitle" hasCustomPrompt="1"/>
          </p:nvPr>
        </p:nvSpPr>
        <p:spPr>
          <a:xfrm>
            <a:off x="928000" y="1760561"/>
            <a:ext cx="10425800" cy="1746000"/>
          </a:xfrm>
        </p:spPr>
        <p:txBody>
          <a:bodyPr anchor="b">
            <a:normAutofit/>
          </a:bodyPr>
          <a:lstStyle>
            <a:lvl1pPr algn="l">
              <a:defRPr sz="5000" b="1" i="0"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r>
              <a:rPr lang="de-AT" dirty="0" smtClean="0"/>
              <a:t>Hier steht die Headline</a:t>
            </a:r>
            <a:endParaRPr lang="de-DE" dirty="0"/>
          </a:p>
        </p:txBody>
      </p:sp>
      <p:pic>
        <p:nvPicPr>
          <p:cNvPr id="3" name="Grafik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493" y="340658"/>
            <a:ext cx="3889508" cy="612000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40658"/>
            <a:ext cx="3321940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665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34481" y="2182933"/>
            <a:ext cx="13411200" cy="603504"/>
          </a:xfrm>
          <a:prstGeom prst="rect">
            <a:avLst/>
          </a:prstGeom>
        </p:spPr>
      </p:pic>
      <p:sp>
        <p:nvSpPr>
          <p:cNvPr id="8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928001" y="791572"/>
            <a:ext cx="7007495" cy="1119115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sz="3000" b="0" i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AT" dirty="0" smtClean="0"/>
              <a:t>Hier steht die Subheadline</a:t>
            </a:r>
            <a:endParaRPr lang="de-DE" dirty="0"/>
          </a:p>
        </p:txBody>
      </p:sp>
      <p:sp>
        <p:nvSpPr>
          <p:cNvPr id="9" name="Inhaltsplatzhalter 2"/>
          <p:cNvSpPr>
            <a:spLocks noGrp="1"/>
          </p:cNvSpPr>
          <p:nvPr>
            <p:ph sz="half" idx="13" hasCustomPrompt="1"/>
          </p:nvPr>
        </p:nvSpPr>
        <p:spPr>
          <a:xfrm>
            <a:off x="928000" y="2923108"/>
            <a:ext cx="10408421" cy="332411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2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AT" dirty="0" smtClean="0"/>
              <a:t>Hier steht langer Text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617755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84376" y="1831424"/>
            <a:ext cx="12192000" cy="548640"/>
          </a:xfrm>
          <a:prstGeom prst="rect">
            <a:avLst/>
          </a:prstGeom>
        </p:spPr>
      </p:pic>
      <p:sp>
        <p:nvSpPr>
          <p:cNvPr id="8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928002" y="832516"/>
            <a:ext cx="6911999" cy="10800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sz="3000" b="0" i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AT" dirty="0" smtClean="0"/>
              <a:t>Hier steht die Subheadline</a:t>
            </a:r>
            <a:endParaRPr lang="de-DE" dirty="0"/>
          </a:p>
        </p:txBody>
      </p:sp>
      <p:sp>
        <p:nvSpPr>
          <p:cNvPr id="9" name="Inhaltsplatzhalter 2"/>
          <p:cNvSpPr>
            <a:spLocks noGrp="1"/>
          </p:cNvSpPr>
          <p:nvPr>
            <p:ph sz="half" idx="13"/>
          </p:nvPr>
        </p:nvSpPr>
        <p:spPr>
          <a:xfrm>
            <a:off x="928000" y="3007224"/>
            <a:ext cx="6912000" cy="3240000"/>
          </a:xfrm>
          <a:prstGeom prst="rect">
            <a:avLst/>
          </a:prstGeom>
        </p:spPr>
        <p:txBody>
          <a:bodyPr/>
          <a:lstStyle>
            <a:lvl1pPr>
              <a:defRPr sz="2500"/>
            </a:lvl1pPr>
            <a:lvl2pPr>
              <a:defRPr sz="2200"/>
            </a:lvl2pPr>
          </a:lstStyle>
          <a:p>
            <a:pPr lvl="0"/>
            <a:r>
              <a:rPr lang="de-AT" dirty="0" smtClean="0"/>
              <a:t>Mastertextformat bearbeiten</a:t>
            </a:r>
          </a:p>
          <a:p>
            <a:pPr lvl="1"/>
            <a:r>
              <a:rPr lang="de-AT" dirty="0" smtClean="0"/>
              <a:t>Zweite Ebene</a:t>
            </a:r>
          </a:p>
          <a:p>
            <a:pPr lvl="2"/>
            <a:r>
              <a:rPr lang="de-AT" dirty="0" smtClean="0"/>
              <a:t>Dritte Ebene</a:t>
            </a:r>
          </a:p>
          <a:p>
            <a:pPr lvl="3"/>
            <a:r>
              <a:rPr lang="de-AT" dirty="0" smtClean="0"/>
              <a:t>Vierte Ebene</a:t>
            </a:r>
          </a:p>
          <a:p>
            <a:pPr lvl="4"/>
            <a:r>
              <a:rPr lang="de-AT" dirty="0" smtClean="0"/>
              <a:t>Fünfte Ebene</a:t>
            </a:r>
            <a:endParaRPr lang="de-DE" dirty="0"/>
          </a:p>
        </p:txBody>
      </p:sp>
      <p:pic>
        <p:nvPicPr>
          <p:cNvPr id="10" name="Bild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1088" y="5419131"/>
            <a:ext cx="13426251" cy="603504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40658"/>
            <a:ext cx="3321940" cy="612000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493" y="340658"/>
            <a:ext cx="3889508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108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92877" y="1803992"/>
            <a:ext cx="13411200" cy="603504"/>
          </a:xfrm>
          <a:prstGeom prst="rect">
            <a:avLst/>
          </a:prstGeom>
        </p:spPr>
      </p:pic>
      <p:sp>
        <p:nvSpPr>
          <p:cNvPr id="9" name="Inhaltsplatzhalter 2"/>
          <p:cNvSpPr>
            <a:spLocks noGrp="1"/>
          </p:cNvSpPr>
          <p:nvPr>
            <p:ph sz="half" idx="13"/>
          </p:nvPr>
        </p:nvSpPr>
        <p:spPr>
          <a:xfrm>
            <a:off x="928000" y="3029803"/>
            <a:ext cx="4830011" cy="2328261"/>
          </a:xfrm>
          <a:prstGeom prst="rect">
            <a:avLst/>
          </a:prstGeom>
        </p:spPr>
        <p:txBody>
          <a:bodyPr/>
          <a:lstStyle>
            <a:lvl1pPr>
              <a:defRPr sz="2500"/>
            </a:lvl1pPr>
            <a:lvl2pPr>
              <a:defRPr sz="2200"/>
            </a:lvl2pPr>
          </a:lstStyle>
          <a:p>
            <a:pPr lvl="0"/>
            <a:r>
              <a:rPr lang="de-AT" dirty="0" smtClean="0"/>
              <a:t>Mastertextformat bearbeiten</a:t>
            </a:r>
          </a:p>
          <a:p>
            <a:pPr lvl="1"/>
            <a:r>
              <a:rPr lang="de-AT" dirty="0" smtClean="0"/>
              <a:t>Zweite Ebene</a:t>
            </a:r>
          </a:p>
          <a:p>
            <a:pPr lvl="2"/>
            <a:r>
              <a:rPr lang="de-AT" dirty="0" smtClean="0"/>
              <a:t>Dritte Ebene</a:t>
            </a:r>
          </a:p>
          <a:p>
            <a:pPr lvl="3"/>
            <a:r>
              <a:rPr lang="de-AT" dirty="0" smtClean="0"/>
              <a:t>Vierte Ebene</a:t>
            </a:r>
          </a:p>
          <a:p>
            <a:pPr lvl="4"/>
            <a:r>
              <a:rPr lang="de-AT" dirty="0" smtClean="0"/>
              <a:t>Fünfte Ebene</a:t>
            </a:r>
            <a:endParaRPr lang="de-DE" dirty="0"/>
          </a:p>
        </p:txBody>
      </p:sp>
      <p:sp>
        <p:nvSpPr>
          <p:cNvPr id="10" name="Inhaltsplatzhalter 2"/>
          <p:cNvSpPr>
            <a:spLocks noGrp="1"/>
          </p:cNvSpPr>
          <p:nvPr>
            <p:ph sz="half" idx="14"/>
          </p:nvPr>
        </p:nvSpPr>
        <p:spPr>
          <a:xfrm>
            <a:off x="6523789" y="3029803"/>
            <a:ext cx="4830011" cy="2328261"/>
          </a:xfrm>
          <a:prstGeom prst="rect">
            <a:avLst/>
          </a:prstGeom>
        </p:spPr>
        <p:txBody>
          <a:bodyPr/>
          <a:lstStyle>
            <a:lvl1pPr>
              <a:defRPr sz="2500"/>
            </a:lvl1pPr>
            <a:lvl2pPr>
              <a:defRPr sz="2200"/>
            </a:lvl2pPr>
          </a:lstStyle>
          <a:p>
            <a:pPr lvl="0"/>
            <a:r>
              <a:rPr lang="de-AT" dirty="0" smtClean="0"/>
              <a:t>Mastertextformat bearbeiten</a:t>
            </a:r>
          </a:p>
          <a:p>
            <a:pPr lvl="1"/>
            <a:r>
              <a:rPr lang="de-AT" dirty="0" smtClean="0"/>
              <a:t>Zweite Ebene</a:t>
            </a:r>
          </a:p>
          <a:p>
            <a:pPr lvl="2"/>
            <a:r>
              <a:rPr lang="de-AT" dirty="0" smtClean="0"/>
              <a:t>Dritte Ebene</a:t>
            </a:r>
          </a:p>
          <a:p>
            <a:pPr lvl="3"/>
            <a:r>
              <a:rPr lang="de-AT" dirty="0" smtClean="0"/>
              <a:t>Vierte Ebene</a:t>
            </a:r>
          </a:p>
          <a:p>
            <a:pPr lvl="4"/>
            <a:r>
              <a:rPr lang="de-AT" dirty="0" smtClean="0"/>
              <a:t>Fünfte Ebene</a:t>
            </a:r>
            <a:endParaRPr lang="de-DE" dirty="0"/>
          </a:p>
        </p:txBody>
      </p:sp>
      <p:sp>
        <p:nvSpPr>
          <p:cNvPr id="11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928001" y="832516"/>
            <a:ext cx="6986105" cy="10800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sz="3000" b="0" i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AT" dirty="0" smtClean="0"/>
              <a:t>Hier steht die Subheadline</a:t>
            </a:r>
            <a:endParaRPr lang="de-DE" dirty="0"/>
          </a:p>
        </p:txBody>
      </p:sp>
      <p:pic>
        <p:nvPicPr>
          <p:cNvPr id="16" name="Grafik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40658"/>
            <a:ext cx="3321940" cy="612000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493" y="340658"/>
            <a:ext cx="3889508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679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ildplatzhalter 2"/>
          <p:cNvSpPr>
            <a:spLocks noGrp="1"/>
          </p:cNvSpPr>
          <p:nvPr>
            <p:ph type="pic" idx="1"/>
          </p:nvPr>
        </p:nvSpPr>
        <p:spPr>
          <a:xfrm>
            <a:off x="2" y="0"/>
            <a:ext cx="7935493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11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8272003" y="3167646"/>
            <a:ext cx="2693157" cy="317651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AT" dirty="0" smtClean="0"/>
              <a:t>Bildbeschreibung</a:t>
            </a:r>
          </a:p>
        </p:txBody>
      </p:sp>
      <p:pic>
        <p:nvPicPr>
          <p:cNvPr id="12" name="Bild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5496" y="2377952"/>
            <a:ext cx="14086305" cy="603504"/>
          </a:xfrm>
          <a:prstGeom prst="rect">
            <a:avLst/>
          </a:prstGeom>
        </p:spPr>
      </p:pic>
      <p:sp>
        <p:nvSpPr>
          <p:cNvPr id="13" name="Untertitel 2"/>
          <p:cNvSpPr>
            <a:spLocks noGrp="1"/>
          </p:cNvSpPr>
          <p:nvPr>
            <p:ph type="subTitle" idx="13" hasCustomPrompt="1"/>
          </p:nvPr>
        </p:nvSpPr>
        <p:spPr>
          <a:xfrm>
            <a:off x="8246982" y="1905448"/>
            <a:ext cx="2693157" cy="53667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sz="1500" b="0" i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AT" dirty="0" smtClean="0"/>
              <a:t>Bildüberschrift</a:t>
            </a:r>
            <a:endParaRPr lang="de-DE" dirty="0"/>
          </a:p>
        </p:txBody>
      </p:sp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493" y="340658"/>
            <a:ext cx="3889508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2179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799664" y="2963905"/>
            <a:ext cx="10558147" cy="474584"/>
          </a:xfrm>
          <a:prstGeom prst="rect">
            <a:avLst/>
          </a:prstGeom>
        </p:spPr>
      </p:pic>
      <p:pic>
        <p:nvPicPr>
          <p:cNvPr id="7" name="Bild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799664" y="2285813"/>
            <a:ext cx="10558147" cy="474584"/>
          </a:xfrm>
          <a:prstGeom prst="rect">
            <a:avLst/>
          </a:prstGeom>
        </p:spPr>
      </p:pic>
      <p:pic>
        <p:nvPicPr>
          <p:cNvPr id="8" name="Bild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799663" y="5799264"/>
            <a:ext cx="10558148" cy="474584"/>
          </a:xfrm>
          <a:prstGeom prst="rect">
            <a:avLst/>
          </a:prstGeom>
        </p:spPr>
      </p:pic>
      <p:pic>
        <p:nvPicPr>
          <p:cNvPr id="9" name="Bild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799664" y="3654703"/>
            <a:ext cx="10558147" cy="474584"/>
          </a:xfrm>
          <a:prstGeom prst="rect">
            <a:avLst/>
          </a:prstGeom>
        </p:spPr>
      </p:pic>
      <p:pic>
        <p:nvPicPr>
          <p:cNvPr id="10" name="Bild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814716" y="4353203"/>
            <a:ext cx="10546312" cy="474584"/>
          </a:xfrm>
          <a:prstGeom prst="rect">
            <a:avLst/>
          </a:prstGeom>
        </p:spPr>
      </p:pic>
      <p:pic>
        <p:nvPicPr>
          <p:cNvPr id="11" name="Bild 10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799665" y="4992956"/>
            <a:ext cx="10558148" cy="522042"/>
          </a:xfrm>
          <a:prstGeom prst="rect">
            <a:avLst/>
          </a:prstGeom>
        </p:spPr>
      </p:pic>
      <p:sp>
        <p:nvSpPr>
          <p:cNvPr id="12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799666" y="832516"/>
            <a:ext cx="7135829" cy="10800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sz="3000" b="0" i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AT" dirty="0" smtClean="0"/>
              <a:t>Designelemente</a:t>
            </a:r>
            <a:endParaRPr lang="de-DE" dirty="0"/>
          </a:p>
        </p:txBody>
      </p:sp>
      <p:pic>
        <p:nvPicPr>
          <p:cNvPr id="14" name="Grafik 13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493" y="340658"/>
            <a:ext cx="3889508" cy="612000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40658"/>
            <a:ext cx="3321940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671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63833" y="2446657"/>
            <a:ext cx="7093052" cy="10152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sz="3000" b="0" i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AT" dirty="0" smtClean="0"/>
              <a:t>KONTAKT</a:t>
            </a:r>
            <a:endParaRPr lang="de-DE" dirty="0"/>
          </a:p>
        </p:txBody>
      </p:sp>
      <p:pic>
        <p:nvPicPr>
          <p:cNvPr id="6" name="Bild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21762" y="3346187"/>
            <a:ext cx="11678647" cy="603504"/>
          </a:xfrm>
          <a:prstGeom prst="rect">
            <a:avLst/>
          </a:prstGeom>
        </p:spPr>
      </p:pic>
      <p:sp>
        <p:nvSpPr>
          <p:cNvPr id="7" name="Bildplatzhalter 2"/>
          <p:cNvSpPr>
            <a:spLocks noGrp="1"/>
          </p:cNvSpPr>
          <p:nvPr>
            <p:ph type="pic" idx="13"/>
          </p:nvPr>
        </p:nvSpPr>
        <p:spPr>
          <a:xfrm>
            <a:off x="7956886" y="2446658"/>
            <a:ext cx="2331453" cy="26107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pic>
        <p:nvPicPr>
          <p:cNvPr id="8" name="Bild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884" y="5643719"/>
            <a:ext cx="13411200" cy="603504"/>
          </a:xfrm>
          <a:prstGeom prst="rect">
            <a:avLst/>
          </a:prstGeom>
        </p:spPr>
      </p:pic>
      <p:sp>
        <p:nvSpPr>
          <p:cNvPr id="9" name="Inhaltsplatzhalter 2"/>
          <p:cNvSpPr>
            <a:spLocks noGrp="1"/>
          </p:cNvSpPr>
          <p:nvPr>
            <p:ph sz="half" idx="14" hasCustomPrompt="1"/>
          </p:nvPr>
        </p:nvSpPr>
        <p:spPr>
          <a:xfrm>
            <a:off x="863833" y="4361387"/>
            <a:ext cx="7093052" cy="18858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2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AT" dirty="0" smtClean="0"/>
              <a:t>Vorname Nachname</a:t>
            </a:r>
          </a:p>
          <a:p>
            <a:pPr lvl="0"/>
            <a:r>
              <a:rPr lang="de-AT" dirty="0" smtClean="0"/>
              <a:t>Adresse</a:t>
            </a:r>
          </a:p>
          <a:p>
            <a:pPr lvl="0"/>
            <a:r>
              <a:rPr lang="de-AT" dirty="0" smtClean="0"/>
              <a:t>Telefon</a:t>
            </a:r>
          </a:p>
          <a:p>
            <a:pPr lvl="0"/>
            <a:r>
              <a:rPr lang="de-AT" dirty="0" smtClean="0"/>
              <a:t>Email</a:t>
            </a:r>
          </a:p>
          <a:p>
            <a:pPr lvl="0"/>
            <a:r>
              <a:rPr lang="de-AT" dirty="0" smtClean="0"/>
              <a:t>sonstiges</a:t>
            </a:r>
            <a:endParaRPr lang="de-DE" dirty="0"/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493" y="340658"/>
            <a:ext cx="3889508" cy="612000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40658"/>
            <a:ext cx="3321940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7215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FFC9A-1A91-2E44-BF7D-5DB5F06F0AD7}" type="datetimeFigureOut">
              <a:rPr lang="de-DE" smtClean="0"/>
              <a:t>24.05.2023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0880D-FF48-8841-A251-F70555FEB0F5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Titelplatzhalter 1"/>
          <p:cNvSpPr>
            <a:spLocks noGrp="1"/>
          </p:cNvSpPr>
          <p:nvPr>
            <p:ph type="title"/>
          </p:nvPr>
        </p:nvSpPr>
        <p:spPr>
          <a:xfrm>
            <a:off x="838200" y="33125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AT" dirty="0" smtClean="0"/>
              <a:t>Hier steht die Headline</a:t>
            </a:r>
            <a:endParaRPr lang="de-DE" dirty="0"/>
          </a:p>
        </p:txBody>
      </p:sp>
      <p:sp>
        <p:nvSpPr>
          <p:cNvPr id="11" name="Textplatzhalter 6"/>
          <p:cNvSpPr>
            <a:spLocks noGrp="1"/>
          </p:cNvSpPr>
          <p:nvPr>
            <p:ph type="body" idx="1"/>
          </p:nvPr>
        </p:nvSpPr>
        <p:spPr>
          <a:xfrm>
            <a:off x="838200" y="179175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AT" dirty="0" smtClean="0"/>
              <a:t>Mastertextformat bearbeiten</a:t>
            </a:r>
          </a:p>
          <a:p>
            <a:pPr lvl="1"/>
            <a:r>
              <a:rPr lang="de-AT" dirty="0" smtClean="0"/>
              <a:t>Zweite Ebene</a:t>
            </a:r>
          </a:p>
          <a:p>
            <a:pPr lvl="2"/>
            <a:r>
              <a:rPr lang="de-AT" dirty="0" smtClean="0"/>
              <a:t>Dritte Ebene</a:t>
            </a:r>
          </a:p>
          <a:p>
            <a:pPr lvl="3"/>
            <a:r>
              <a:rPr lang="de-AT" dirty="0" smtClean="0"/>
              <a:t>Vierte Ebene</a:t>
            </a:r>
          </a:p>
          <a:p>
            <a:pPr lvl="4"/>
            <a:r>
              <a:rPr lang="de-AT" dirty="0" smtClean="0"/>
              <a:t>Fünfte Ebene</a:t>
            </a:r>
            <a:endParaRPr lang="de-DE" dirty="0"/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40658"/>
            <a:ext cx="3321940" cy="612000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493" y="340658"/>
            <a:ext cx="3889508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21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AT" dirty="0" err="1" smtClean="0"/>
              <a:t>Enabling</a:t>
            </a:r>
            <a:r>
              <a:rPr lang="de-AT" dirty="0" smtClean="0"/>
              <a:t> </a:t>
            </a:r>
            <a:r>
              <a:rPr lang="de-AT" dirty="0" err="1" smtClean="0"/>
              <a:t>Conditions</a:t>
            </a:r>
            <a:endParaRPr lang="de-AT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AT" dirty="0" smtClean="0"/>
              <a:t>Vorveröffentlichungen</a:t>
            </a:r>
          </a:p>
        </p:txBody>
      </p:sp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TOP 2</a:t>
            </a:r>
            <a:br>
              <a:rPr lang="de-AT" dirty="0" smtClean="0"/>
            </a:br>
            <a:r>
              <a:rPr lang="de-AT" dirty="0"/>
              <a:t>Bericht der Verwaltungsbehörde</a:t>
            </a:r>
          </a:p>
        </p:txBody>
      </p:sp>
    </p:spTree>
    <p:extLst>
      <p:ext uri="{BB962C8B-B14F-4D97-AF65-F5344CB8AC3E}">
        <p14:creationId xmlns:p14="http://schemas.microsoft.com/office/powerpoint/2010/main" val="117596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>
          <a:xfrm>
            <a:off x="928000" y="810823"/>
            <a:ext cx="7007495" cy="1119115"/>
          </a:xfrm>
        </p:spPr>
        <p:txBody>
          <a:bodyPr/>
          <a:lstStyle/>
          <a:p>
            <a:r>
              <a:rPr lang="de-AT" dirty="0" smtClean="0"/>
              <a:t>Grundlegende Voraussetzungen - </a:t>
            </a:r>
            <a:r>
              <a:rPr lang="de-AT" dirty="0" err="1" smtClean="0"/>
              <a:t>Enabling</a:t>
            </a:r>
            <a:r>
              <a:rPr lang="de-AT" dirty="0" smtClean="0"/>
              <a:t> </a:t>
            </a:r>
            <a:r>
              <a:rPr lang="de-AT" dirty="0" err="1" smtClean="0"/>
              <a:t>Conditions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de-AT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CPR sieht bestimmte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Voraussetzungen vor, die von den einzelnen Mitgliedsstaaten erfüllt sein müssen, um ESF-Mittel einsetzen zu </a:t>
            </a:r>
            <a:r>
              <a:rPr lang="de-AT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können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 Rahmen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 Programmgenehmigung wurde bestätigt, dass die geforderten Kriterien erfüllt </a:t>
            </a:r>
            <a:r>
              <a:rPr lang="de-AT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werden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dirty="0"/>
              <a:t>grundlegenden </a:t>
            </a:r>
            <a:r>
              <a:rPr lang="de-AT" dirty="0" smtClean="0"/>
              <a:t>Voraussetzungen müssen </a:t>
            </a:r>
            <a:r>
              <a:rPr lang="de-AT" dirty="0"/>
              <a:t>für die gesamte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Periode erfüllt sein; </a:t>
            </a:r>
            <a:r>
              <a:rPr lang="de-D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EK muss über jede Änderung informiert werden die sich auf die Erfüllung der </a:t>
            </a:r>
            <a:r>
              <a:rPr lang="de-DE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GrVo</a:t>
            </a:r>
            <a:r>
              <a:rPr lang="de-D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auswirkt (Art. 15 (6) VO 2021/1060)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Folgen einer EK-Entscheidung, dass </a:t>
            </a:r>
            <a:r>
              <a:rPr lang="de-DE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GrVo</a:t>
            </a:r>
            <a:r>
              <a:rPr lang="de-D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nicht länger erfüllt sind: </a:t>
            </a:r>
            <a:r>
              <a:rPr lang="de-DE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Keine </a:t>
            </a:r>
            <a:r>
              <a:rPr lang="de-D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Erstattung der damit zusammenhängenden Ausgaben bis zu einem erfolgreichen Abschluss der Verfahren nach Art. 15 (3</a:t>
            </a:r>
            <a:r>
              <a:rPr lang="de-DE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de-D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(4</a:t>
            </a:r>
            <a:r>
              <a:rPr lang="de-DE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de-AT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164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 smtClean="0"/>
              <a:t>Grundlegende Voraussetzungen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3"/>
          </p:nvPr>
        </p:nvSpPr>
        <p:spPr/>
        <p:txBody>
          <a:bodyPr>
            <a:normAutofit fontScale="92500" lnSpcReduction="10000"/>
          </a:bodyPr>
          <a:lstStyle/>
          <a:p>
            <a:endParaRPr lang="de-AT" dirty="0"/>
          </a:p>
          <a:p>
            <a:r>
              <a:rPr lang="de-AT" b="1" dirty="0" smtClean="0"/>
              <a:t>Vorgehensweise der VB:</a:t>
            </a:r>
          </a:p>
          <a:p>
            <a:endParaRPr lang="de-AT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AT" dirty="0">
                <a:solidFill>
                  <a:srgbClr val="003BA9"/>
                </a:solidFill>
              </a:rPr>
              <a:t>es wird in regelmäßigen </a:t>
            </a:r>
            <a:r>
              <a:rPr lang="de-AT" dirty="0" smtClean="0">
                <a:solidFill>
                  <a:srgbClr val="003BA9"/>
                </a:solidFill>
              </a:rPr>
              <a:t>Abständen – abgestimmt auf die Termine des BA - </a:t>
            </a:r>
            <a:r>
              <a:rPr lang="de-AT" dirty="0">
                <a:solidFill>
                  <a:srgbClr val="003BA9"/>
                </a:solidFill>
              </a:rPr>
              <a:t>eine Überprüfung geben, ob die Erfüllung nach wie vor gewährleistet werden </a:t>
            </a:r>
            <a:r>
              <a:rPr lang="de-AT" dirty="0" smtClean="0">
                <a:solidFill>
                  <a:srgbClr val="003BA9"/>
                </a:solidFill>
              </a:rPr>
              <a:t>kann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AT" dirty="0" smtClean="0">
                <a:solidFill>
                  <a:srgbClr val="003BA9"/>
                </a:solidFill>
              </a:rPr>
              <a:t>Überprüfung hat im Vorfeld </a:t>
            </a:r>
            <a:r>
              <a:rPr lang="de-AT" dirty="0" smtClean="0">
                <a:solidFill>
                  <a:srgbClr val="003BA9"/>
                </a:solidFill>
              </a:rPr>
              <a:t>stattgefunden</a:t>
            </a:r>
          </a:p>
          <a:p>
            <a:pPr lvl="0"/>
            <a:r>
              <a:rPr lang="de-AT" dirty="0" smtClean="0">
                <a:solidFill>
                  <a:srgbClr val="003BA9"/>
                </a:solidFill>
              </a:rPr>
              <a:t>Ergebnis:</a:t>
            </a:r>
            <a:endParaRPr lang="de-AT" dirty="0" smtClean="0">
              <a:solidFill>
                <a:srgbClr val="003BA9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AT" dirty="0" smtClean="0">
                <a:solidFill>
                  <a:srgbClr val="003BA9"/>
                </a:solidFill>
              </a:rPr>
              <a:t>Abstimmung mit BMBWF, BKA, </a:t>
            </a:r>
            <a:r>
              <a:rPr lang="de-AT" dirty="0" smtClean="0">
                <a:solidFill>
                  <a:srgbClr val="003BA9"/>
                </a:solidFill>
              </a:rPr>
              <a:t>BMSGPK zur den thematischen grundlegenden Voraussetzungen (Armut, Bildung, Gleichstellung) – redaktionelle Änderungen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AT" dirty="0" smtClean="0">
                <a:solidFill>
                  <a:srgbClr val="003BA9"/>
                </a:solidFill>
              </a:rPr>
              <a:t>ÖROK zuständig für die Horizontalen grundlegenden Voraussetzungen (</a:t>
            </a:r>
            <a:r>
              <a:rPr lang="de-AT" dirty="0" err="1" smtClean="0">
                <a:solidFill>
                  <a:srgbClr val="003BA9"/>
                </a:solidFill>
              </a:rPr>
              <a:t>Beilhilfenrecht</a:t>
            </a:r>
            <a:r>
              <a:rPr lang="de-AT" dirty="0" smtClean="0">
                <a:solidFill>
                  <a:srgbClr val="003BA9"/>
                </a:solidFill>
              </a:rPr>
              <a:t>, Vergaberecht, Menschenrechten) – keine Änderungen</a:t>
            </a:r>
            <a:endParaRPr lang="de-AT" dirty="0" smtClean="0">
              <a:solidFill>
                <a:srgbClr val="003BA9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de-AT" dirty="0">
              <a:solidFill>
                <a:srgbClr val="003BA9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78712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tertitel 3"/>
          <p:cNvSpPr>
            <a:spLocks noGrp="1"/>
          </p:cNvSpPr>
          <p:nvPr>
            <p:ph type="subTitle" idx="13"/>
          </p:nvPr>
        </p:nvSpPr>
        <p:spPr>
          <a:xfrm>
            <a:off x="8968877" y="1299056"/>
            <a:ext cx="2693157" cy="718166"/>
          </a:xfrm>
        </p:spPr>
        <p:txBody>
          <a:bodyPr>
            <a:normAutofit fontScale="85000" lnSpcReduction="20000"/>
          </a:bodyPr>
          <a:lstStyle/>
          <a:p>
            <a:r>
              <a:rPr lang="de-AT" dirty="0" smtClean="0"/>
              <a:t>Auswertung Vorveröffentlichungen </a:t>
            </a:r>
            <a:r>
              <a:rPr lang="de-AT" dirty="0" smtClean="0"/>
              <a:t>– Calls (ohne Ausschreibungen, ohne Eigenprojekte)</a:t>
            </a:r>
            <a:endParaRPr lang="de-AT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757" y="981775"/>
            <a:ext cx="8232145" cy="5566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28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Design">
  <a:themeElements>
    <a:clrScheme name="ESF Standard">
      <a:dk1>
        <a:srgbClr val="003BA9"/>
      </a:dk1>
      <a:lt1>
        <a:srgbClr val="FFFFFF"/>
      </a:lt1>
      <a:dk2>
        <a:srgbClr val="003BA9"/>
      </a:dk2>
      <a:lt2>
        <a:srgbClr val="E7E6E6"/>
      </a:lt2>
      <a:accent1>
        <a:srgbClr val="003399"/>
      </a:accent1>
      <a:accent2>
        <a:srgbClr val="0080C8"/>
      </a:accent2>
      <a:accent3>
        <a:srgbClr val="FFCC00"/>
      </a:accent3>
      <a:accent4>
        <a:srgbClr val="FFED00"/>
      </a:accent4>
      <a:accent5>
        <a:srgbClr val="027FC7"/>
      </a:accent5>
      <a:accent6>
        <a:srgbClr val="003BA9"/>
      </a:accent6>
      <a:hlink>
        <a:srgbClr val="0080C8"/>
      </a:hlink>
      <a:folHlink>
        <a:srgbClr val="0080C8"/>
      </a:folHlink>
    </a:clrScheme>
    <a:fontScheme name="Office-Desig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Design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205</Words>
  <Application>Microsoft Office PowerPoint</Application>
  <PresentationFormat>Breitbild</PresentationFormat>
  <Paragraphs>19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Times New Roman</vt:lpstr>
      <vt:lpstr>Office-Design</vt:lpstr>
      <vt:lpstr>TOP 2 Bericht der Verwaltungsbehörde</vt:lpstr>
      <vt:lpstr>PowerPoint-Präsentation</vt:lpstr>
      <vt:lpstr>PowerPoint-Präsentation</vt:lpstr>
      <vt:lpstr>PowerPoint-Präsentation</vt:lpstr>
    </vt:vector>
  </TitlesOfParts>
  <Company>Bundesministerium für Arbeit, Familie und Jugend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 2</dc:title>
  <dc:creator>ZWEDLER Andreas</dc:creator>
  <cp:lastModifiedBy>KLINGSEISEN Bibiana</cp:lastModifiedBy>
  <cp:revision>10</cp:revision>
  <dcterms:created xsi:type="dcterms:W3CDTF">2023-05-15T06:47:28Z</dcterms:created>
  <dcterms:modified xsi:type="dcterms:W3CDTF">2023-05-24T07:56:31Z</dcterms:modified>
</cp:coreProperties>
</file>