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1" r:id="rId10"/>
    <p:sldId id="267" r:id="rId11"/>
    <p:sldId id="268" r:id="rId12"/>
  </p:sldIdLst>
  <p:sldSz cx="9144000" cy="6858000" type="screen4x3"/>
  <p:notesSz cx="6858000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B05ED40-2E14-425E-A94C-8F4F1D86B47F}">
          <p14:sldIdLst>
            <p14:sldId id="256"/>
            <p14:sldId id="257"/>
            <p14:sldId id="258"/>
            <p14:sldId id="259"/>
            <p14:sldId id="260"/>
            <p14:sldId id="263"/>
            <p14:sldId id="265"/>
            <p14:sldId id="266"/>
            <p14:sldId id="261"/>
            <p14:sldId id="267"/>
            <p14:sldId id="268"/>
          </p14:sldIdLst>
        </p14:section>
        <p14:section name="Abschnitt ohne Titel" id="{58F74F1E-633D-445D-9829-842D667128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riefl-Horvath, Katja" initials="SK" lastIdx="2" clrIdx="0"/>
  <p:cmAuthor id="1" name="SCHRIEFL-HORVATH Katja" initials="SK" lastIdx="1" clrIdx="1">
    <p:extLst>
      <p:ext uri="{19B8F6BF-5375-455C-9EA6-DF929625EA0E}">
        <p15:presenceInfo xmlns:p15="http://schemas.microsoft.com/office/powerpoint/2012/main" userId="S-1-5-21-2556817796-1120853881-1360032084-23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399"/>
    <a:srgbClr val="09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50" autoAdjust="0"/>
    <p:restoredTop sz="93979" autoAdjust="0"/>
  </p:normalViewPr>
  <p:slideViewPr>
    <p:cSldViewPr snapToGrid="0" snapToObjects="1">
      <p:cViewPr varScale="1">
        <p:scale>
          <a:sx n="106" d="100"/>
          <a:sy n="106" d="100"/>
        </p:scale>
        <p:origin x="141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0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9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FDD1E-96D3-42A1-97A8-9BF174D4564A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6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4" y="9428586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3DB10-E7FB-4AA9-97AD-9A71AE8ADE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265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3955D-6C1C-4B76-9F4A-2C9EA832456D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4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B52F6-A44F-4F23-BADF-747D17E723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7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6000" y="4386464"/>
            <a:ext cx="7819350" cy="175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Hier steht die Subheadline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196" y="3346187"/>
            <a:ext cx="10058400" cy="603504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696000" y="1760561"/>
            <a:ext cx="7819350" cy="1746000"/>
          </a:xfrm>
        </p:spPr>
        <p:txBody>
          <a:bodyPr anchor="b">
            <a:normAutofit/>
          </a:bodyPr>
          <a:lstStyle>
            <a:lvl1pPr algn="l">
              <a:defRPr sz="5000" b="1" i="0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AT" dirty="0" smtClean="0"/>
              <a:t>Hier steht die Headline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9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861" y="2182933"/>
            <a:ext cx="10058400" cy="603504"/>
          </a:xfrm>
          <a:prstGeom prst="rect">
            <a:avLst/>
          </a:prstGeom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6000" y="791571"/>
            <a:ext cx="5255621" cy="111911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Hier steht die Subheadline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 hasCustomPrompt="1"/>
          </p:nvPr>
        </p:nvSpPr>
        <p:spPr>
          <a:xfrm>
            <a:off x="696000" y="2923108"/>
            <a:ext cx="7806316" cy="33241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AT" dirty="0" smtClean="0"/>
              <a:t>Hier steht langer 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6953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282" y="1831424"/>
            <a:ext cx="9144000" cy="548640"/>
          </a:xfrm>
          <a:prstGeom prst="rect">
            <a:avLst/>
          </a:prstGeom>
        </p:spPr>
      </p:pic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6001" y="832516"/>
            <a:ext cx="5183999" cy="108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Hier steht die Subheadline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96000" y="3007224"/>
            <a:ext cx="5184000" cy="3240000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16" y="5419131"/>
            <a:ext cx="10069688" cy="6035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9658" y="1803992"/>
            <a:ext cx="10058400" cy="603504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96000" y="3029802"/>
            <a:ext cx="3622508" cy="232826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4"/>
          </p:nvPr>
        </p:nvSpPr>
        <p:spPr>
          <a:xfrm>
            <a:off x="4892842" y="3029802"/>
            <a:ext cx="3622508" cy="232826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>
              <a:defRPr sz="2200"/>
            </a:lvl2pPr>
          </a:lstStyle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6000" y="832516"/>
            <a:ext cx="5239579" cy="108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Hier steht die Subheadline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5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idx="1"/>
          </p:nvPr>
        </p:nvSpPr>
        <p:spPr>
          <a:xfrm>
            <a:off x="1" y="0"/>
            <a:ext cx="595162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204002" y="3167646"/>
            <a:ext cx="2019868" cy="317651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AT" dirty="0" smtClean="0"/>
              <a:t>Bildbeschreibung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1" y="2377952"/>
            <a:ext cx="10564729" cy="603504"/>
          </a:xfrm>
          <a:prstGeom prst="rect">
            <a:avLst/>
          </a:prstGeom>
        </p:spPr>
      </p:pic>
      <p:sp>
        <p:nvSpPr>
          <p:cNvPr id="13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6185236" y="1905447"/>
            <a:ext cx="2019868" cy="53667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5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Bildüberschrift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09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748" y="2963905"/>
            <a:ext cx="7918610" cy="47458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748" y="2285813"/>
            <a:ext cx="7918610" cy="47458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747" y="5799264"/>
            <a:ext cx="7918611" cy="474584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748" y="3654703"/>
            <a:ext cx="7918610" cy="47458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1037" y="4353203"/>
            <a:ext cx="7909734" cy="474584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9748" y="4992956"/>
            <a:ext cx="7918611" cy="522042"/>
          </a:xfrm>
          <a:prstGeom prst="rect">
            <a:avLst/>
          </a:prstGeom>
        </p:spPr>
      </p:pic>
      <p:sp>
        <p:nvSpPr>
          <p:cNvPr id="12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99749" y="832516"/>
            <a:ext cx="5351872" cy="1080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Designelemente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47874" y="2446657"/>
            <a:ext cx="5319789" cy="10152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3000" b="0" i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 smtClean="0"/>
              <a:t>KONTAKT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322" y="3346187"/>
            <a:ext cx="8758985" cy="603504"/>
          </a:xfrm>
          <a:prstGeom prst="rect">
            <a:avLst/>
          </a:prstGeom>
        </p:spPr>
      </p:pic>
      <p:sp>
        <p:nvSpPr>
          <p:cNvPr id="7" name="Bildplatzhalter 2"/>
          <p:cNvSpPr>
            <a:spLocks noGrp="1"/>
          </p:cNvSpPr>
          <p:nvPr>
            <p:ph type="pic" idx="13"/>
          </p:nvPr>
        </p:nvSpPr>
        <p:spPr>
          <a:xfrm>
            <a:off x="5967664" y="2446657"/>
            <a:ext cx="1748590" cy="2610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63" y="5643719"/>
            <a:ext cx="10058400" cy="603504"/>
          </a:xfrm>
          <a:prstGeom prst="rect">
            <a:avLst/>
          </a:prstGeom>
        </p:spPr>
      </p:pic>
      <p:sp>
        <p:nvSpPr>
          <p:cNvPr id="9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647874" y="4361386"/>
            <a:ext cx="5319789" cy="18858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AT" dirty="0" smtClean="0"/>
              <a:t>Vorname Nachname</a:t>
            </a:r>
          </a:p>
          <a:p>
            <a:pPr lvl="0"/>
            <a:r>
              <a:rPr lang="de-AT" dirty="0" smtClean="0"/>
              <a:t>Adresse</a:t>
            </a:r>
          </a:p>
          <a:p>
            <a:pPr lvl="0"/>
            <a:r>
              <a:rPr lang="de-AT" dirty="0" smtClean="0"/>
              <a:t>Telefon</a:t>
            </a:r>
          </a:p>
          <a:p>
            <a:pPr lvl="0"/>
            <a:r>
              <a:rPr lang="de-AT" dirty="0" smtClean="0"/>
              <a:t>Email</a:t>
            </a:r>
          </a:p>
          <a:p>
            <a:pPr lvl="0"/>
            <a:r>
              <a:rPr lang="de-AT" dirty="0" smtClean="0"/>
              <a:t>sonstiges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553DB-42D6-4237-9300-902C9BD738A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719D6-46E9-424B-9774-EF5A6295638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5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FFC9A-1A91-2E44-BF7D-5DB5F06F0AD7}" type="datetimeFigureOut">
              <a:rPr lang="de-DE" smtClean="0"/>
              <a:t>24.05.2023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0880D-FF48-8841-A251-F70555FEB0F5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628650" y="33125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AT" dirty="0" smtClean="0"/>
              <a:t>Hier steht die Headline</a:t>
            </a:r>
            <a:endParaRPr lang="de-DE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idx="1"/>
          </p:nvPr>
        </p:nvSpPr>
        <p:spPr>
          <a:xfrm>
            <a:off x="628650" y="1791758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"/>
            <a:ext cx="2491455" cy="612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69" y="340658"/>
            <a:ext cx="2917131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Bericht an den Begleitausschuss am 24.05.2023</a:t>
            </a:r>
          </a:p>
          <a:p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Öffentlichkeitsarbeit </a:t>
            </a:r>
            <a:r>
              <a:rPr lang="de-AT" dirty="0"/>
              <a:t>im </a:t>
            </a:r>
            <a:r>
              <a:rPr lang="de-AT" dirty="0" err="1"/>
              <a:t>ESFPlus</a:t>
            </a:r>
            <a:r>
              <a:rPr lang="de-AT" dirty="0"/>
              <a:t>/JTF</a:t>
            </a:r>
          </a:p>
        </p:txBody>
      </p:sp>
    </p:spTree>
    <p:extLst>
      <p:ext uri="{BB962C8B-B14F-4D97-AF65-F5344CB8AC3E}">
        <p14:creationId xmlns:p14="http://schemas.microsoft.com/office/powerpoint/2010/main" val="28124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96001" y="1243482"/>
            <a:ext cx="7276745" cy="1080000"/>
          </a:xfrm>
        </p:spPr>
        <p:txBody>
          <a:bodyPr>
            <a:normAutofit fontScale="92500"/>
          </a:bodyPr>
          <a:lstStyle/>
          <a:p>
            <a:r>
              <a:rPr lang="de-DE" b="1" dirty="0"/>
              <a:t>Eröffnungsveranstaltung der </a:t>
            </a:r>
            <a:r>
              <a:rPr lang="de-DE" b="1" dirty="0" err="1"/>
              <a:t>Demografieberatung</a:t>
            </a:r>
            <a:r>
              <a:rPr lang="de-DE" b="1" dirty="0"/>
              <a:t> </a:t>
            </a:r>
            <a:r>
              <a:rPr lang="de-DE" b="1" dirty="0" err="1"/>
              <a:t>Digi</a:t>
            </a:r>
            <a:r>
              <a:rPr lang="de-DE" b="1" dirty="0"/>
              <a:t>+ am 23.05.2023</a:t>
            </a:r>
            <a:endParaRPr lang="de-AT" b="1" i="1" dirty="0"/>
          </a:p>
          <a:p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1" y="2588760"/>
            <a:ext cx="5058472" cy="3793855"/>
          </a:xfrm>
        </p:spPr>
      </p:pic>
    </p:spTree>
    <p:extLst>
      <p:ext uri="{BB962C8B-B14F-4D97-AF65-F5344CB8AC3E}">
        <p14:creationId xmlns:p14="http://schemas.microsoft.com/office/powerpoint/2010/main" val="2024779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67066"/>
            <a:ext cx="8229600" cy="904066"/>
          </a:xfrm>
        </p:spPr>
        <p:txBody>
          <a:bodyPr>
            <a:noAutofit/>
          </a:bodyPr>
          <a:lstStyle/>
          <a:p>
            <a:pPr algn="l"/>
            <a:r>
              <a:rPr lang="de-DE" sz="3200" b="1" dirty="0" smtClean="0">
                <a:solidFill>
                  <a:srgbClr val="0080C8"/>
                </a:solidFill>
                <a:latin typeface="Helvetica" charset="0"/>
                <a:cs typeface="Helvetica" charset="0"/>
              </a:rPr>
              <a:t>Stay connected</a:t>
            </a:r>
            <a:endParaRPr lang="en-GB" sz="32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395536" y="2832101"/>
            <a:ext cx="8102400" cy="3672408"/>
          </a:xfrm>
        </p:spPr>
        <p:txBody>
          <a:bodyPr>
            <a:normAutofit/>
          </a:bodyPr>
          <a:lstStyle/>
          <a:p>
            <a:pPr marL="214313" lvl="0" indent="-214313">
              <a:lnSpc>
                <a:spcPct val="90000"/>
              </a:lnSpc>
            </a:pPr>
            <a:endParaRPr lang="de-DE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14313" lvl="0" indent="-214313">
              <a:lnSpc>
                <a:spcPct val="90000"/>
              </a:lnSpc>
            </a:pPr>
            <a:endParaRPr lang="de-DE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de-DE" sz="1800" dirty="0" smtClean="0">
              <a:solidFill>
                <a:srgbClr val="003BA9"/>
              </a:solidFill>
              <a:latin typeface="Helvetica" charset="0"/>
              <a:ea typeface="+mj-ea"/>
              <a:cs typeface="Helvetica" charset="0"/>
            </a:endParaRPr>
          </a:p>
          <a:p>
            <a:pPr marL="0" lvl="0" indent="0">
              <a:buNone/>
            </a:pPr>
            <a:r>
              <a:rPr lang="de-DE" sz="1800" dirty="0" smtClean="0">
                <a:solidFill>
                  <a:srgbClr val="003BA9"/>
                </a:solidFill>
                <a:latin typeface="Helvetica" charset="0"/>
                <a:cs typeface="Helvetica" charset="0"/>
              </a:rPr>
              <a:t>	</a:t>
            </a:r>
            <a:r>
              <a:rPr lang="de-DE" sz="2400" dirty="0" smtClean="0">
                <a:solidFill>
                  <a:srgbClr val="4C4C4B"/>
                </a:solidFill>
                <a:latin typeface="Helvetica" charset="0"/>
                <a:cs typeface="Helvetica" charset="0"/>
              </a:rPr>
              <a:t>www.esf.at</a:t>
            </a:r>
            <a:r>
              <a:rPr lang="de-DE" sz="2400" dirty="0">
                <a:solidFill>
                  <a:srgbClr val="4C4C4B"/>
                </a:solidFill>
                <a:latin typeface="Helvetica" charset="0"/>
                <a:cs typeface="Helvetica" charset="0"/>
              </a:rPr>
              <a:t>	</a:t>
            </a:r>
            <a:endParaRPr lang="de-DE" sz="2400" dirty="0" smtClean="0">
              <a:solidFill>
                <a:srgbClr val="4C4C4B"/>
              </a:solidFill>
              <a:latin typeface="Helvetica" charset="0"/>
              <a:cs typeface="Helvetica" charset="0"/>
            </a:endParaRPr>
          </a:p>
          <a:p>
            <a:pPr marL="0" lvl="0" indent="0">
              <a:buNone/>
            </a:pPr>
            <a:r>
              <a:rPr lang="de-DE" sz="2400" dirty="0" smtClean="0">
                <a:solidFill>
                  <a:srgbClr val="4C4C4B"/>
                </a:solidFill>
                <a:latin typeface="Helvetica" charset="0"/>
                <a:cs typeface="Helvetica" charset="0"/>
              </a:rPr>
              <a:t>	esf.oesterreich</a:t>
            </a:r>
            <a:r>
              <a:rPr lang="de-DE" sz="2400" dirty="0">
                <a:solidFill>
                  <a:srgbClr val="4C4C4B"/>
                </a:solidFill>
                <a:latin typeface="Helvetica" charset="0"/>
                <a:cs typeface="Helvetica" charset="0"/>
              </a:rPr>
              <a:t>	</a:t>
            </a:r>
            <a:endParaRPr lang="de-DE" sz="2400" dirty="0" smtClean="0">
              <a:solidFill>
                <a:srgbClr val="4C4C4B"/>
              </a:solidFill>
              <a:latin typeface="Helvetica" charset="0"/>
              <a:cs typeface="Helvetica" charset="0"/>
            </a:endParaRPr>
          </a:p>
          <a:p>
            <a:pPr marL="0" lvl="0" indent="0">
              <a:buNone/>
            </a:pPr>
            <a:r>
              <a:rPr lang="de-DE" sz="2400" dirty="0" smtClean="0">
                <a:solidFill>
                  <a:srgbClr val="4C4C4B"/>
                </a:solidFill>
                <a:latin typeface="Helvetica" charset="0"/>
                <a:cs typeface="Helvetica" charset="0"/>
              </a:rPr>
              <a:t>	@</a:t>
            </a:r>
            <a:r>
              <a:rPr lang="de-DE" sz="2400" dirty="0">
                <a:solidFill>
                  <a:srgbClr val="4C4C4B"/>
                </a:solidFill>
                <a:latin typeface="Helvetica" charset="0"/>
                <a:cs typeface="Helvetica" charset="0"/>
              </a:rPr>
              <a:t>esf_oesterreich</a:t>
            </a:r>
          </a:p>
          <a:p>
            <a:pPr marL="214313" lvl="0" indent="-214313">
              <a:lnSpc>
                <a:spcPct val="90000"/>
              </a:lnSpc>
            </a:pPr>
            <a:endParaRPr lang="de-DE" sz="1800" dirty="0">
              <a:solidFill>
                <a:srgbClr val="003BA9"/>
              </a:solidFill>
              <a:latin typeface="Helvetica" charset="0"/>
              <a:ea typeface="+mj-ea"/>
              <a:cs typeface="Helvetica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Bild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40" y="2204864"/>
            <a:ext cx="10198735" cy="6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36" y="3000376"/>
            <a:ext cx="5003787" cy="33358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52" y="3939080"/>
            <a:ext cx="287992" cy="2879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86" y="4368428"/>
            <a:ext cx="360000" cy="36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64" y="486978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5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96000" y="791571"/>
            <a:ext cx="7806316" cy="1119115"/>
          </a:xfrm>
        </p:spPr>
        <p:txBody>
          <a:bodyPr/>
          <a:lstStyle/>
          <a:p>
            <a:r>
              <a:rPr lang="de-AT" sz="2800" b="1" dirty="0"/>
              <a:t>Eckpfeiler der Kommunikation im ESF+/JTF</a:t>
            </a:r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95325" y="3149007"/>
            <a:ext cx="7807325" cy="28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5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39147" y="1222934"/>
            <a:ext cx="9280206" cy="1080000"/>
          </a:xfrm>
        </p:spPr>
        <p:txBody>
          <a:bodyPr>
            <a:normAutofit/>
          </a:bodyPr>
          <a:lstStyle/>
          <a:p>
            <a:r>
              <a:rPr lang="de-AT" sz="2800" b="1" dirty="0"/>
              <a:t>Eckpfeiler der Kommunikation im ESF+/JTF</a:t>
            </a:r>
            <a:endParaRPr lang="de-AT" sz="2800" dirty="0"/>
          </a:p>
          <a:p>
            <a:endParaRPr lang="de-AT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39147" y="2395759"/>
            <a:ext cx="3268027" cy="42209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243227" y="3287730"/>
            <a:ext cx="473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Tafel für Projekte über 100.000 €</a:t>
            </a:r>
          </a:p>
        </p:txBody>
      </p:sp>
    </p:spTree>
    <p:extLst>
      <p:ext uri="{BB962C8B-B14F-4D97-AF65-F5344CB8AC3E}">
        <p14:creationId xmlns:p14="http://schemas.microsoft.com/office/powerpoint/2010/main" val="35976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3"/>
          </p:nvPr>
        </p:nvSpPr>
        <p:spPr>
          <a:xfrm>
            <a:off x="696000" y="3029802"/>
            <a:ext cx="3622508" cy="2857290"/>
          </a:xfrm>
        </p:spPr>
        <p:txBody>
          <a:bodyPr>
            <a:normAutofit/>
          </a:bodyPr>
          <a:lstStyle/>
          <a:p>
            <a:r>
              <a:rPr lang="de-AT" b="1" dirty="0" smtClean="0"/>
              <a:t>Vorhaben von strategischer Bedeutung</a:t>
            </a:r>
          </a:p>
          <a:p>
            <a:r>
              <a:rPr lang="de-DE" b="1" dirty="0"/>
              <a:t>Netzwerke – Fonds, national und EU-weit</a:t>
            </a:r>
          </a:p>
          <a:p>
            <a:r>
              <a:rPr lang="de-AT" b="1" dirty="0" smtClean="0"/>
              <a:t>Soziale Medien</a:t>
            </a:r>
          </a:p>
          <a:p>
            <a:r>
              <a:rPr lang="de-AT" b="1" dirty="0" smtClean="0"/>
              <a:t>Vorveröffentlichungen</a:t>
            </a:r>
            <a:endParaRPr lang="de-AT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4"/>
          </p:nvPr>
        </p:nvSpPr>
        <p:spPr>
          <a:xfrm>
            <a:off x="4892842" y="3029802"/>
            <a:ext cx="3622508" cy="2857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dirty="0" smtClean="0"/>
              <a:t>PR-Aktivität und Einbindung der VB + EK</a:t>
            </a:r>
          </a:p>
          <a:p>
            <a:pPr marL="0" indent="0">
              <a:buNone/>
            </a:pPr>
            <a:r>
              <a:rPr lang="de-AT" dirty="0" smtClean="0"/>
              <a:t>Nutzung von Synergien und Kooperationen</a:t>
            </a:r>
          </a:p>
          <a:p>
            <a:pPr marL="0" indent="0">
              <a:buNone/>
            </a:pPr>
            <a:r>
              <a:rPr lang="de-AT" dirty="0" smtClean="0"/>
              <a:t>Verhältnismäßigkeit</a:t>
            </a:r>
          </a:p>
          <a:p>
            <a:pPr marL="0" indent="0">
              <a:buNone/>
            </a:pPr>
            <a:r>
              <a:rPr lang="de-AT" dirty="0" smtClean="0"/>
              <a:t>Geplante Calls</a:t>
            </a:r>
          </a:p>
          <a:p>
            <a:endParaRPr lang="de-AT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696000" y="1264030"/>
            <a:ext cx="7819350" cy="1080000"/>
          </a:xfrm>
        </p:spPr>
        <p:txBody>
          <a:bodyPr/>
          <a:lstStyle/>
          <a:p>
            <a:pPr lvl="0"/>
            <a:r>
              <a:rPr lang="de-AT" sz="2800" b="1" dirty="0">
                <a:solidFill>
                  <a:srgbClr val="0080C8"/>
                </a:solidFill>
              </a:rPr>
              <a:t>Eckpfeiler der Kommunikation im ESF+/JTF</a:t>
            </a:r>
            <a:endParaRPr lang="de-AT" dirty="0">
              <a:solidFill>
                <a:srgbClr val="0080C8"/>
              </a:solidFill>
            </a:endParaRP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00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r>
              <a:rPr lang="de-AT" sz="2400" dirty="0" smtClean="0"/>
              <a:t>Neue PR Materialien</a:t>
            </a:r>
            <a:endParaRPr lang="de-AT" sz="24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061946" y="1428107"/>
            <a:ext cx="3082054" cy="1198947"/>
          </a:xfrm>
        </p:spPr>
        <p:txBody>
          <a:bodyPr>
            <a:normAutofit/>
          </a:bodyPr>
          <a:lstStyle/>
          <a:p>
            <a:r>
              <a:rPr lang="de-AT" sz="2800" b="1" dirty="0"/>
              <a:t>Was steht </a:t>
            </a:r>
            <a:r>
              <a:rPr lang="de-AT" sz="2800" b="1" dirty="0" smtClean="0"/>
              <a:t>an </a:t>
            </a:r>
          </a:p>
          <a:p>
            <a:r>
              <a:rPr lang="de-AT" sz="2800" b="1" dirty="0" smtClean="0"/>
              <a:t>für </a:t>
            </a:r>
            <a:r>
              <a:rPr lang="de-AT" sz="2800" b="1" dirty="0"/>
              <a:t>2023</a:t>
            </a:r>
            <a:endParaRPr lang="de-AT" sz="2800" i="1" dirty="0"/>
          </a:p>
          <a:p>
            <a:endParaRPr lang="de-AT" dirty="0"/>
          </a:p>
        </p:txBody>
      </p:sp>
      <p:pic>
        <p:nvPicPr>
          <p:cNvPr id="5" name="Bildplatzhalter 4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r="1744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696000" y="1222934"/>
            <a:ext cx="6824682" cy="1080000"/>
          </a:xfrm>
        </p:spPr>
        <p:txBody>
          <a:bodyPr>
            <a:normAutofit/>
          </a:bodyPr>
          <a:lstStyle/>
          <a:p>
            <a:r>
              <a:rPr lang="de-AT" sz="3200" b="1" dirty="0"/>
              <a:t>Was steht an </a:t>
            </a:r>
            <a:r>
              <a:rPr lang="de-AT" sz="3200" b="1" dirty="0" smtClean="0"/>
              <a:t>für </a:t>
            </a:r>
            <a:r>
              <a:rPr lang="de-AT" sz="3200" b="1" dirty="0"/>
              <a:t>2023</a:t>
            </a:r>
            <a:endParaRPr lang="de-AT" sz="3200" i="1" dirty="0"/>
          </a:p>
          <a:p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3"/>
          </p:nvPr>
        </p:nvSpPr>
        <p:spPr>
          <a:xfrm>
            <a:off x="695999" y="3007224"/>
            <a:ext cx="5643155" cy="3240000"/>
          </a:xfrm>
        </p:spPr>
        <p:txBody>
          <a:bodyPr/>
          <a:lstStyle/>
          <a:p>
            <a:pPr lvl="0"/>
            <a:r>
              <a:rPr lang="de-DE" b="1" dirty="0"/>
              <a:t>Website:</a:t>
            </a:r>
            <a:r>
              <a:rPr lang="de-DE" dirty="0"/>
              <a:t> Aktualisierungen, </a:t>
            </a:r>
            <a:r>
              <a:rPr lang="de-DE" dirty="0" smtClean="0"/>
              <a:t>Projektvorstellungen, </a:t>
            </a:r>
            <a:r>
              <a:rPr lang="de-DE" dirty="0"/>
              <a:t>Barrierefreiheit</a:t>
            </a:r>
            <a:endParaRPr lang="de-AT" i="1" dirty="0"/>
          </a:p>
          <a:p>
            <a:pPr lvl="0"/>
            <a:r>
              <a:rPr lang="de-DE" b="1" dirty="0"/>
              <a:t>Newsletter:</a:t>
            </a:r>
            <a:r>
              <a:rPr lang="de-DE" dirty="0"/>
              <a:t> </a:t>
            </a:r>
            <a:r>
              <a:rPr lang="de-AT" dirty="0" smtClean="0"/>
              <a:t>ca. 3500 Kontakte</a:t>
            </a:r>
          </a:p>
          <a:p>
            <a:pPr lvl="0"/>
            <a:r>
              <a:rPr lang="de-AT" b="1" dirty="0"/>
              <a:t>Facebook: </a:t>
            </a:r>
            <a:r>
              <a:rPr lang="de-AT" sz="2000" dirty="0" smtClean="0"/>
              <a:t>www.facebook.com/esf.oesterreich</a:t>
            </a:r>
            <a:endParaRPr lang="de-AT" sz="20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720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/>
          <p:cNvSpPr>
            <a:spLocks noGrp="1"/>
          </p:cNvSpPr>
          <p:nvPr>
            <p:ph sz="half" idx="13"/>
          </p:nvPr>
        </p:nvSpPr>
        <p:spPr>
          <a:xfrm>
            <a:off x="696000" y="3029802"/>
            <a:ext cx="3115712" cy="32477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sz="2000" b="1" dirty="0" smtClean="0"/>
              <a:t>Europa in meiner Schule</a:t>
            </a:r>
          </a:p>
          <a:p>
            <a:pPr marL="0" indent="0">
              <a:buNone/>
            </a:pPr>
            <a:endParaRPr lang="de-AT" sz="2000" dirty="0" smtClean="0"/>
          </a:p>
          <a:p>
            <a:pPr marL="0" indent="0">
              <a:buNone/>
            </a:pPr>
            <a:r>
              <a:rPr lang="de-AT" sz="2000" dirty="0" smtClean="0"/>
              <a:t>Mai: Dornbirn</a:t>
            </a:r>
          </a:p>
          <a:p>
            <a:pPr marL="0" indent="0">
              <a:buNone/>
            </a:pPr>
            <a:r>
              <a:rPr lang="de-AT" sz="2000" dirty="0" smtClean="0"/>
              <a:t>Herbst: Krems</a:t>
            </a:r>
          </a:p>
          <a:p>
            <a:pPr marL="0" indent="0">
              <a:buNone/>
            </a:pPr>
            <a:endParaRPr lang="de-AT" sz="2000" dirty="0" smtClean="0"/>
          </a:p>
          <a:p>
            <a:pPr marL="0" indent="0">
              <a:buNone/>
            </a:pPr>
            <a:r>
              <a:rPr lang="de-AT" sz="2000" dirty="0" smtClean="0"/>
              <a:t>Digitale Schnitzeljagd entlang von EU-Projekten</a:t>
            </a:r>
            <a:endParaRPr lang="de-AT" sz="2000" dirty="0"/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r>
              <a:rPr lang="de-AT" sz="2000" dirty="0"/>
              <a:t>https://www.europa-in-meiner-region.at/</a:t>
            </a:r>
          </a:p>
        </p:txBody>
      </p:sp>
      <p:pic>
        <p:nvPicPr>
          <p:cNvPr id="16" name="Inhaltsplatzhalter 15"/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3137219"/>
            <a:ext cx="4559300" cy="3033074"/>
          </a:xfrm>
        </p:spPr>
      </p:pic>
      <p:sp>
        <p:nvSpPr>
          <p:cNvPr id="12" name="Untertitel 11"/>
          <p:cNvSpPr>
            <a:spLocks noGrp="1"/>
          </p:cNvSpPr>
          <p:nvPr>
            <p:ph type="subTitle" idx="1"/>
          </p:nvPr>
        </p:nvSpPr>
        <p:spPr>
          <a:xfrm>
            <a:off x="696000" y="1202386"/>
            <a:ext cx="5622607" cy="1080000"/>
          </a:xfrm>
        </p:spPr>
        <p:txBody>
          <a:bodyPr/>
          <a:lstStyle/>
          <a:p>
            <a:r>
              <a:rPr lang="de-AT" sz="2800" b="1" dirty="0"/>
              <a:t>Was steht an für 2023</a:t>
            </a:r>
            <a:endParaRPr lang="de-AT" sz="2800" i="1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8758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r="17457"/>
          <a:stretch>
            <a:fillRect/>
          </a:stretch>
        </p:blipFill>
        <p:spPr/>
      </p:pic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r>
              <a:rPr lang="de-AT" sz="2400" dirty="0" smtClean="0">
                <a:solidFill>
                  <a:srgbClr val="4C4C4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Winter 2023</a:t>
            </a:r>
          </a:p>
          <a:p>
            <a:r>
              <a:rPr lang="de-AT" sz="2400" dirty="0" smtClean="0">
                <a:solidFill>
                  <a:srgbClr val="4C4C4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Held:innen und Vorbilder</a:t>
            </a:r>
            <a:endParaRPr lang="de-AT" sz="2400" dirty="0">
              <a:solidFill>
                <a:srgbClr val="4C4C4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3"/>
          </p:nvPr>
        </p:nvSpPr>
        <p:spPr>
          <a:xfrm>
            <a:off x="6185235" y="1905447"/>
            <a:ext cx="2886845" cy="536673"/>
          </a:xfrm>
        </p:spPr>
        <p:txBody>
          <a:bodyPr>
            <a:noAutofit/>
          </a:bodyPr>
          <a:lstStyle/>
          <a:p>
            <a:r>
              <a:rPr lang="de-AT" sz="3200" b="1" dirty="0" smtClean="0"/>
              <a:t>Jahrestagung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105836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96000" y="945683"/>
            <a:ext cx="6393169" cy="1119115"/>
          </a:xfrm>
        </p:spPr>
        <p:txBody>
          <a:bodyPr>
            <a:normAutofit fontScale="92500"/>
          </a:bodyPr>
          <a:lstStyle/>
          <a:p>
            <a:r>
              <a:rPr lang="de-AT" b="1" dirty="0" smtClean="0"/>
              <a:t>Vorhaben von strategischer Bedeutung und/oder über 10. </a:t>
            </a:r>
            <a:r>
              <a:rPr lang="de-AT" b="1" dirty="0" err="1" smtClean="0"/>
              <a:t>Mio</a:t>
            </a:r>
            <a:r>
              <a:rPr lang="de-AT" b="1" dirty="0" smtClean="0"/>
              <a:t> €</a:t>
            </a:r>
            <a:endParaRPr lang="de-AT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3"/>
          </p:nvPr>
        </p:nvSpPr>
        <p:spPr/>
        <p:txBody>
          <a:bodyPr anchor="ctr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3200" dirty="0"/>
              <a:t>Betriebsberatungen zur Verringerung der geschlechtsspezifischen </a:t>
            </a:r>
            <a:r>
              <a:rPr lang="de-DE" sz="3200" dirty="0" smtClean="0"/>
              <a:t>Einkommensunterschiede</a:t>
            </a:r>
            <a:endParaRPr lang="de-AT" sz="32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3200" dirty="0" smtClean="0"/>
              <a:t>Betriebsberatung </a:t>
            </a:r>
            <a:r>
              <a:rPr lang="de-DE" sz="3200" dirty="0"/>
              <a:t>zu demografischen Herausforderungen mit Fokus </a:t>
            </a:r>
            <a:r>
              <a:rPr lang="de-DE" sz="3200" dirty="0" smtClean="0"/>
              <a:t>Digitalisierung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35718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ESF Standard">
      <a:dk1>
        <a:srgbClr val="003BA9"/>
      </a:dk1>
      <a:lt1>
        <a:srgbClr val="FFFFFF"/>
      </a:lt1>
      <a:dk2>
        <a:srgbClr val="003BA9"/>
      </a:dk2>
      <a:lt2>
        <a:srgbClr val="E7E6E6"/>
      </a:lt2>
      <a:accent1>
        <a:srgbClr val="003399"/>
      </a:accent1>
      <a:accent2>
        <a:srgbClr val="0080C8"/>
      </a:accent2>
      <a:accent3>
        <a:srgbClr val="FFCC00"/>
      </a:accent3>
      <a:accent4>
        <a:srgbClr val="FFED00"/>
      </a:accent4>
      <a:accent5>
        <a:srgbClr val="027FC7"/>
      </a:accent5>
      <a:accent6>
        <a:srgbClr val="003BA9"/>
      </a:accent6>
      <a:hlink>
        <a:srgbClr val="0080C8"/>
      </a:hlink>
      <a:folHlink>
        <a:srgbClr val="0080C8"/>
      </a:folHlink>
    </a:clrScheme>
    <a:fontScheme name="Office-Desig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165</Words>
  <Application>Microsoft Office PowerPoint</Application>
  <PresentationFormat>Bildschirmpräsentation (4:3)</PresentationFormat>
  <Paragraphs>44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Office-Design</vt:lpstr>
      <vt:lpstr>Öffentlichkeitsarbeit im ESFPlus/JTF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Stay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Ein Microsoft Office-Anwender</dc:creator>
  <cp:lastModifiedBy>Moravec Dagmar</cp:lastModifiedBy>
  <cp:revision>867</cp:revision>
  <cp:lastPrinted>2020-09-17T04:59:08Z</cp:lastPrinted>
  <dcterms:created xsi:type="dcterms:W3CDTF">2016-10-14T08:15:31Z</dcterms:created>
  <dcterms:modified xsi:type="dcterms:W3CDTF">2023-05-24T07:49:47Z</dcterms:modified>
</cp:coreProperties>
</file>