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76" r:id="rId4"/>
    <p:sldId id="273" r:id="rId5"/>
    <p:sldId id="274" r:id="rId6"/>
    <p:sldId id="259" r:id="rId7"/>
    <p:sldId id="275" r:id="rId8"/>
    <p:sldId id="263" r:id="rId9"/>
    <p:sldId id="277" r:id="rId10"/>
    <p:sldId id="279" r:id="rId11"/>
    <p:sldId id="278" r:id="rId12"/>
    <p:sldId id="262" r:id="rId13"/>
  </p:sldIdLst>
  <p:sldSz cx="12192000" cy="6858000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3B05ED40-2E14-425E-A94C-8F4F1D86B47F}">
          <p14:sldIdLst>
            <p14:sldId id="256"/>
            <p14:sldId id="257"/>
            <p14:sldId id="276"/>
            <p14:sldId id="273"/>
            <p14:sldId id="274"/>
            <p14:sldId id="259"/>
            <p14:sldId id="275"/>
            <p14:sldId id="263"/>
            <p14:sldId id="277"/>
            <p14:sldId id="279"/>
            <p14:sldId id="278"/>
            <p14:sldId id="262"/>
          </p14:sldIdLst>
        </p14:section>
        <p14:section name="Abschnitt ohne Titel" id="{58F74F1E-633D-445D-9829-842D6671281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riefl-Horvath, Katja" initials="SK" lastIdx="2" clrIdx="0"/>
  <p:cmAuthor id="1" name="SCHRIEFL-HORVATH Katja" initials="SK" lastIdx="1" clrIdx="1">
    <p:extLst>
      <p:ext uri="{19B8F6BF-5375-455C-9EA6-DF929625EA0E}">
        <p15:presenceInfo xmlns:p15="http://schemas.microsoft.com/office/powerpoint/2012/main" userId="S-1-5-21-2556817796-1120853881-1360032084-23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399"/>
    <a:srgbClr val="096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50" autoAdjust="0"/>
    <p:restoredTop sz="93979" autoAdjust="0"/>
  </p:normalViewPr>
  <p:slideViewPr>
    <p:cSldViewPr snapToGrid="0" snapToObjects="1">
      <p:cViewPr varScale="1">
        <p:scale>
          <a:sx n="107" d="100"/>
          <a:sy n="107" d="100"/>
        </p:scale>
        <p:origin x="252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0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9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FDD1E-96D3-42A1-97A8-9BF174D4564A}" type="datetimeFigureOut">
              <a:rPr lang="de-DE" smtClean="0"/>
              <a:t>02.05.2023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6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4" y="9428586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3DB10-E7FB-4AA9-97AD-9A71AE8ADE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65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3955D-6C1C-4B76-9F4A-2C9EA832456D}" type="datetimeFigureOut">
              <a:rPr lang="de-DE" smtClean="0"/>
              <a:t>02.05.2023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1" y="4715155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4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B52F6-A44F-4F23-BADF-747D17E723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47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7" name="Bild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7595" y="3346187"/>
            <a:ext cx="13411200" cy="60350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495" y="340658"/>
            <a:ext cx="3889508" cy="612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40658"/>
            <a:ext cx="332194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31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FC9A-1A91-2E44-BF7D-5DB5F06F0AD7}" type="datetimeFigureOut">
              <a:rPr lang="de-DE" smtClean="0"/>
              <a:t>02.05.2023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880D-FF48-8841-A251-F70555FEB0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463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FC9A-1A91-2E44-BF7D-5DB5F06F0AD7}" type="datetimeFigureOut">
              <a:rPr lang="de-DE" smtClean="0"/>
              <a:t>02.05.2023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880D-FF48-8841-A251-F70555FEB0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3056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4481" y="2182933"/>
            <a:ext cx="13411200" cy="603504"/>
          </a:xfrm>
          <a:prstGeom prst="rect">
            <a:avLst/>
          </a:prstGeom>
        </p:spPr>
      </p:pic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28002" y="791574"/>
            <a:ext cx="7007495" cy="111911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3000" b="0" i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dirty="0" smtClean="0"/>
              <a:t>Hier steht die Subheadline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3" hasCustomPrompt="1"/>
          </p:nvPr>
        </p:nvSpPr>
        <p:spPr>
          <a:xfrm>
            <a:off x="928000" y="2923108"/>
            <a:ext cx="10408421" cy="33241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2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AT" dirty="0" smtClean="0"/>
              <a:t>Hier steht langer 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477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2877" y="1803992"/>
            <a:ext cx="13411200" cy="603504"/>
          </a:xfrm>
          <a:prstGeom prst="rect">
            <a:avLst/>
          </a:prstGeom>
        </p:spPr>
      </p:pic>
      <p:sp>
        <p:nvSpPr>
          <p:cNvPr id="9" name="Inhaltsplatzhalter 2"/>
          <p:cNvSpPr>
            <a:spLocks noGrp="1"/>
          </p:cNvSpPr>
          <p:nvPr>
            <p:ph sz="half" idx="13"/>
          </p:nvPr>
        </p:nvSpPr>
        <p:spPr>
          <a:xfrm>
            <a:off x="928001" y="3029805"/>
            <a:ext cx="4830011" cy="2328261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sz="half" idx="14"/>
          </p:nvPr>
        </p:nvSpPr>
        <p:spPr>
          <a:xfrm>
            <a:off x="6523789" y="3029805"/>
            <a:ext cx="4830011" cy="2328261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28002" y="832516"/>
            <a:ext cx="6986105" cy="108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3000" b="0" i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dirty="0" smtClean="0"/>
              <a:t>Hier steht die Subheadline</a:t>
            </a:r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40658"/>
            <a:ext cx="3321940" cy="612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494" y="340658"/>
            <a:ext cx="388950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07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63834" y="2446657"/>
            <a:ext cx="7093052" cy="10152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3000" b="0" i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AT" dirty="0" smtClean="0"/>
              <a:t>KONTAKT</a:t>
            </a:r>
            <a:endParaRPr lang="de-DE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1761" y="3346187"/>
            <a:ext cx="11678647" cy="603504"/>
          </a:xfrm>
          <a:prstGeom prst="rect">
            <a:avLst/>
          </a:prstGeom>
        </p:spPr>
      </p:pic>
      <p:sp>
        <p:nvSpPr>
          <p:cNvPr id="7" name="Bildplatzhalter 2"/>
          <p:cNvSpPr>
            <a:spLocks noGrp="1"/>
          </p:cNvSpPr>
          <p:nvPr>
            <p:ph type="pic" idx="13"/>
          </p:nvPr>
        </p:nvSpPr>
        <p:spPr>
          <a:xfrm>
            <a:off x="7956887" y="2446659"/>
            <a:ext cx="2331453" cy="26107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884" y="5643719"/>
            <a:ext cx="13411200" cy="603504"/>
          </a:xfrm>
          <a:prstGeom prst="rect">
            <a:avLst/>
          </a:prstGeom>
        </p:spPr>
      </p:pic>
      <p:sp>
        <p:nvSpPr>
          <p:cNvPr id="9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863834" y="4361389"/>
            <a:ext cx="7093052" cy="1885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2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AT" dirty="0" smtClean="0"/>
              <a:t>Vorname Nachname</a:t>
            </a:r>
          </a:p>
          <a:p>
            <a:pPr lvl="0"/>
            <a:r>
              <a:rPr lang="de-AT" dirty="0" smtClean="0"/>
              <a:t>Adresse</a:t>
            </a:r>
          </a:p>
          <a:p>
            <a:pPr lvl="0"/>
            <a:r>
              <a:rPr lang="de-AT" dirty="0" smtClean="0"/>
              <a:t>Telefon</a:t>
            </a:r>
          </a:p>
          <a:p>
            <a:pPr lvl="0"/>
            <a:r>
              <a:rPr lang="de-AT" dirty="0" smtClean="0"/>
              <a:t>Email</a:t>
            </a:r>
          </a:p>
          <a:p>
            <a:pPr lvl="0"/>
            <a:r>
              <a:rPr lang="de-AT" dirty="0" smtClean="0"/>
              <a:t>sonstiges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494" y="340658"/>
            <a:ext cx="3889508" cy="612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40658"/>
            <a:ext cx="332194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23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28000" y="4386464"/>
            <a:ext cx="10425800" cy="1756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3000" b="0" i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AT" dirty="0" smtClean="0"/>
              <a:t>Hier steht die Subheadline</a:t>
            </a:r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7595" y="3346187"/>
            <a:ext cx="13411200" cy="603504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928000" y="1760561"/>
            <a:ext cx="10425800" cy="1746000"/>
          </a:xfrm>
        </p:spPr>
        <p:txBody>
          <a:bodyPr anchor="b">
            <a:normAutofit/>
          </a:bodyPr>
          <a:lstStyle>
            <a:lvl1pPr algn="l">
              <a:defRPr sz="5000" b="1" i="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de-AT" dirty="0" smtClean="0"/>
              <a:t>Hier steht die Headline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495" y="340658"/>
            <a:ext cx="3889508" cy="612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40658"/>
            <a:ext cx="332194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99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4376" y="1831424"/>
            <a:ext cx="12192000" cy="548640"/>
          </a:xfrm>
          <a:prstGeom prst="rect">
            <a:avLst/>
          </a:prstGeom>
        </p:spPr>
      </p:pic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28005" y="832516"/>
            <a:ext cx="6911999" cy="108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3000" b="0" i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AT" dirty="0" smtClean="0"/>
              <a:t>Hier steht die Subheadline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3"/>
          </p:nvPr>
        </p:nvSpPr>
        <p:spPr>
          <a:xfrm>
            <a:off x="928000" y="3007224"/>
            <a:ext cx="6912000" cy="324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089" y="5419131"/>
            <a:ext cx="13426251" cy="60350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40658"/>
            <a:ext cx="3321940" cy="612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495" y="340658"/>
            <a:ext cx="388950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09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2"/>
          <p:cNvSpPr>
            <a:spLocks noGrp="1"/>
          </p:cNvSpPr>
          <p:nvPr>
            <p:ph type="pic" idx="1"/>
          </p:nvPr>
        </p:nvSpPr>
        <p:spPr>
          <a:xfrm>
            <a:off x="4" y="0"/>
            <a:ext cx="793549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8272004" y="3167646"/>
            <a:ext cx="2693157" cy="317651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AT" dirty="0" smtClean="0"/>
              <a:t>Bildbeschreibung</a:t>
            </a:r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98" y="2377952"/>
            <a:ext cx="14086305" cy="603504"/>
          </a:xfrm>
          <a:prstGeom prst="rect">
            <a:avLst/>
          </a:prstGeom>
        </p:spPr>
      </p:pic>
      <p:sp>
        <p:nvSpPr>
          <p:cNvPr id="13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8246984" y="1905452"/>
            <a:ext cx="2693157" cy="53667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500" b="0" i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AT" dirty="0" smtClean="0"/>
              <a:t>Bildüberschrift</a:t>
            </a:r>
            <a:endParaRPr lang="de-DE" dirty="0"/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495" y="340658"/>
            <a:ext cx="388950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09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9665" y="2963905"/>
            <a:ext cx="10558147" cy="474584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9665" y="2285813"/>
            <a:ext cx="10558147" cy="474584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9663" y="5799264"/>
            <a:ext cx="10558148" cy="474584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9665" y="3654703"/>
            <a:ext cx="10558147" cy="474584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4716" y="4353203"/>
            <a:ext cx="10546312" cy="474584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9667" y="4992956"/>
            <a:ext cx="10558148" cy="522042"/>
          </a:xfrm>
          <a:prstGeom prst="rect">
            <a:avLst/>
          </a:prstGeom>
        </p:spPr>
      </p:pic>
      <p:sp>
        <p:nvSpPr>
          <p:cNvPr id="1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99668" y="832516"/>
            <a:ext cx="7135829" cy="108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3000" b="0" i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AT" dirty="0" smtClean="0"/>
              <a:t>Designelemente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495" y="340658"/>
            <a:ext cx="3889508" cy="612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40658"/>
            <a:ext cx="332194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8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FC9A-1A91-2E44-BF7D-5DB5F06F0AD7}" type="datetimeFigureOut">
              <a:rPr lang="de-DE" smtClean="0"/>
              <a:t>02.05.2023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880D-FF48-8841-A251-F70555FEB0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93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FC9A-1A91-2E44-BF7D-5DB5F06F0AD7}" type="datetimeFigureOut">
              <a:rPr lang="de-DE" smtClean="0"/>
              <a:t>02.05.2023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880D-FF48-8841-A251-F70555FEB0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488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FC9A-1A91-2E44-BF7D-5DB5F06F0AD7}" type="datetimeFigureOut">
              <a:rPr lang="de-DE" smtClean="0"/>
              <a:t>02.05.2023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880D-FF48-8841-A251-F70555FEB0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303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FC9A-1A91-2E44-BF7D-5DB5F06F0AD7}" type="datetimeFigureOut">
              <a:rPr lang="de-DE" smtClean="0"/>
              <a:t>02.05.2023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880D-FF48-8841-A251-F70555FEB0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37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FC9A-1A91-2E44-BF7D-5DB5F06F0AD7}" type="datetimeFigureOut">
              <a:rPr lang="de-DE" smtClean="0"/>
              <a:t>02.05.2023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880D-FF48-8841-A251-F70555FEB0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0368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FC9A-1A91-2E44-BF7D-5DB5F06F0AD7}" type="datetimeFigureOut">
              <a:rPr lang="de-DE" smtClean="0"/>
              <a:t>02.05.2023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880D-FF48-8841-A251-F70555FEB0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480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FC9A-1A91-2E44-BF7D-5DB5F06F0AD7}" type="datetimeFigureOut">
              <a:rPr lang="de-DE" smtClean="0"/>
              <a:t>02.05.2023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880D-FF48-8841-A251-F70555FEB0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58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FC9A-1A91-2E44-BF7D-5DB5F06F0AD7}" type="datetimeFigureOut">
              <a:rPr lang="de-DE" smtClean="0"/>
              <a:t>02.05.2023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880D-FF48-8841-A251-F70555FEB0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558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FFC9A-1A91-2E44-BF7D-5DB5F06F0AD7}" type="datetimeFigureOut">
              <a:rPr lang="de-DE" smtClean="0"/>
              <a:t>02.05.2023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0880D-FF48-8841-A251-F70555FEB0F5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40658"/>
            <a:ext cx="3321940" cy="612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494" y="340658"/>
            <a:ext cx="388950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7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61" r:id="rId15"/>
    <p:sldLayoutId id="2147483663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artin.rossmann@ktn.gv.at" TargetMode="External"/><Relationship Id="rId2" Type="http://schemas.openxmlformats.org/officeDocument/2006/relationships/hyperlink" Target="mailto:gerhard.herbst@ktn.gv.at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923365" y="1122363"/>
            <a:ext cx="9744635" cy="2293190"/>
          </a:xfrm>
        </p:spPr>
        <p:txBody>
          <a:bodyPr/>
          <a:lstStyle/>
          <a:p>
            <a:r>
              <a:rPr lang="de-DE" sz="3200" b="1" dirty="0" smtClean="0">
                <a:solidFill>
                  <a:srgbClr val="003399"/>
                </a:solidFill>
              </a:rPr>
              <a:t>Just Transition Fund</a:t>
            </a:r>
            <a:br>
              <a:rPr lang="de-DE" sz="3200" b="1" dirty="0" smtClean="0">
                <a:solidFill>
                  <a:srgbClr val="003399"/>
                </a:solidFill>
              </a:rPr>
            </a:br>
            <a:r>
              <a:rPr lang="de-DE" sz="3200" b="1" dirty="0" smtClean="0">
                <a:solidFill>
                  <a:srgbClr val="003399"/>
                </a:solidFill>
              </a:rPr>
              <a:t>Mobilisierung, </a:t>
            </a:r>
            <a:r>
              <a:rPr lang="de-DE" sz="3200" b="1" dirty="0" err="1" smtClean="0">
                <a:solidFill>
                  <a:srgbClr val="003399"/>
                </a:solidFill>
              </a:rPr>
              <a:t>Akkordierung</a:t>
            </a:r>
            <a:r>
              <a:rPr lang="de-DE" sz="3200" b="1" dirty="0" smtClean="0">
                <a:solidFill>
                  <a:srgbClr val="003399"/>
                </a:solidFill>
              </a:rPr>
              <a:t>, Fokussierung, Qualifizierung</a:t>
            </a:r>
            <a:br>
              <a:rPr lang="de-DE" sz="3200" b="1" dirty="0" smtClean="0">
                <a:solidFill>
                  <a:srgbClr val="003399"/>
                </a:solidFill>
              </a:rPr>
            </a:br>
            <a:r>
              <a:rPr lang="de-DE" sz="3200" b="1" dirty="0" smtClean="0">
                <a:solidFill>
                  <a:srgbClr val="003399"/>
                </a:solidFill>
              </a:rPr>
              <a:t/>
            </a:r>
            <a:br>
              <a:rPr lang="de-DE" sz="3200" b="1" dirty="0" smtClean="0">
                <a:solidFill>
                  <a:srgbClr val="003399"/>
                </a:solidFill>
              </a:rPr>
            </a:br>
            <a:r>
              <a:rPr lang="de-DE" sz="2000" b="1" dirty="0">
                <a:latin typeface="+mn-lt"/>
                <a:ea typeface="+mn-ea"/>
                <a:cs typeface="+mn-cs"/>
              </a:rPr>
              <a:t>2. Begleitausschuss ESF+/</a:t>
            </a:r>
            <a:r>
              <a:rPr lang="de-DE" sz="2000" b="1" dirty="0" smtClean="0">
                <a:latin typeface="+mn-lt"/>
                <a:ea typeface="+mn-ea"/>
                <a:cs typeface="+mn-cs"/>
              </a:rPr>
              <a:t>JTF </a:t>
            </a:r>
            <a:br>
              <a:rPr lang="de-DE" sz="2000" b="1" dirty="0" smtClean="0">
                <a:latin typeface="+mn-lt"/>
                <a:ea typeface="+mn-ea"/>
                <a:cs typeface="+mn-cs"/>
              </a:rPr>
            </a:br>
            <a:r>
              <a:rPr lang="de-DE" sz="2000" b="1" dirty="0" smtClean="0">
                <a:latin typeface="+mn-lt"/>
                <a:ea typeface="+mn-ea"/>
                <a:cs typeface="+mn-cs"/>
              </a:rPr>
              <a:t>24.05.2023</a:t>
            </a:r>
            <a:endParaRPr lang="de-AT" sz="2000" b="1" dirty="0">
              <a:latin typeface="+mn-lt"/>
              <a:ea typeface="+mn-ea"/>
              <a:cs typeface="+mn-cs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1524000" y="4231340"/>
            <a:ext cx="9144000" cy="1730189"/>
          </a:xfrm>
        </p:spPr>
        <p:txBody>
          <a:bodyPr>
            <a:normAutofit/>
          </a:bodyPr>
          <a:lstStyle/>
          <a:p>
            <a:r>
              <a:rPr lang="de-AT" sz="2000" b="1" dirty="0"/>
              <a:t>Herausforderungen und Chancen für die </a:t>
            </a:r>
            <a:r>
              <a:rPr lang="de-AT" sz="2000" b="1" dirty="0" smtClean="0"/>
              <a:t>JTF Regionen in Kärnten</a:t>
            </a:r>
            <a:endParaRPr lang="de-DE" sz="2000" b="1" dirty="0"/>
          </a:p>
          <a:p>
            <a:pPr algn="r"/>
            <a:endParaRPr lang="de-DE" sz="2000" dirty="0"/>
          </a:p>
          <a:p>
            <a:pPr algn="r"/>
            <a:r>
              <a:rPr lang="de-DE" sz="1800" dirty="0"/>
              <a:t>Mag. Dr. Gerhard Herbst, MBA</a:t>
            </a:r>
            <a:endParaRPr lang="de-AT" sz="1800" dirty="0"/>
          </a:p>
          <a:p>
            <a:pPr algn="r"/>
            <a:r>
              <a:rPr lang="de-DE" sz="1800" dirty="0"/>
              <a:t>Martin Rossmann, BA MA</a:t>
            </a:r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281244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1"/>
          <p:cNvSpPr txBox="1">
            <a:spLocks/>
          </p:cNvSpPr>
          <p:nvPr/>
        </p:nvSpPr>
        <p:spPr>
          <a:xfrm>
            <a:off x="1080402" y="1277112"/>
            <a:ext cx="7007495" cy="7859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i="0" kern="12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Förderungsgrundlagen</a:t>
            </a:r>
            <a:endParaRPr lang="de-AT" dirty="0"/>
          </a:p>
        </p:txBody>
      </p:sp>
      <p:sp>
        <p:nvSpPr>
          <p:cNvPr id="9" name="Inhaltsplatzhalter 1"/>
          <p:cNvSpPr>
            <a:spLocks noGrp="1"/>
          </p:cNvSpPr>
          <p:nvPr>
            <p:ph sz="half" idx="13"/>
          </p:nvPr>
        </p:nvSpPr>
        <p:spPr>
          <a:xfrm>
            <a:off x="928002" y="2880360"/>
            <a:ext cx="9715613" cy="3877056"/>
          </a:xfrm>
        </p:spPr>
        <p:txBody>
          <a:bodyPr>
            <a:normAutofit/>
          </a:bodyPr>
          <a:lstStyle/>
          <a:p>
            <a:pPr marL="457189" indent="-457189">
              <a:buFont typeface="Wingdings" panose="05000000000000000000" pitchFamily="2" charset="2"/>
              <a:buChar char="Ø"/>
            </a:pPr>
            <a:r>
              <a:rPr lang="de-DE" dirty="0" smtClean="0"/>
              <a:t>Richtlinie des Landes Kärnten auf Grundlage Beschluss der Landesregierung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de-DE" dirty="0" smtClean="0"/>
              <a:t>Gültigkeit: 1.1.2024 bis 31.12.2027; ggf. Verlängerung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de-DE" dirty="0" smtClean="0"/>
              <a:t>Förderobergrenzen um Programm auch </a:t>
            </a:r>
            <a:r>
              <a:rPr lang="de-DE" dirty="0" err="1" smtClean="0"/>
              <a:t>KMU´s</a:t>
            </a:r>
            <a:r>
              <a:rPr lang="de-DE" dirty="0" smtClean="0"/>
              <a:t> zugänglich zu machen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de-DE" dirty="0" smtClean="0"/>
              <a:t>Elektronische Antragstellung und Abwicklung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de-DE" dirty="0" smtClean="0"/>
              <a:t>Bestätigungen und Dokumente über Datenbankzugang der Auftragnehmer*innen (Berater*innen und Bildungsträger)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de-DE" dirty="0" smtClean="0"/>
              <a:t>Administration ausschließlich über Datenbank beim Land Kärnten (Zahlungsbestätigung, TN Bestätigung etc.)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de-DE" dirty="0" smtClean="0"/>
              <a:t>Schnittstellen zu KWF und AMS für abgestimmte Vorgangsweise (Investitionen + Qualifikation) und zum Ausschluss von Doppelförderungen</a:t>
            </a:r>
            <a:endParaRPr lang="de-DE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0402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1"/>
          <p:cNvSpPr txBox="1">
            <a:spLocks/>
          </p:cNvSpPr>
          <p:nvPr/>
        </p:nvSpPr>
        <p:spPr>
          <a:xfrm>
            <a:off x="1080402" y="1277112"/>
            <a:ext cx="7007495" cy="7859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i="0" kern="12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Abstimmung bei der Umsetzung </a:t>
            </a:r>
            <a:endParaRPr lang="de-AT" dirty="0"/>
          </a:p>
        </p:txBody>
      </p:sp>
      <p:sp>
        <p:nvSpPr>
          <p:cNvPr id="9" name="Inhaltsplatzhalter 1"/>
          <p:cNvSpPr>
            <a:spLocks noGrp="1"/>
          </p:cNvSpPr>
          <p:nvPr>
            <p:ph sz="half" idx="13"/>
          </p:nvPr>
        </p:nvSpPr>
        <p:spPr>
          <a:xfrm>
            <a:off x="928002" y="2880360"/>
            <a:ext cx="9715613" cy="3877056"/>
          </a:xfrm>
        </p:spPr>
        <p:txBody>
          <a:bodyPr>
            <a:normAutofit/>
          </a:bodyPr>
          <a:lstStyle/>
          <a:p>
            <a:pPr marL="457189" indent="-457189">
              <a:buFont typeface="Wingdings" panose="05000000000000000000" pitchFamily="2" charset="2"/>
              <a:buChar char="Ø"/>
            </a:pPr>
            <a:r>
              <a:rPr lang="de-DE" dirty="0" smtClean="0"/>
              <a:t>KWF (EFRE) informiert Land über Investitionen im EFRE/JTF Bereich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de-DE" dirty="0" smtClean="0"/>
              <a:t>KWF informiert Unternehmen über ESF+/JTF Beratungs- und Qualifizierungsprogramm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de-DE" dirty="0" smtClean="0"/>
              <a:t>Land gewährt Förderung immer ex </a:t>
            </a:r>
            <a:r>
              <a:rPr lang="de-DE" dirty="0" err="1" smtClean="0"/>
              <a:t>post</a:t>
            </a:r>
            <a:r>
              <a:rPr lang="de-DE" dirty="0" smtClean="0"/>
              <a:t> (Unternehmen oder NGO muss 100 % vorfinanzieren)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de-DE" dirty="0" smtClean="0"/>
              <a:t>Förderungsantragstellung sieht Bestätigung der Auftragnehmer (Berater, Kursträger) und „Mitteilungsrecht“ des Landes an KWF und AMS über Datenbank vor </a:t>
            </a:r>
            <a:r>
              <a:rPr lang="de-DE" dirty="0" smtClean="0">
                <a:sym typeface="Wingdings" panose="05000000000000000000" pitchFamily="2" charset="2"/>
              </a:rPr>
              <a:t> Ausschluss Doppelförderungen.</a:t>
            </a:r>
            <a:endParaRPr lang="de-DE" dirty="0" smtClean="0"/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de-DE" dirty="0" smtClean="0"/>
              <a:t>Nachhaltige Qualität der Angebote ist durch 2 Faktoren sichergestellt: </a:t>
            </a:r>
          </a:p>
          <a:p>
            <a:pPr marL="914389" lvl="1" indent="-457189">
              <a:buFont typeface="Wingdings" panose="05000000000000000000" pitchFamily="2" charset="2"/>
              <a:buChar char="Ø"/>
            </a:pPr>
            <a:r>
              <a:rPr lang="de-DE" sz="1500" dirty="0" smtClean="0"/>
              <a:t>Buchung der Angebote durch Dritte (Unternehmen, </a:t>
            </a:r>
            <a:r>
              <a:rPr lang="de-DE" sz="1500" dirty="0" err="1" smtClean="0"/>
              <a:t>NGO´s</a:t>
            </a:r>
            <a:r>
              <a:rPr lang="de-DE" sz="1500" dirty="0" smtClean="0"/>
              <a:t> etc.)</a:t>
            </a:r>
          </a:p>
          <a:p>
            <a:pPr marL="914389" lvl="1" indent="-457189">
              <a:buFont typeface="Wingdings" panose="05000000000000000000" pitchFamily="2" charset="2"/>
              <a:buChar char="Ø"/>
            </a:pPr>
            <a:r>
              <a:rPr lang="de-DE" sz="1500" dirty="0" smtClean="0"/>
              <a:t>Jährliche Prüfung der Aktualität der Angebote durch ZWIST (Anpassung und ggf. Kündbarkeit vertraglich verankert)</a:t>
            </a:r>
            <a:endParaRPr lang="de-DE" sz="1500" dirty="0"/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de-DE" dirty="0"/>
              <a:t>2</a:t>
            </a:r>
            <a:r>
              <a:rPr lang="de-DE" dirty="0" smtClean="0"/>
              <a:t> x p.a. Bericht über Inanspruchnahme der Angebote im Rahmen der Plattform zum Territorialen Beschäftigungspakt.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4708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863834" y="2446657"/>
            <a:ext cx="7093052" cy="781175"/>
          </a:xfrm>
        </p:spPr>
        <p:txBody>
          <a:bodyPr/>
          <a:lstStyle/>
          <a:p>
            <a:r>
              <a:rPr lang="de-DE" dirty="0" smtClean="0"/>
              <a:t>Danke für die Aufmerksamkeit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14"/>
          </p:nvPr>
        </p:nvSpPr>
        <p:spPr>
          <a:xfrm>
            <a:off x="863834" y="4388522"/>
            <a:ext cx="7093052" cy="1885837"/>
          </a:xfrm>
        </p:spPr>
        <p:txBody>
          <a:bodyPr>
            <a:normAutofit/>
          </a:bodyPr>
          <a:lstStyle/>
          <a:p>
            <a:pPr marL="171446" indent="-171446">
              <a:buFont typeface="Wingdings" panose="05000000000000000000" pitchFamily="2" charset="2"/>
              <a:buChar char="Ø"/>
            </a:pPr>
            <a:r>
              <a:rPr lang="de-DE" dirty="0"/>
              <a:t>Mag. Dr. Gerhard Herbst, </a:t>
            </a:r>
            <a:r>
              <a:rPr lang="de-DE" dirty="0" smtClean="0"/>
              <a:t>MBA</a:t>
            </a:r>
          </a:p>
          <a:p>
            <a:pPr marL="628635" lvl="1" indent="-171446">
              <a:buFont typeface="Wingdings" panose="05000000000000000000" pitchFamily="2" charset="2"/>
              <a:buChar char="Ø"/>
            </a:pPr>
            <a:r>
              <a:rPr lang="de-DE" sz="1200" dirty="0">
                <a:hlinkClick r:id="rId2"/>
              </a:rPr>
              <a:t>gerhard.herbst@ktn.gv.at</a:t>
            </a:r>
            <a:r>
              <a:rPr lang="de-DE" sz="1200" dirty="0"/>
              <a:t> oder 050 536 31101</a:t>
            </a:r>
            <a:endParaRPr lang="de-AT" sz="1200" dirty="0"/>
          </a:p>
          <a:p>
            <a:pPr marL="171446" indent="-171446">
              <a:buFont typeface="Wingdings" panose="05000000000000000000" pitchFamily="2" charset="2"/>
              <a:buChar char="Ø"/>
            </a:pPr>
            <a:r>
              <a:rPr lang="de-DE" dirty="0" smtClean="0"/>
              <a:t>Martin </a:t>
            </a:r>
            <a:r>
              <a:rPr lang="de-DE" dirty="0"/>
              <a:t>Rossmann, BA </a:t>
            </a:r>
            <a:r>
              <a:rPr lang="de-DE" dirty="0" smtClean="0"/>
              <a:t>MA</a:t>
            </a:r>
          </a:p>
          <a:p>
            <a:pPr marL="628635" lvl="1" indent="-171446">
              <a:buFont typeface="Wingdings" panose="05000000000000000000" pitchFamily="2" charset="2"/>
              <a:buChar char="Ø"/>
            </a:pPr>
            <a:r>
              <a:rPr lang="de-DE" sz="1200" dirty="0">
                <a:hlinkClick r:id="rId3"/>
              </a:rPr>
              <a:t>martin.rossmann@ktn.gv.at</a:t>
            </a:r>
            <a:r>
              <a:rPr lang="de-DE" sz="1200" dirty="0"/>
              <a:t> oder 050 536 31111</a:t>
            </a:r>
          </a:p>
          <a:p>
            <a:pPr marL="171446" indent="-171446">
              <a:buFont typeface="Wingdings" panose="05000000000000000000" pitchFamily="2" charset="2"/>
              <a:buChar char="Ø"/>
            </a:pPr>
            <a:r>
              <a:rPr lang="de-DE" dirty="0" smtClean="0"/>
              <a:t>Amt der Kärntner Landesregierung, Abteilung 11, Unterabteilung Arbeitsmarkt, Lehrlingswesen und wissenschaftliche Institutionen, </a:t>
            </a:r>
            <a:r>
              <a:rPr lang="de-DE" dirty="0" err="1" smtClean="0"/>
              <a:t>Mießtaler</a:t>
            </a:r>
            <a:r>
              <a:rPr lang="de-DE" dirty="0" smtClean="0"/>
              <a:t> Straße 1, 9020 Klagenfurt am Wörthersee</a:t>
            </a:r>
          </a:p>
          <a:p>
            <a:endParaRPr lang="de-DE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3903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Partizipativer Ansatz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3"/>
          </p:nvPr>
        </p:nvSpPr>
        <p:spPr>
          <a:xfrm>
            <a:off x="928000" y="3281082"/>
            <a:ext cx="10408421" cy="2966142"/>
          </a:xfrm>
        </p:spPr>
        <p:txBody>
          <a:bodyPr/>
          <a:lstStyle/>
          <a:p>
            <a:pPr marL="514338" indent="-514338">
              <a:buFont typeface="Wingdings" panose="05000000000000000000" pitchFamily="2" charset="2"/>
              <a:buChar char="Ø"/>
            </a:pPr>
            <a:r>
              <a:rPr lang="de-DE" b="1" dirty="0" smtClean="0"/>
              <a:t>Bewusstsein des Handlungsbedarfes	Regierungsprogramm 2023 - 2028</a:t>
            </a:r>
          </a:p>
          <a:p>
            <a:pPr marL="514338" indent="-514338">
              <a:buFont typeface="Wingdings" panose="05000000000000000000" pitchFamily="2" charset="2"/>
              <a:buChar char="Ø"/>
            </a:pPr>
            <a:r>
              <a:rPr lang="de-DE" b="1" dirty="0" smtClean="0"/>
              <a:t>Wissenschaftliche Grundlage		</a:t>
            </a:r>
            <a:r>
              <a:rPr lang="de-DE" b="1" dirty="0" err="1" smtClean="0"/>
              <a:t>Janneum</a:t>
            </a:r>
            <a:r>
              <a:rPr lang="de-DE" b="1" dirty="0" smtClean="0"/>
              <a:t> Research</a:t>
            </a:r>
            <a:endParaRPr lang="de-DE" b="1" dirty="0"/>
          </a:p>
          <a:p>
            <a:pPr marL="514338" indent="-514338">
              <a:buFont typeface="Wingdings" panose="05000000000000000000" pitchFamily="2" charset="2"/>
              <a:buChar char="Ø"/>
            </a:pPr>
            <a:r>
              <a:rPr lang="de-DE" b="1" dirty="0" smtClean="0"/>
              <a:t>Mobilisierung in den Regionen		LEADER-Regionen / </a:t>
            </a:r>
            <a:r>
              <a:rPr lang="de-DE" b="1" dirty="0" err="1" smtClean="0"/>
              <a:t>LAG´s</a:t>
            </a:r>
            <a:endParaRPr lang="de-DE" b="1" dirty="0"/>
          </a:p>
          <a:p>
            <a:pPr marL="514338" indent="-514338">
              <a:buFont typeface="Wingdings" panose="05000000000000000000" pitchFamily="2" charset="2"/>
              <a:buChar char="Ø"/>
            </a:pPr>
            <a:r>
              <a:rPr lang="de-DE" b="1" dirty="0" smtClean="0"/>
              <a:t>Investive Maßnahmen			KWF im Rahmen EFRE</a:t>
            </a:r>
          </a:p>
          <a:p>
            <a:pPr marL="514338" indent="-514338">
              <a:buFont typeface="Wingdings" panose="05000000000000000000" pitchFamily="2" charset="2"/>
              <a:buChar char="Ø"/>
            </a:pPr>
            <a:r>
              <a:rPr lang="de-DE" b="1" dirty="0" smtClean="0"/>
              <a:t>Qualifikation 				Abt. 11 im Rahmen ESF+/JTF</a:t>
            </a:r>
          </a:p>
          <a:p>
            <a:pPr marL="514338" indent="-514338">
              <a:buFont typeface="Wingdings" panose="05000000000000000000" pitchFamily="2" charset="2"/>
              <a:buChar char="Ø"/>
            </a:pPr>
            <a:r>
              <a:rPr lang="de-DE" b="1" dirty="0" smtClean="0"/>
              <a:t>Abstimmung der Maßnahmen		ex Ante im Rahmen Vergabeverfahren (Jurymitglieder)</a:t>
            </a:r>
            <a:endParaRPr lang="de-DE" b="1" dirty="0"/>
          </a:p>
          <a:p>
            <a:pPr marL="514338" indent="-514338">
              <a:buFont typeface="Wingdings" panose="05000000000000000000" pitchFamily="2" charset="2"/>
              <a:buChar char="Ø"/>
            </a:pPr>
            <a:r>
              <a:rPr lang="de-DE" b="1" dirty="0" smtClean="0"/>
              <a:t>Abstimmung bei der Umsetzung		Plattform zum Territorialen Beschäftigungspakt</a:t>
            </a:r>
            <a:endParaRPr lang="de-DE" b="1" dirty="0"/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7613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732264" y="791574"/>
            <a:ext cx="7355634" cy="1119115"/>
          </a:xfrm>
        </p:spPr>
        <p:txBody>
          <a:bodyPr/>
          <a:lstStyle/>
          <a:p>
            <a:r>
              <a:rPr lang="de-DE" dirty="0" smtClean="0"/>
              <a:t>Regierungsprogramm Land Kärnten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17" y="3316941"/>
            <a:ext cx="5079393" cy="2490579"/>
          </a:xfrm>
          <a:prstGeom prst="rect">
            <a:avLst/>
          </a:prstGeom>
        </p:spPr>
      </p:pic>
      <p:sp>
        <p:nvSpPr>
          <p:cNvPr id="9" name="Untertitel 1"/>
          <p:cNvSpPr txBox="1">
            <a:spLocks/>
          </p:cNvSpPr>
          <p:nvPr/>
        </p:nvSpPr>
        <p:spPr>
          <a:xfrm>
            <a:off x="732264" y="3397624"/>
            <a:ext cx="4458301" cy="17851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i="0" kern="12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575" y="3316941"/>
            <a:ext cx="2127898" cy="304388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941" y="3316941"/>
            <a:ext cx="2130517" cy="30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8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Wissenschaftliche Grundlage</a:t>
            </a: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7" y="4625787"/>
            <a:ext cx="3818064" cy="218175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023" y="2829798"/>
            <a:ext cx="2922495" cy="16573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447" y="4688541"/>
            <a:ext cx="3780561" cy="211899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9248" y="4665400"/>
            <a:ext cx="3734490" cy="20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1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Mobilisierung - Workshops 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1117986" y="2851150"/>
            <a:ext cx="3634406" cy="365059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397" y="2851150"/>
            <a:ext cx="3610480" cy="365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1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3"/>
          </p:nvPr>
        </p:nvSpPr>
        <p:spPr>
          <a:xfrm>
            <a:off x="928002" y="2635624"/>
            <a:ext cx="10645433" cy="3980329"/>
          </a:xfrm>
        </p:spPr>
        <p:txBody>
          <a:bodyPr>
            <a:normAutofit lnSpcReduction="10000"/>
          </a:bodyPr>
          <a:lstStyle/>
          <a:p>
            <a:pPr marL="457189" indent="-457189">
              <a:buFont typeface="Wingdings" panose="05000000000000000000" pitchFamily="2" charset="2"/>
              <a:buChar char="Ø"/>
            </a:pPr>
            <a:r>
              <a:rPr lang="de-DE" dirty="0" smtClean="0"/>
              <a:t>EU Taxonomie (seit 1.1.2022 gültig)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de-DE" dirty="0" smtClean="0"/>
              <a:t>Prüfpflicht (WP) ab 1.1.2025 alle GU, ab 2026 Erweiterung</a:t>
            </a:r>
            <a:endParaRPr lang="de-DE" dirty="0"/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de-DE" dirty="0" smtClean="0"/>
              <a:t>Aktuell spezifische Sektoren und GU</a:t>
            </a:r>
            <a:endParaRPr lang="de-DE" dirty="0"/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de-DE" dirty="0" smtClean="0"/>
              <a:t>Zukünftig auch Zulieferer und </a:t>
            </a:r>
            <a:r>
              <a:rPr lang="de-DE" dirty="0" err="1" smtClean="0"/>
              <a:t>KMU´s</a:t>
            </a:r>
            <a:endParaRPr lang="de-DE" dirty="0"/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de-DE" dirty="0" smtClean="0"/>
              <a:t>Ökologischer Jahresbericht zu Umsatzanteil, Investitionsanteil, Kostenanteil</a:t>
            </a:r>
            <a:endParaRPr lang="de-DE" dirty="0"/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de-DE" dirty="0" smtClean="0"/>
              <a:t>Green </a:t>
            </a:r>
            <a:r>
              <a:rPr lang="de-DE" dirty="0"/>
              <a:t>A</a:t>
            </a:r>
            <a:r>
              <a:rPr lang="de-DE" dirty="0" smtClean="0"/>
              <a:t>sset </a:t>
            </a:r>
            <a:r>
              <a:rPr lang="de-DE" dirty="0"/>
              <a:t>R</a:t>
            </a:r>
            <a:r>
              <a:rPr lang="de-DE" dirty="0" smtClean="0"/>
              <a:t>atio – Jahresbericht der Banken </a:t>
            </a:r>
            <a:r>
              <a:rPr lang="de-DE" dirty="0" smtClean="0">
                <a:sym typeface="Wingdings" panose="05000000000000000000" pitchFamily="2" charset="2"/>
              </a:rPr>
              <a:t> Kredite an nachhaltig wirtschaftende Unternehmen werden günstiger.</a:t>
            </a:r>
            <a:r>
              <a:rPr lang="de-DE" dirty="0" smtClean="0"/>
              <a:t> Unternehmen, die keine Maßnahmen für Transition werden mit schlechterer Bonität beurteilt.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de-DE" dirty="0" smtClean="0"/>
              <a:t>EU-Lieferkettengesetz (in Vorbereitung), trifft z.B. Automobilzulieferer, Technologiezulieferer.</a:t>
            </a:r>
            <a:endParaRPr lang="de-DE" dirty="0"/>
          </a:p>
          <a:p>
            <a:endParaRPr lang="de-AT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928002" y="832516"/>
            <a:ext cx="6986105" cy="951460"/>
          </a:xfrm>
        </p:spPr>
        <p:txBody>
          <a:bodyPr/>
          <a:lstStyle/>
          <a:p>
            <a:r>
              <a:rPr lang="de-DE" dirty="0" smtClean="0"/>
              <a:t>Handlungsbedarf für Unternehmen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5002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4E35093-268F-4F25-ABAE-7FB1F681DA24}"/>
              </a:ext>
            </a:extLst>
          </p:cNvPr>
          <p:cNvSpPr txBox="1">
            <a:spLocks noGrp="1"/>
          </p:cNvSpPr>
          <p:nvPr>
            <p:ph sz="half" idx="13"/>
          </p:nvPr>
        </p:nvSpPr>
        <p:spPr>
          <a:xfrm>
            <a:off x="928000" y="2923108"/>
            <a:ext cx="10981502" cy="3324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22002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JTF-Zuschüsse für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22002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produktive Investitionen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22002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in langfristig tragfähige »grüne« Geschäftsfelder, die Beschäftigung schaffen und sichern: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22002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22002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Produkt-, Prozess- oder Dienstleistungsinnovationen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22002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Diversifizierung in nachhaltige und innovationsgeleitete Wirtschaftsaktivitäten 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22002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22002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Neuansiedelungs- und Erweiterungsprojekte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22002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de-AT" sz="2000" b="1" i="0" u="none" strike="noStrike" kern="1200" cap="none" spc="0" normalizeH="0" baseline="0" noProof="0" dirty="0">
                <a:ln>
                  <a:noFill/>
                </a:ln>
                <a:solidFill>
                  <a:srgbClr val="220022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Projekte mit Projektstandort in den Bezirken Wolfsberg, Völkermarkt, St. Veit, Feldkirchen und Villach-Land mit höheren Anforderungen an die Konformität mit den Green Deal-Zielen und Beschäftigungssicherung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kumimoji="0" lang="de-AT" sz="2000" b="1" i="0" u="none" strike="noStrike" kern="1200" cap="none" spc="0" normalizeH="0" baseline="0" noProof="0" dirty="0">
              <a:ln>
                <a:noFill/>
              </a:ln>
              <a:solidFill>
                <a:srgbClr val="22002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AT" sz="2000" b="1" i="0" u="none" strike="noStrike" kern="1200" cap="none" spc="0" normalizeH="0" baseline="0" noProof="0" dirty="0">
              <a:ln>
                <a:noFill/>
              </a:ln>
              <a:solidFill>
                <a:srgbClr val="22002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22002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22002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AT" sz="2400" b="1" i="0" u="none" strike="noStrike" kern="1200" cap="none" spc="0" normalizeH="0" baseline="0" noProof="0" dirty="0">
              <a:ln>
                <a:noFill/>
              </a:ln>
              <a:solidFill>
                <a:srgbClr val="22002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00" y="1133767"/>
            <a:ext cx="5407914" cy="10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5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1"/>
          <p:cNvSpPr txBox="1">
            <a:spLocks/>
          </p:cNvSpPr>
          <p:nvPr/>
        </p:nvSpPr>
        <p:spPr>
          <a:xfrm>
            <a:off x="1080402" y="1277112"/>
            <a:ext cx="7007495" cy="7859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i="0" kern="12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JTF spezifische Beratungsangebote</a:t>
            </a:r>
            <a:endParaRPr lang="de-AT" dirty="0"/>
          </a:p>
        </p:txBody>
      </p:sp>
      <p:sp>
        <p:nvSpPr>
          <p:cNvPr id="9" name="Inhaltsplatzhalter 1"/>
          <p:cNvSpPr>
            <a:spLocks noGrp="1"/>
          </p:cNvSpPr>
          <p:nvPr>
            <p:ph sz="half" idx="13"/>
          </p:nvPr>
        </p:nvSpPr>
        <p:spPr>
          <a:xfrm>
            <a:off x="928002" y="2880360"/>
            <a:ext cx="9715613" cy="3877056"/>
          </a:xfrm>
        </p:spPr>
        <p:txBody>
          <a:bodyPr>
            <a:normAutofit fontScale="92500" lnSpcReduction="20000"/>
          </a:bodyPr>
          <a:lstStyle/>
          <a:p>
            <a:pPr marL="457189" indent="-457189">
              <a:buFont typeface="Wingdings" panose="05000000000000000000" pitchFamily="2" charset="2"/>
              <a:buChar char="Ø"/>
            </a:pPr>
            <a:r>
              <a:rPr lang="de-DE" dirty="0" smtClean="0"/>
              <a:t>Grundlage Ausschreibung nach </a:t>
            </a:r>
            <a:r>
              <a:rPr lang="de-DE" dirty="0" err="1" smtClean="0"/>
              <a:t>BVergGKonz</a:t>
            </a:r>
            <a:endParaRPr lang="de-DE" dirty="0" smtClean="0"/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de-DE" dirty="0" smtClean="0"/>
              <a:t>Bewertung der Anträge u.a. externe Gutachter*innen (EFRE, Wissenschaft)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de-DE" dirty="0" smtClean="0"/>
              <a:t>5 Lose</a:t>
            </a:r>
            <a:endParaRPr lang="de-DE" dirty="0"/>
          </a:p>
          <a:p>
            <a:pPr marL="914389" lvl="1" indent="-457189">
              <a:buFont typeface="Wingdings" panose="05000000000000000000" pitchFamily="2" charset="2"/>
              <a:buChar char="Ø"/>
            </a:pPr>
            <a:r>
              <a:rPr lang="de-DE" sz="1400" dirty="0" smtClean="0"/>
              <a:t>Beratung von Unternehmen, die von der Transition betroffen sind</a:t>
            </a:r>
          </a:p>
          <a:p>
            <a:pPr marL="914389" lvl="1" indent="-457189">
              <a:buFont typeface="Wingdings" panose="05000000000000000000" pitchFamily="2" charset="2"/>
              <a:buChar char="Ø"/>
            </a:pPr>
            <a:r>
              <a:rPr lang="de-DE" sz="1400" dirty="0" smtClean="0"/>
              <a:t>Beratung von Mitarbeiter*innen in Unternehmen, die von der Transition betroffen sind</a:t>
            </a:r>
            <a:endParaRPr lang="de-DE" sz="1400" dirty="0"/>
          </a:p>
          <a:p>
            <a:pPr marL="914389" lvl="1" indent="-457189">
              <a:buFont typeface="Wingdings" panose="05000000000000000000" pitchFamily="2" charset="2"/>
              <a:buChar char="Ø"/>
            </a:pPr>
            <a:r>
              <a:rPr lang="de-DE" sz="1400" dirty="0" smtClean="0"/>
              <a:t>Beratung von </a:t>
            </a:r>
            <a:r>
              <a:rPr lang="de-DE" sz="1400" dirty="0" err="1" smtClean="0"/>
              <a:t>NGO´s</a:t>
            </a:r>
            <a:r>
              <a:rPr lang="de-DE" sz="1400" dirty="0" smtClean="0"/>
              <a:t>, die spezifische Projekte (Focus „Green Jobs“) umsetzen, die u.a. die Inklusion von TN, die von der Transition betroffen sind, vorsehen. </a:t>
            </a:r>
          </a:p>
          <a:p>
            <a:pPr marL="914389" lvl="1" indent="-457189">
              <a:buFont typeface="Wingdings" panose="05000000000000000000" pitchFamily="2" charset="2"/>
              <a:buChar char="Ø"/>
            </a:pPr>
            <a:r>
              <a:rPr lang="de-DE" sz="1400" dirty="0" smtClean="0"/>
              <a:t>Beratung von Arbeitssuchenden, die von der Transition betroffen sind zu Qualifikationen für „Green Jobs“</a:t>
            </a:r>
            <a:endParaRPr lang="de-DE" sz="1400" dirty="0"/>
          </a:p>
          <a:p>
            <a:pPr marL="914389" lvl="1" indent="-457189">
              <a:buFont typeface="Wingdings" panose="05000000000000000000" pitchFamily="2" charset="2"/>
              <a:buChar char="Ø"/>
            </a:pPr>
            <a:r>
              <a:rPr lang="de-DE" sz="1400" dirty="0" smtClean="0"/>
              <a:t>Beratung von Schüler*innen (Sekundarstufe) zur Erstintegration in den Arbeitsmarkt in „Green Jobs“.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de-DE" dirty="0" smtClean="0"/>
              <a:t>Förderbare Angebote auf Grundlage der Ausschreibung werden auf der Homepage des Landes veröffentlicht.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de-DE" dirty="0" smtClean="0"/>
              <a:t>Kofinanzierung bei Beratung von Unternehmen und deren MA durch die Unternehmen. (AGVO)</a:t>
            </a:r>
            <a:endParaRPr lang="de-DE" dirty="0"/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de-DE" dirty="0" smtClean="0"/>
              <a:t>Antragstellung zur Förderung nur über Homepage des Landes möglich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de-DE" dirty="0" smtClean="0"/>
              <a:t>Administration ausschließlich über Datenbank beim Land Kärnten (Zahlungsbestätigung, TN Bestätigung etc.)</a:t>
            </a:r>
            <a:endParaRPr lang="de-DE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1895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1"/>
          <p:cNvSpPr txBox="1">
            <a:spLocks/>
          </p:cNvSpPr>
          <p:nvPr/>
        </p:nvSpPr>
        <p:spPr>
          <a:xfrm>
            <a:off x="1080402" y="1277112"/>
            <a:ext cx="7176092" cy="785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i="0" kern="120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JTF spezifische Qualifizierungsangebote</a:t>
            </a:r>
            <a:endParaRPr lang="de-AT" dirty="0"/>
          </a:p>
        </p:txBody>
      </p:sp>
      <p:sp>
        <p:nvSpPr>
          <p:cNvPr id="9" name="Inhaltsplatzhalter 1"/>
          <p:cNvSpPr>
            <a:spLocks noGrp="1"/>
          </p:cNvSpPr>
          <p:nvPr>
            <p:ph sz="half" idx="13"/>
          </p:nvPr>
        </p:nvSpPr>
        <p:spPr>
          <a:xfrm>
            <a:off x="928002" y="2880360"/>
            <a:ext cx="9715613" cy="3877056"/>
          </a:xfrm>
        </p:spPr>
        <p:txBody>
          <a:bodyPr>
            <a:normAutofit lnSpcReduction="10000"/>
          </a:bodyPr>
          <a:lstStyle/>
          <a:p>
            <a:pPr marL="457189" indent="-457189">
              <a:buFont typeface="Wingdings" panose="05000000000000000000" pitchFamily="2" charset="2"/>
              <a:buChar char="Ø"/>
            </a:pPr>
            <a:r>
              <a:rPr lang="de-DE" dirty="0" smtClean="0"/>
              <a:t>Grundlage Ausschreibung nach </a:t>
            </a:r>
            <a:r>
              <a:rPr lang="de-DE" dirty="0" err="1" smtClean="0"/>
              <a:t>BVergGKonz</a:t>
            </a:r>
            <a:endParaRPr lang="de-DE" dirty="0" smtClean="0"/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de-DE" dirty="0" smtClean="0"/>
              <a:t>Angefragt werden „JTF Spezifisches“ Kursprogramm (keine Einzelkurse)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de-DE" dirty="0" smtClean="0"/>
              <a:t>Bewertung der Anträge u.a. externe Gutachter*innen (EFRE, Wissenschaft)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de-DE" dirty="0" smtClean="0"/>
              <a:t>2 Lose</a:t>
            </a:r>
            <a:endParaRPr lang="de-DE" dirty="0"/>
          </a:p>
          <a:p>
            <a:pPr marL="914389" lvl="1" indent="-457189">
              <a:buFont typeface="Wingdings" panose="05000000000000000000" pitchFamily="2" charset="2"/>
              <a:buChar char="Ø"/>
            </a:pPr>
            <a:r>
              <a:rPr lang="de-DE" sz="1400" dirty="0" smtClean="0"/>
              <a:t>Qualifizierung von Mitarbeiter*innen in Unternehmen, die von der Transition betroffen sind</a:t>
            </a:r>
            <a:endParaRPr lang="de-DE" sz="1400" dirty="0"/>
          </a:p>
          <a:p>
            <a:pPr marL="914389" lvl="1" indent="-457189">
              <a:buFont typeface="Wingdings" panose="05000000000000000000" pitchFamily="2" charset="2"/>
              <a:buChar char="Ø"/>
            </a:pPr>
            <a:r>
              <a:rPr lang="de-DE" sz="1400" dirty="0" smtClean="0"/>
              <a:t>Qualifizierung  von Arbeitssuchenden, die von der Transition betroffen sind, im Bereich „Green Jobs“</a:t>
            </a:r>
            <a:endParaRPr lang="de-DE" sz="1400" dirty="0"/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de-DE" dirty="0" smtClean="0"/>
              <a:t>Förderbare Angebote auf Grundlage der Ausschreibung werden auf der Homepage des Landes veröffentlicht.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de-DE" dirty="0" smtClean="0"/>
              <a:t>Kofinanzierung der Qualifikation von MA in </a:t>
            </a:r>
            <a:r>
              <a:rPr lang="de-DE" dirty="0" err="1" smtClean="0"/>
              <a:t>Unternemen</a:t>
            </a:r>
            <a:r>
              <a:rPr lang="de-DE" dirty="0" smtClean="0"/>
              <a:t> durch die Unternehmen. (AGVO)</a:t>
            </a:r>
            <a:endParaRPr lang="de-DE" dirty="0"/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de-DE" dirty="0" smtClean="0"/>
              <a:t>Antragstellung zur Förderung nur über Homepage des Landes möglich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de-DE" dirty="0" smtClean="0"/>
              <a:t>Administration ausschließlich über Datenbank beim Land Kärnten (Zahlungsbestätigung, TN Bestätigung etc.)</a:t>
            </a:r>
            <a:endParaRPr lang="de-DE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5168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783</Words>
  <Application>Microsoft Office PowerPoint</Application>
  <PresentationFormat>Breitbild</PresentationFormat>
  <Paragraphs>80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Corbel</vt:lpstr>
      <vt:lpstr>Helvetica</vt:lpstr>
      <vt:lpstr>Wingdings</vt:lpstr>
      <vt:lpstr>Office-Design</vt:lpstr>
      <vt:lpstr>Just Transition Fund Mobilisierung, Akkordierung, Fokussierung, Qualifizierung  2. Begleitausschuss ESF+/JTF  24.05.2023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Ein Microsoft Office-Anwender</dc:creator>
  <cp:lastModifiedBy>HERBST Gerhard</cp:lastModifiedBy>
  <cp:revision>893</cp:revision>
  <cp:lastPrinted>2020-09-17T04:59:08Z</cp:lastPrinted>
  <dcterms:created xsi:type="dcterms:W3CDTF">2016-10-14T08:15:31Z</dcterms:created>
  <dcterms:modified xsi:type="dcterms:W3CDTF">2023-05-02T10:18:15Z</dcterms:modified>
</cp:coreProperties>
</file>