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71" r:id="rId4"/>
    <p:sldId id="272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3"/>
    <p:restoredTop sz="95840"/>
  </p:normalViewPr>
  <p:slideViewPr>
    <p:cSldViewPr snapToGrid="0" snapToObjects="1">
      <p:cViewPr varScale="1">
        <p:scale>
          <a:sx n="39" d="100"/>
          <a:sy n="39" d="100"/>
        </p:scale>
        <p:origin x="124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E6625-F979-449A-8B03-798403AB085D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CAAD-FCAD-4A9F-B5DA-CDC3D95299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4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0" y="4386464"/>
            <a:ext cx="81000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3506561"/>
            <a:ext cx="7543800" cy="60350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2000" y="1760561"/>
            <a:ext cx="8100000" cy="1746000"/>
          </a:xfrm>
        </p:spPr>
        <p:txBody>
          <a:bodyPr anchor="b">
            <a:normAutofit/>
          </a:bodyPr>
          <a:lstStyle>
            <a:lvl1pPr algn="l">
              <a:defRPr sz="375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/>
              <a:t>Hier steht die 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786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rz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3461857"/>
            <a:ext cx="7543800" cy="603504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0" y="2446657"/>
            <a:ext cx="8100000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0" hasCustomPrompt="1"/>
          </p:nvPr>
        </p:nvSpPr>
        <p:spPr>
          <a:xfrm>
            <a:off x="522000" y="4361387"/>
            <a:ext cx="8100000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650"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AT" dirty="0"/>
              <a:t>Hier steht kurzer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979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1910687"/>
            <a:ext cx="7543800" cy="603504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791572"/>
            <a:ext cx="6561188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sz="half" idx="10" hasCustomPrompt="1"/>
          </p:nvPr>
        </p:nvSpPr>
        <p:spPr>
          <a:xfrm>
            <a:off x="522000" y="2923108"/>
            <a:ext cx="8100000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650"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AT" dirty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1" y="1912516"/>
            <a:ext cx="7543800" cy="603504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832516"/>
            <a:ext cx="6831914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0"/>
          </p:nvPr>
        </p:nvSpPr>
        <p:spPr>
          <a:xfrm>
            <a:off x="522000" y="3007224"/>
            <a:ext cx="3888000" cy="3240000"/>
          </a:xfrm>
          <a:prstGeom prst="rect">
            <a:avLst/>
          </a:prstGeom>
        </p:spPr>
        <p:txBody>
          <a:bodyPr/>
          <a:lstStyle>
            <a:lvl1pPr>
              <a:defRPr sz="1875"/>
            </a:lvl1pPr>
            <a:lvl2pPr>
              <a:defRPr sz="1650"/>
            </a:lvl2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pic>
        <p:nvPicPr>
          <p:cNvPr id="9" name="Bild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1" y="5643720"/>
            <a:ext cx="7552266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3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99" y="1912516"/>
            <a:ext cx="7543800" cy="603504"/>
          </a:xfrm>
          <a:prstGeom prst="rect">
            <a:avLst/>
          </a:prstGeom>
        </p:spPr>
      </p:pic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521999" y="3029802"/>
            <a:ext cx="3888000" cy="3240000"/>
          </a:xfrm>
          <a:prstGeom prst="rect">
            <a:avLst/>
          </a:prstGeom>
        </p:spPr>
        <p:txBody>
          <a:bodyPr/>
          <a:lstStyle>
            <a:lvl1pPr>
              <a:defRPr sz="1875"/>
            </a:lvl1pPr>
            <a:lvl2pPr>
              <a:defRPr sz="1650"/>
            </a:lvl2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1"/>
          </p:nvPr>
        </p:nvSpPr>
        <p:spPr>
          <a:xfrm>
            <a:off x="4720394" y="3029802"/>
            <a:ext cx="3888000" cy="3240000"/>
          </a:xfrm>
          <a:prstGeom prst="rect">
            <a:avLst/>
          </a:prstGeom>
        </p:spPr>
        <p:txBody>
          <a:bodyPr/>
          <a:lstStyle>
            <a:lvl1pPr>
              <a:defRPr sz="1875"/>
            </a:lvl1pPr>
            <a:lvl2pPr>
              <a:defRPr sz="1650"/>
            </a:lvl2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832516"/>
            <a:ext cx="6831914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926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65328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7042245" y="3429000"/>
            <a:ext cx="1514901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125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AT" dirty="0"/>
              <a:t>Bildbeschreibung</a:t>
            </a:r>
          </a:p>
        </p:txBody>
      </p:sp>
      <p:pic>
        <p:nvPicPr>
          <p:cNvPr id="5" name="Bild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6419"/>
            <a:ext cx="7543800" cy="603504"/>
          </a:xfrm>
          <a:prstGeom prst="rect">
            <a:avLst/>
          </a:prstGeom>
        </p:spPr>
      </p:pic>
      <p:sp>
        <p:nvSpPr>
          <p:cNvPr id="11" name="Untertitel 2"/>
          <p:cNvSpPr>
            <a:spLocks noGrp="1"/>
          </p:cNvSpPr>
          <p:nvPr>
            <p:ph type="subTitle" idx="10" hasCustomPrompt="1"/>
          </p:nvPr>
        </p:nvSpPr>
        <p:spPr>
          <a:xfrm>
            <a:off x="7025312" y="2370669"/>
            <a:ext cx="1514901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125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Bildüberschrift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17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sign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2732639"/>
            <a:ext cx="7552266" cy="603504"/>
          </a:xfrm>
          <a:prstGeom prst="rect">
            <a:avLst/>
          </a:prstGeom>
        </p:spPr>
      </p:pic>
      <p:pic>
        <p:nvPicPr>
          <p:cNvPr id="3" name="Bild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2054547"/>
            <a:ext cx="7552266" cy="603504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5567998"/>
            <a:ext cx="7552267" cy="603504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3423437"/>
            <a:ext cx="7552266" cy="60350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7" y="4121937"/>
            <a:ext cx="7543800" cy="60350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4809148"/>
            <a:ext cx="7552267" cy="663854"/>
          </a:xfrm>
          <a:prstGeom prst="rect">
            <a:avLst/>
          </a:prstGeom>
        </p:spPr>
      </p:pic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832516"/>
            <a:ext cx="6209000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Designelemente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513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0" y="2446657"/>
            <a:ext cx="4964403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KONTAKT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397" y="3346187"/>
            <a:ext cx="7543800" cy="603504"/>
          </a:xfrm>
          <a:prstGeom prst="rect">
            <a:avLst/>
          </a:prstGeom>
        </p:spPr>
      </p:pic>
      <p:sp>
        <p:nvSpPr>
          <p:cNvPr id="5" name="Bildplatzhalter 2"/>
          <p:cNvSpPr>
            <a:spLocks noGrp="1"/>
          </p:cNvSpPr>
          <p:nvPr>
            <p:ph type="pic" idx="10"/>
          </p:nvPr>
        </p:nvSpPr>
        <p:spPr>
          <a:xfrm>
            <a:off x="5486403" y="2446658"/>
            <a:ext cx="1481664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84" y="5647722"/>
            <a:ext cx="75438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1" hasCustomPrompt="1"/>
          </p:nvPr>
        </p:nvSpPr>
        <p:spPr>
          <a:xfrm>
            <a:off x="522000" y="4361387"/>
            <a:ext cx="4964403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1650"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AT" dirty="0"/>
              <a:t>Vorname Nachname</a:t>
            </a:r>
          </a:p>
          <a:p>
            <a:pPr lvl="0"/>
            <a:r>
              <a:rPr lang="de-AT" dirty="0"/>
              <a:t>Adresse</a:t>
            </a:r>
          </a:p>
          <a:p>
            <a:pPr lvl="0"/>
            <a:r>
              <a:rPr lang="de-AT" dirty="0"/>
              <a:t>Telefon</a:t>
            </a:r>
          </a:p>
          <a:p>
            <a:pPr lvl="0"/>
            <a:r>
              <a:rPr lang="de-AT" dirty="0"/>
              <a:t>Email</a:t>
            </a:r>
          </a:p>
          <a:p>
            <a:pPr lvl="0"/>
            <a:r>
              <a:rPr lang="de-AT" dirty="0"/>
              <a:t>sonstiges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10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Hier steht die Headline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1FEF-E262-B54A-94BA-2D82512A3E95}" type="datetimeFigureOut">
              <a:rPr lang="de-DE" smtClean="0"/>
              <a:t>24.05.2023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01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800" y="365126"/>
            <a:ext cx="1479551" cy="134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71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7" r:id="rId6"/>
    <p:sldLayoutId id="2147483650" r:id="rId7"/>
    <p:sldLayoutId id="2147483665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750" b="0" i="0" kern="1200">
          <a:solidFill>
            <a:schemeClr val="accent1"/>
          </a:solidFill>
          <a:latin typeface="Helvetica Neue" charset="0"/>
          <a:ea typeface="Helvetica Neue" charset="0"/>
          <a:cs typeface="Helvetica Neue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522000" y="2248353"/>
            <a:ext cx="6903369" cy="1015200"/>
          </a:xfrm>
        </p:spPr>
        <p:txBody>
          <a:bodyPr>
            <a:normAutofit/>
          </a:bodyPr>
          <a:lstStyle/>
          <a:p>
            <a:pPr lvl="0" algn="ctr"/>
            <a:r>
              <a:rPr lang="de-DE" sz="2800" b="1" smtClean="0">
                <a:solidFill>
                  <a:srgbClr val="0080C8"/>
                </a:solidFill>
              </a:rPr>
              <a:t>Bericht zur Evaluierung im </a:t>
            </a:r>
          </a:p>
          <a:p>
            <a:pPr lvl="0" algn="ctr"/>
            <a:r>
              <a:rPr lang="de-DE" sz="2800" b="1" smtClean="0">
                <a:solidFill>
                  <a:srgbClr val="0080C8"/>
                </a:solidFill>
              </a:rPr>
              <a:t>ESF+ und JTF</a:t>
            </a:r>
            <a:endParaRPr lang="de-DE" sz="28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4361387"/>
            <a:ext cx="8100000" cy="2259750"/>
          </a:xfrm>
        </p:spPr>
        <p:txBody>
          <a:bodyPr>
            <a:noAutofit/>
          </a:bodyPr>
          <a:lstStyle/>
          <a:p>
            <a:endParaRPr lang="de-DE" sz="2400" b="1" dirty="0" smtClean="0">
              <a:solidFill>
                <a:schemeClr val="accent6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Gottfried Wetzel</a:t>
            </a:r>
            <a:b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</a:br>
            <a:endParaRPr lang="de-DE" sz="2000" b="1" dirty="0" smtClean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  <a:p>
            <a: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Bundesministerium für Arbeit und Wirtschaft</a:t>
            </a:r>
          </a:p>
          <a:p>
            <a: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Leiter der Stabstelle 	ESF-Bescheinigung, Evaluierung des ESF,</a:t>
            </a:r>
            <a:b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</a:br>
            <a: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				EMCO</a:t>
            </a:r>
            <a:endParaRPr lang="de-DE" sz="2000" b="1" dirty="0">
              <a:solidFill>
                <a:schemeClr val="accent6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17" y="695798"/>
            <a:ext cx="3271962" cy="803723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887" y="99889"/>
            <a:ext cx="1839230" cy="186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8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de-DE" sz="2400" b="1" dirty="0" smtClean="0">
                <a:solidFill>
                  <a:srgbClr val="0080C8"/>
                </a:solidFill>
              </a:rPr>
              <a:t>Rechtliche Vorgaben ESF+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rmAutofit/>
          </a:bodyPr>
          <a:lstStyle/>
          <a:p>
            <a:r>
              <a:rPr lang="de-AT" sz="1600" u="sng" dirty="0"/>
              <a:t>Artikel 44 CPR und Artikel 34 ESF+ VO</a:t>
            </a:r>
            <a:r>
              <a:rPr lang="de-AT" sz="1600" u="sng" dirty="0" smtClean="0"/>
              <a:t>:</a:t>
            </a:r>
            <a:endParaRPr lang="de-AT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Evaluierung des Programms anhand eines oder mehrerer der folgenden Kriterien: </a:t>
            </a:r>
            <a:r>
              <a:rPr lang="de-AT" sz="1600" b="1" dirty="0"/>
              <a:t>Wirksamkeit, Effizienz, Relevanz, Kohärenz, Unionsmehrwert</a:t>
            </a:r>
            <a:r>
              <a:rPr lang="de-AT" sz="1600" dirty="0"/>
              <a:t>, um Konzeption und Durchführung der Programme qualitativ zu verbessern. Die Evaluierungen können auch andere relevante Kriterien wie </a:t>
            </a:r>
            <a:r>
              <a:rPr lang="de-AT" sz="1600" b="1" dirty="0"/>
              <a:t>Inklusion, Nichtdiskriminierung und Sichtbarkeit </a:t>
            </a:r>
            <a:r>
              <a:rPr lang="de-AT" sz="1600" dirty="0"/>
              <a:t>abdecken;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 smtClean="0"/>
              <a:t>bis </a:t>
            </a:r>
            <a:r>
              <a:rPr lang="de-AT" sz="1600" dirty="0"/>
              <a:t>zum 30. Juni </a:t>
            </a:r>
            <a:r>
              <a:rPr lang="de-AT" sz="1600" dirty="0" smtClean="0"/>
              <a:t>2029: eine </a:t>
            </a:r>
            <a:r>
              <a:rPr lang="de-AT" sz="1600" dirty="0"/>
              <a:t>Evaluierung zur Bewertung </a:t>
            </a:r>
            <a:r>
              <a:rPr lang="de-AT" sz="1600" dirty="0" smtClean="0"/>
              <a:t>der </a:t>
            </a:r>
            <a:r>
              <a:rPr lang="de-AT" sz="1600" b="1" dirty="0" smtClean="0"/>
              <a:t>Auswirkungen</a:t>
            </a:r>
            <a:r>
              <a:rPr lang="de-AT" sz="1600" dirty="0" smtClean="0"/>
              <a:t>;</a:t>
            </a:r>
            <a:endParaRPr lang="de-AT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funktional unabhängige interne oder externe Sachverständige;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Verfahren zur </a:t>
            </a:r>
            <a:r>
              <a:rPr lang="de-AT" sz="1600" dirty="0" smtClean="0"/>
              <a:t>Datenerhebung </a:t>
            </a:r>
            <a:r>
              <a:rPr lang="de-AT" sz="1600" dirty="0"/>
              <a:t>müssen eingerichtet sein;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 smtClean="0"/>
              <a:t>Evaluierungsergebnisse sollen in </a:t>
            </a:r>
            <a:r>
              <a:rPr lang="de-AT" sz="1600" dirty="0"/>
              <a:t>die Entscheidungsfindung einfließen können;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Evaluierungsplan </a:t>
            </a:r>
            <a:r>
              <a:rPr lang="de-AT" sz="1600" dirty="0" smtClean="0"/>
              <a:t>erstellen; Übermittlung an Begleitausschuss </a:t>
            </a:r>
            <a:r>
              <a:rPr lang="de-AT" sz="1600" dirty="0"/>
              <a:t>bis spätestens ein Jahr nach Beschluss zur </a:t>
            </a:r>
            <a:r>
              <a:rPr lang="de-AT" sz="1600" dirty="0" smtClean="0"/>
              <a:t>Genehmigung;</a:t>
            </a:r>
            <a:endParaRPr lang="de-AT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Veröffentlichung aller Evaluierungsergebnisse auf Website des ESF+;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KEINE Halbzeitevaluierung durch Mitgliedstaat 2024 für den ESF+/JTF.</a:t>
            </a:r>
          </a:p>
          <a:p>
            <a:endParaRPr lang="de-AT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971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de-DE" sz="2400" b="1" dirty="0" smtClean="0">
                <a:solidFill>
                  <a:srgbClr val="0080C8"/>
                </a:solidFill>
              </a:rPr>
              <a:t>Rechtliche Vorgaben JTF</a:t>
            </a:r>
            <a:br>
              <a:rPr lang="de-DE" sz="2400" b="1" dirty="0" smtClean="0">
                <a:solidFill>
                  <a:srgbClr val="0080C8"/>
                </a:solidFill>
              </a:rPr>
            </a:br>
            <a:r>
              <a:rPr lang="de-DE" sz="2400" b="1" dirty="0" smtClean="0">
                <a:solidFill>
                  <a:srgbClr val="0080C8"/>
                </a:solidFill>
              </a:rPr>
              <a:t>und EK-Evaluierungen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rmAutofit/>
          </a:bodyPr>
          <a:lstStyle/>
          <a:p>
            <a:r>
              <a:rPr lang="de-AT" sz="2200" u="sng" dirty="0"/>
              <a:t>JTF-VO 2021/1056, Artikel 11:</a:t>
            </a:r>
            <a:endParaRPr lang="de-AT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2200" dirty="0"/>
              <a:t>Territorialer Plan für einen gerechten Übergang: </a:t>
            </a:r>
            <a:r>
              <a:rPr lang="de-AT" sz="2200" dirty="0" smtClean="0"/>
              <a:t>in </a:t>
            </a:r>
            <a:r>
              <a:rPr lang="de-AT" sz="2200" dirty="0"/>
              <a:t>Österreich JTF-Evaluierungen als Teil der Programmevaluierungen durchgeführt;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2200" dirty="0"/>
              <a:t>Ergebnisse an BA, AG JTP und ÖROK-UA </a:t>
            </a:r>
            <a:r>
              <a:rPr lang="de-AT" sz="2200" dirty="0" err="1" smtClean="0"/>
              <a:t>RegWi</a:t>
            </a:r>
            <a:endParaRPr lang="de-AT" sz="2200" dirty="0" smtClean="0"/>
          </a:p>
          <a:p>
            <a:r>
              <a:rPr lang="de-AT" sz="2200" u="sng" dirty="0" smtClean="0"/>
              <a:t/>
            </a:r>
            <a:br>
              <a:rPr lang="de-AT" sz="2200" u="sng" dirty="0" smtClean="0"/>
            </a:br>
            <a:r>
              <a:rPr lang="de-AT" sz="2200" u="sng" dirty="0" smtClean="0"/>
              <a:t>Artikel </a:t>
            </a:r>
            <a:r>
              <a:rPr lang="de-AT" sz="2200" u="sng" dirty="0"/>
              <a:t>45 CPR und Artikel 34 ESF+VO: Von der Kommission vorgenommene Evaluierungen:</a:t>
            </a:r>
            <a:endParaRPr lang="de-AT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2200" dirty="0"/>
              <a:t>EK führt Halbzeitevaluierung pro Fond bis Ende 2024 durch;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2200" dirty="0"/>
              <a:t>EK führt rückwirkende Evaluierung pro Fond bis Ende 2031 durch.</a:t>
            </a:r>
          </a:p>
          <a:p>
            <a:pPr lvl="0"/>
            <a:endParaRPr lang="de-AT" sz="1600" dirty="0"/>
          </a:p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263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de-DE" sz="2400" b="1" dirty="0" smtClean="0">
                <a:solidFill>
                  <a:srgbClr val="0080C8"/>
                </a:solidFill>
              </a:rPr>
              <a:t>Halbzeitüberprüfung</a:t>
            </a:r>
            <a:br>
              <a:rPr lang="de-DE" sz="2400" b="1" dirty="0" smtClean="0">
                <a:solidFill>
                  <a:srgbClr val="0080C8"/>
                </a:solidFill>
              </a:rPr>
            </a:br>
            <a:r>
              <a:rPr lang="de-DE" sz="2400" b="1" dirty="0" smtClean="0">
                <a:solidFill>
                  <a:srgbClr val="0080C8"/>
                </a:solidFill>
              </a:rPr>
              <a:t>und BA-Zuständigkeit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Autofit/>
          </a:bodyPr>
          <a:lstStyle/>
          <a:p>
            <a:r>
              <a:rPr lang="de-AT" sz="1600" u="sng" dirty="0"/>
              <a:t>Artikel 18 CPR: Halbzeitüberprüfung und Flexibilitätsbetrag:</a:t>
            </a:r>
            <a:endParaRPr lang="de-AT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Bis 31 März 2025: Mitgliedstaat übermittelt Halbzeitüberprüfung gemeinsam mit Vorschlag für Zuweisung des Flexibilitätsbetrages;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600" dirty="0"/>
              <a:t>Diese Halbzeitüberprüfung soll die wichtigsten Ergebnisse einschlägiger Evaluierungen berücksichtigen;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ACHTUNG: </a:t>
            </a:r>
            <a:r>
              <a:rPr lang="de-AT" sz="1600" dirty="0" smtClean="0"/>
              <a:t>zu kurz </a:t>
            </a:r>
            <a:r>
              <a:rPr lang="de-AT" sz="1600" dirty="0"/>
              <a:t>nach </a:t>
            </a:r>
            <a:r>
              <a:rPr lang="de-AT" sz="1600" dirty="0" smtClean="0"/>
              <a:t>Umsetzungsbeginn für Bewertung der Umsetzung; </a:t>
            </a:r>
            <a:r>
              <a:rPr lang="de-AT" sz="1600" dirty="0"/>
              <a:t/>
            </a:r>
            <a:br>
              <a:rPr lang="de-AT" sz="1600" dirty="0"/>
            </a:br>
            <a:r>
              <a:rPr lang="de-AT" sz="1600" dirty="0" smtClean="0"/>
              <a:t>Wirkungsevaluierung mangels Nachbeobachtungszeitraum </a:t>
            </a:r>
            <a:r>
              <a:rPr lang="de-AT" sz="1600" dirty="0"/>
              <a:t>unmöglich. </a:t>
            </a:r>
            <a:br>
              <a:rPr lang="de-AT" sz="1600" dirty="0"/>
            </a:br>
            <a:r>
              <a:rPr lang="de-AT" sz="1600" dirty="0"/>
              <a:t>Innerhalb der Fristvorgabe laut VO </a:t>
            </a:r>
            <a:r>
              <a:rPr lang="de-AT" sz="1600" dirty="0" smtClean="0"/>
              <a:t>wäre Bewertung </a:t>
            </a:r>
            <a:r>
              <a:rPr lang="de-AT" sz="1600" dirty="0"/>
              <a:t>der Konzeption möglich – </a:t>
            </a:r>
            <a:r>
              <a:rPr lang="de-AT" sz="1600" dirty="0" smtClean="0"/>
              <a:t/>
            </a:r>
            <a:br>
              <a:rPr lang="de-AT" sz="1600" dirty="0" smtClean="0"/>
            </a:br>
            <a:r>
              <a:rPr lang="de-AT" sz="1600" dirty="0" smtClean="0"/>
              <a:t>VB </a:t>
            </a:r>
            <a:r>
              <a:rPr lang="de-AT" sz="1600" dirty="0"/>
              <a:t>und AG Evaluierung/BA </a:t>
            </a:r>
            <a:r>
              <a:rPr lang="de-AT" sz="1600" dirty="0" smtClean="0"/>
              <a:t>entscheidet ob externe </a:t>
            </a:r>
            <a:r>
              <a:rPr lang="de-AT" sz="1600" dirty="0"/>
              <a:t>Evaluierung der </a:t>
            </a:r>
            <a:r>
              <a:rPr lang="de-AT" sz="1600" dirty="0" smtClean="0"/>
              <a:t>Konzeption.</a:t>
            </a:r>
            <a:endParaRPr lang="de-AT" sz="1600" dirty="0"/>
          </a:p>
          <a:p>
            <a:r>
              <a:rPr lang="de-AT" sz="1600" u="sng" dirty="0"/>
              <a:t>Artikel 40 CPR Zuständigkeit Begleitausschuss:</a:t>
            </a:r>
            <a:endParaRPr lang="de-AT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Der Begleitausschuss untersucht die Fortschritte bei der Durchführung von Evaluierungen, Zusammenfassungen von Evaluierungen und etwaige aufgrund der Feststellungen getroffene Folgemaßnahmen;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sz="1600" dirty="0"/>
              <a:t>Der Begleitausschuss genehmigt den Evaluierungsplan und jedwede Änderung dieses Plans</a:t>
            </a:r>
            <a:r>
              <a:rPr lang="de-AT" sz="1600" dirty="0" smtClean="0"/>
              <a:t>.</a:t>
            </a:r>
            <a:endParaRPr lang="de-AT" sz="16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190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de-DE" sz="2400" b="1" dirty="0" smtClean="0">
                <a:solidFill>
                  <a:srgbClr val="0080C8"/>
                </a:solidFill>
              </a:rPr>
              <a:t>AG-Evaluierung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Autofit/>
          </a:bodyPr>
          <a:lstStyle/>
          <a:p>
            <a:pPr lvl="1"/>
            <a:r>
              <a:rPr lang="de-DE" sz="2000" dirty="0" smtClean="0"/>
              <a:t>Durch BA-Beschluss eingerichtet</a:t>
            </a:r>
          </a:p>
          <a:p>
            <a:pPr lvl="1"/>
            <a:r>
              <a:rPr lang="de-DE" sz="2000" b="1" dirty="0" smtClean="0"/>
              <a:t>Aufgaben</a:t>
            </a:r>
            <a:r>
              <a:rPr lang="de-DE" sz="2000" dirty="0" smtClean="0"/>
              <a:t>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Begleitung </a:t>
            </a:r>
            <a:r>
              <a:rPr lang="de-DE" sz="2000" dirty="0"/>
              <a:t>des </a:t>
            </a:r>
            <a:r>
              <a:rPr lang="de-DE" sz="2000" dirty="0" smtClean="0"/>
              <a:t>Evaluierungsprozesses;</a:t>
            </a:r>
            <a:endParaRPr lang="de-AT" sz="2000" i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Vorbereitung der Beschlussfassung des Bewertungsplans und allfälliger Änderungen des Bewertungsplans durch den Begleitausschuss;</a:t>
            </a:r>
            <a:endParaRPr lang="de-AT" sz="2000" i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Einbindung in das Verfahren zur Vergabe der Durchführung der Evaluierungen an externe Expertinnen und </a:t>
            </a:r>
            <a:r>
              <a:rPr lang="de-DE" sz="2000" dirty="0" smtClean="0"/>
              <a:t>Experten;</a:t>
            </a:r>
            <a:endParaRPr lang="de-AT" sz="2000" i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Diskussion der Evaluierungsberichte und Ableitung von Schlussfolgerungen.</a:t>
            </a:r>
            <a:endParaRPr lang="de-AT" sz="2000" i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die </a:t>
            </a:r>
            <a:r>
              <a:rPr lang="de-DE" sz="2000" dirty="0"/>
              <a:t>Mitglieder der </a:t>
            </a:r>
            <a:r>
              <a:rPr lang="de-DE" sz="2000" dirty="0" smtClean="0"/>
              <a:t>AG sollen als </a:t>
            </a:r>
            <a:r>
              <a:rPr lang="de-DE" sz="2000" dirty="0" err="1"/>
              <a:t>MultiplikatorInnen</a:t>
            </a:r>
            <a:r>
              <a:rPr lang="de-DE" sz="2000" dirty="0"/>
              <a:t> von Evaluierungsergebnissen agieren</a:t>
            </a:r>
            <a:r>
              <a:rPr lang="de-DE" sz="2000" dirty="0" smtClean="0"/>
              <a:t>.</a:t>
            </a:r>
            <a:endParaRPr lang="de-AT" sz="2000" i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069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de-DE" sz="2400" b="1" dirty="0" smtClean="0">
                <a:solidFill>
                  <a:srgbClr val="0080C8"/>
                </a:solidFill>
              </a:rPr>
              <a:t>Vorbereitungsarbeiten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/>
              <a:t>Definitionen der ESF-Indikatoren in Österreich mit EK abgestimmt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Möglichkeiten </a:t>
            </a:r>
            <a:r>
              <a:rPr lang="de-AT" sz="2000" dirty="0"/>
              <a:t>für Datenzugänge als Basis für Wirkungsanalysen </a:t>
            </a:r>
            <a:r>
              <a:rPr lang="de-AT" sz="2000" dirty="0" smtClean="0"/>
              <a:t>und zur </a:t>
            </a:r>
            <a:r>
              <a:rPr lang="de-AT" sz="2000" dirty="0"/>
              <a:t>Erhebung der längerfristigen Indikatoren </a:t>
            </a:r>
            <a:r>
              <a:rPr lang="de-AT" sz="2000" dirty="0" smtClean="0"/>
              <a:t>in Abklärung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Abstimmung mit bereits laufender Evaluierung der Maßnahme des Sozialministeriums (</a:t>
            </a:r>
            <a:r>
              <a:rPr lang="de-AT" sz="2000" dirty="0" err="1" smtClean="0"/>
              <a:t>AFit</a:t>
            </a:r>
            <a:r>
              <a:rPr lang="de-AT" sz="2000" dirty="0" smtClean="0"/>
              <a:t>) sowie der derzeit in Einrichtung befindlichen Unterstützungsstruktur für die Soziale Innovation und die Wissenschaftliche Begleitung der Maßnahme in der PA 2 „Ältere“ laufend</a:t>
            </a:r>
            <a:endParaRPr lang="de-AT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/>
              <a:t>Abstimmung mit JTF-Evaluierung im Rahmen des EFRE-Programms laufend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288" y="0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8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de-DE" sz="2400" b="1" dirty="0" smtClean="0">
                <a:solidFill>
                  <a:srgbClr val="0080C8"/>
                </a:solidFill>
              </a:rPr>
              <a:t>Nächste Schritte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/>
              <a:t>Vorschlag über Schwerpunktsetzungen der Evaluierungsarbeiten für das Programm 2021 – 2027 – erster Entwurf Bewertungsplan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/>
              <a:t>Kostenschätzung – Klärung budgetäre Machbarkeit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/>
              <a:t>AG Evaluierung zur Behandlung des ersten Entwurfs des Bewertungsplans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AT" sz="2000" dirty="0"/>
              <a:t>Vorlage des Bewertungsplans an Begleitausschuss bis 7. November 2023 - voraussichtlich im schriftlichen Verfahren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8477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F_V4" id="{12A031D6-9E31-B541-AEDD-F08DB3897C3A}" vid="{B93C084F-CF72-4346-9977-4AEC2B9840A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527</Words>
  <Application>Microsoft Office PowerPoint</Application>
  <PresentationFormat>Bildschirmpräsentation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Helvetica Neue</vt:lpstr>
      <vt:lpstr>Open Sans</vt:lpstr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Ein Microsoft Office-Anwender</dc:creator>
  <cp:lastModifiedBy>WETZEL Gottfried</cp:lastModifiedBy>
  <cp:revision>100</cp:revision>
  <cp:lastPrinted>2016-09-06T12:51:40Z</cp:lastPrinted>
  <dcterms:created xsi:type="dcterms:W3CDTF">2016-09-06T10:23:41Z</dcterms:created>
  <dcterms:modified xsi:type="dcterms:W3CDTF">2023-05-24T11:36:45Z</dcterms:modified>
</cp:coreProperties>
</file>