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3" r:id="rId2"/>
    <p:sldId id="264" r:id="rId3"/>
    <p:sldId id="300" r:id="rId4"/>
    <p:sldId id="301" r:id="rId5"/>
    <p:sldId id="282" r:id="rId6"/>
    <p:sldId id="302" r:id="rId7"/>
  </p:sldIdLst>
  <p:sldSz cx="9144000" cy="6858000" type="screen4x3"/>
  <p:notesSz cx="6858000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3"/>
    <p:restoredTop sz="95840"/>
  </p:normalViewPr>
  <p:slideViewPr>
    <p:cSldViewPr snapToGrid="0" snapToObjects="1">
      <p:cViewPr varScale="1">
        <p:scale>
          <a:sx n="160" d="100"/>
          <a:sy n="160" d="100"/>
        </p:scale>
        <p:origin x="182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46C23-DCD3-4316-83F5-1D0FC4503B17}" type="datetimeFigureOut">
              <a:rPr lang="de-AT" smtClean="0"/>
              <a:t>23.04.2024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942975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220E18-D57A-4F78-B749-117475E1405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27188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FE6625-F979-449A-8B03-798403AB085D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9BCAAD-FCAD-4A9F-B5DA-CDC3D95299B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47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22000" y="4386464"/>
            <a:ext cx="8100000" cy="1756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2250" b="0" i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AT" dirty="0"/>
              <a:t>Hier steht die Subheadline</a:t>
            </a:r>
            <a:endParaRPr lang="de-DE" dirty="0"/>
          </a:p>
        </p:txBody>
      </p:sp>
      <p:pic>
        <p:nvPicPr>
          <p:cNvPr id="7" name="Bild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0" y="3506561"/>
            <a:ext cx="7543800" cy="60350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22000" y="1760561"/>
            <a:ext cx="8100000" cy="1746000"/>
          </a:xfrm>
        </p:spPr>
        <p:txBody>
          <a:bodyPr anchor="b">
            <a:normAutofit/>
          </a:bodyPr>
          <a:lstStyle>
            <a:lvl1pPr algn="l">
              <a:defRPr sz="3750" b="1" i="0"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de-AT" dirty="0"/>
              <a:t>Hier steht die Headline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07865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urz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0" y="3461857"/>
            <a:ext cx="7543800" cy="603504"/>
          </a:xfrm>
          <a:prstGeom prst="rect">
            <a:avLst/>
          </a:prstGeom>
        </p:spPr>
      </p:pic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22000" y="2446657"/>
            <a:ext cx="8100000" cy="10152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sz="2250" b="0" i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AT" dirty="0"/>
              <a:t>Hier steht die Subheadline</a:t>
            </a:r>
            <a:endParaRPr lang="de-DE" dirty="0"/>
          </a:p>
        </p:txBody>
      </p:sp>
      <p:sp>
        <p:nvSpPr>
          <p:cNvPr id="9" name="Inhaltsplatzhalter 2"/>
          <p:cNvSpPr>
            <a:spLocks noGrp="1"/>
          </p:cNvSpPr>
          <p:nvPr>
            <p:ph sz="half" idx="10" hasCustomPrompt="1"/>
          </p:nvPr>
        </p:nvSpPr>
        <p:spPr>
          <a:xfrm>
            <a:off x="522000" y="4361387"/>
            <a:ext cx="8100000" cy="18858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1650"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de-AT" dirty="0"/>
              <a:t>Hier steht kurzer Text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49792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an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0" y="1910687"/>
            <a:ext cx="7543800" cy="603504"/>
          </a:xfrm>
          <a:prstGeom prst="rect">
            <a:avLst/>
          </a:prstGeom>
        </p:spPr>
      </p:pic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22001" y="791572"/>
            <a:ext cx="6561188" cy="1119115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sz="2250" b="0" i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AT" dirty="0"/>
              <a:t>Hier steht die Subheadline</a:t>
            </a:r>
            <a:endParaRPr lang="de-DE" dirty="0"/>
          </a:p>
        </p:txBody>
      </p:sp>
      <p:sp>
        <p:nvSpPr>
          <p:cNvPr id="8" name="Inhaltsplatzhalter 2"/>
          <p:cNvSpPr>
            <a:spLocks noGrp="1"/>
          </p:cNvSpPr>
          <p:nvPr>
            <p:ph sz="half" idx="10" hasCustomPrompt="1"/>
          </p:nvPr>
        </p:nvSpPr>
        <p:spPr>
          <a:xfrm>
            <a:off x="522000" y="2923108"/>
            <a:ext cx="8100000" cy="332411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1650"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de-AT" dirty="0"/>
              <a:t>Hier steht langer Text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4484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1" y="1912516"/>
            <a:ext cx="7543800" cy="603504"/>
          </a:xfrm>
          <a:prstGeom prst="rect">
            <a:avLst/>
          </a:prstGeom>
        </p:spPr>
      </p:pic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22001" y="832516"/>
            <a:ext cx="6831914" cy="10800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sz="2250" b="0" i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AT" dirty="0"/>
              <a:t>Hier steht die Subheadline</a:t>
            </a:r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half" idx="10"/>
          </p:nvPr>
        </p:nvSpPr>
        <p:spPr>
          <a:xfrm>
            <a:off x="522000" y="3007224"/>
            <a:ext cx="3888000" cy="3240000"/>
          </a:xfrm>
          <a:prstGeom prst="rect">
            <a:avLst/>
          </a:prstGeom>
        </p:spPr>
        <p:txBody>
          <a:bodyPr/>
          <a:lstStyle>
            <a:lvl1pPr>
              <a:defRPr sz="1875"/>
            </a:lvl1pPr>
            <a:lvl2pPr>
              <a:defRPr sz="1650"/>
            </a:lvl2pPr>
          </a:lstStyle>
          <a:p>
            <a:pPr lvl="0"/>
            <a:r>
              <a:rPr lang="de-AT" dirty="0"/>
              <a:t>Mastertextformat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  <a:endParaRPr lang="de-DE" dirty="0"/>
          </a:p>
        </p:txBody>
      </p:sp>
      <p:pic>
        <p:nvPicPr>
          <p:cNvPr id="9" name="Bild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1" y="5643720"/>
            <a:ext cx="7552266" cy="603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731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ox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999" y="1912516"/>
            <a:ext cx="7543800" cy="603504"/>
          </a:xfrm>
          <a:prstGeom prst="rect">
            <a:avLst/>
          </a:prstGeom>
        </p:spPr>
      </p:pic>
      <p:sp>
        <p:nvSpPr>
          <p:cNvPr id="5" name="Inhaltsplatzhalter 2"/>
          <p:cNvSpPr>
            <a:spLocks noGrp="1"/>
          </p:cNvSpPr>
          <p:nvPr>
            <p:ph sz="half" idx="10"/>
          </p:nvPr>
        </p:nvSpPr>
        <p:spPr>
          <a:xfrm>
            <a:off x="521999" y="3029802"/>
            <a:ext cx="3888000" cy="3240000"/>
          </a:xfrm>
          <a:prstGeom prst="rect">
            <a:avLst/>
          </a:prstGeom>
        </p:spPr>
        <p:txBody>
          <a:bodyPr/>
          <a:lstStyle>
            <a:lvl1pPr>
              <a:defRPr sz="1875"/>
            </a:lvl1pPr>
            <a:lvl2pPr>
              <a:defRPr sz="1650"/>
            </a:lvl2pPr>
          </a:lstStyle>
          <a:p>
            <a:pPr lvl="0"/>
            <a:r>
              <a:rPr lang="de-AT" dirty="0"/>
              <a:t>Mastertextformat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half" idx="11"/>
          </p:nvPr>
        </p:nvSpPr>
        <p:spPr>
          <a:xfrm>
            <a:off x="4720394" y="3029802"/>
            <a:ext cx="3888000" cy="3240000"/>
          </a:xfrm>
          <a:prstGeom prst="rect">
            <a:avLst/>
          </a:prstGeom>
        </p:spPr>
        <p:txBody>
          <a:bodyPr/>
          <a:lstStyle>
            <a:lvl1pPr>
              <a:defRPr sz="1875"/>
            </a:lvl1pPr>
            <a:lvl2pPr>
              <a:defRPr sz="1650"/>
            </a:lvl2pPr>
          </a:lstStyle>
          <a:p>
            <a:pPr lvl="0"/>
            <a:r>
              <a:rPr lang="de-AT" dirty="0"/>
              <a:t>Mastertextformat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22001" y="832516"/>
            <a:ext cx="6831914" cy="10800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sz="2250" b="0" i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AT" dirty="0"/>
              <a:t>Hier steht die Subheadline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79268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0" y="0"/>
            <a:ext cx="6653284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7042245" y="3429000"/>
            <a:ext cx="1514901" cy="317651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1125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AT" dirty="0"/>
              <a:t>Bildbeschreibung</a:t>
            </a:r>
          </a:p>
        </p:txBody>
      </p:sp>
      <p:pic>
        <p:nvPicPr>
          <p:cNvPr id="5" name="Bild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66419"/>
            <a:ext cx="7543800" cy="603504"/>
          </a:xfrm>
          <a:prstGeom prst="rect">
            <a:avLst/>
          </a:prstGeom>
        </p:spPr>
      </p:pic>
      <p:sp>
        <p:nvSpPr>
          <p:cNvPr id="11" name="Untertitel 2"/>
          <p:cNvSpPr>
            <a:spLocks noGrp="1"/>
          </p:cNvSpPr>
          <p:nvPr>
            <p:ph type="subTitle" idx="10" hasCustomPrompt="1"/>
          </p:nvPr>
        </p:nvSpPr>
        <p:spPr>
          <a:xfrm>
            <a:off x="7025312" y="2370669"/>
            <a:ext cx="1514901" cy="53667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sz="1125" b="0" i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AT" dirty="0"/>
              <a:t>Bildüberschrift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7176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esignelemen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0" y="2732639"/>
            <a:ext cx="7552266" cy="603504"/>
          </a:xfrm>
          <a:prstGeom prst="rect">
            <a:avLst/>
          </a:prstGeom>
        </p:spPr>
      </p:pic>
      <p:pic>
        <p:nvPicPr>
          <p:cNvPr id="3" name="Bild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0" y="2054547"/>
            <a:ext cx="7552266" cy="603504"/>
          </a:xfrm>
          <a:prstGeom prst="rect">
            <a:avLst/>
          </a:prstGeom>
        </p:spPr>
      </p:pic>
      <p:pic>
        <p:nvPicPr>
          <p:cNvPr id="4" name="Bild 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0" y="5567998"/>
            <a:ext cx="7552267" cy="603504"/>
          </a:xfrm>
          <a:prstGeom prst="rect">
            <a:avLst/>
          </a:prstGeom>
        </p:spPr>
      </p:pic>
      <p:pic>
        <p:nvPicPr>
          <p:cNvPr id="5" name="Bild 4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0" y="3423437"/>
            <a:ext cx="7552266" cy="603504"/>
          </a:xfrm>
          <a:prstGeom prst="rect">
            <a:avLst/>
          </a:prstGeom>
        </p:spPr>
      </p:pic>
      <p:pic>
        <p:nvPicPr>
          <p:cNvPr id="7" name="Bild 6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467" y="4121937"/>
            <a:ext cx="7543800" cy="603504"/>
          </a:xfrm>
          <a:prstGeom prst="rect">
            <a:avLst/>
          </a:prstGeom>
        </p:spPr>
      </p:pic>
      <p:pic>
        <p:nvPicPr>
          <p:cNvPr id="8" name="Bild 7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0" y="4809148"/>
            <a:ext cx="7552267" cy="663854"/>
          </a:xfrm>
          <a:prstGeom prst="rect">
            <a:avLst/>
          </a:prstGeom>
        </p:spPr>
      </p:pic>
      <p:sp>
        <p:nvSpPr>
          <p:cNvPr id="10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22001" y="832516"/>
            <a:ext cx="6209000" cy="10800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sz="2250" b="0" i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AT" dirty="0"/>
              <a:t>Designelemente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95134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22000" y="2446657"/>
            <a:ext cx="4964403" cy="10152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sz="2250" b="0" i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AT" dirty="0"/>
              <a:t>KONTAKT</a:t>
            </a:r>
            <a:endParaRPr lang="de-DE" dirty="0"/>
          </a:p>
        </p:txBody>
      </p:sp>
      <p:pic>
        <p:nvPicPr>
          <p:cNvPr id="7" name="Bild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7397" y="3346187"/>
            <a:ext cx="7543800" cy="603504"/>
          </a:xfrm>
          <a:prstGeom prst="rect">
            <a:avLst/>
          </a:prstGeom>
        </p:spPr>
      </p:pic>
      <p:sp>
        <p:nvSpPr>
          <p:cNvPr id="5" name="Bildplatzhalter 2"/>
          <p:cNvSpPr>
            <a:spLocks noGrp="1"/>
          </p:cNvSpPr>
          <p:nvPr>
            <p:ph type="pic" idx="10"/>
          </p:nvPr>
        </p:nvSpPr>
        <p:spPr>
          <a:xfrm>
            <a:off x="5486403" y="2446658"/>
            <a:ext cx="1481664" cy="26107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DE" dirty="0"/>
          </a:p>
        </p:txBody>
      </p:sp>
      <p:pic>
        <p:nvPicPr>
          <p:cNvPr id="8" name="Bild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3284" y="5647722"/>
            <a:ext cx="7543800" cy="603504"/>
          </a:xfrm>
          <a:prstGeom prst="rect">
            <a:avLst/>
          </a:prstGeom>
        </p:spPr>
      </p:pic>
      <p:sp>
        <p:nvSpPr>
          <p:cNvPr id="9" name="Inhaltsplatzhalter 2"/>
          <p:cNvSpPr>
            <a:spLocks noGrp="1"/>
          </p:cNvSpPr>
          <p:nvPr>
            <p:ph sz="half" idx="11" hasCustomPrompt="1"/>
          </p:nvPr>
        </p:nvSpPr>
        <p:spPr>
          <a:xfrm>
            <a:off x="522000" y="4361387"/>
            <a:ext cx="4964403" cy="18858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1650"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de-AT" dirty="0"/>
              <a:t>Vorname Nachname</a:t>
            </a:r>
          </a:p>
          <a:p>
            <a:pPr lvl="0"/>
            <a:r>
              <a:rPr lang="de-AT" dirty="0"/>
              <a:t>Adresse</a:t>
            </a:r>
          </a:p>
          <a:p>
            <a:pPr lvl="0"/>
            <a:r>
              <a:rPr lang="de-AT" dirty="0"/>
              <a:t>Telefon</a:t>
            </a:r>
          </a:p>
          <a:p>
            <a:pPr lvl="0"/>
            <a:r>
              <a:rPr lang="de-AT" dirty="0"/>
              <a:t>Email</a:t>
            </a:r>
          </a:p>
          <a:p>
            <a:pPr lvl="0"/>
            <a:r>
              <a:rPr lang="de-AT" dirty="0"/>
              <a:t>sonstiges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1108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AT" dirty="0"/>
              <a:t>Hier steht die Headline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B1FEF-E262-B54A-94BA-2D82512A3E95}" type="datetimeFigureOut">
              <a:rPr lang="de-DE" smtClean="0"/>
              <a:t>23.04.2024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01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AT" dirty="0"/>
              <a:t>Mastertextformat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  <a:endParaRPr lang="de-DE" dirty="0"/>
          </a:p>
        </p:txBody>
      </p:sp>
      <p:pic>
        <p:nvPicPr>
          <p:cNvPr id="8" name="Bild 7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5800" y="365126"/>
            <a:ext cx="1479551" cy="1349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719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63" r:id="rId5"/>
    <p:sldLayoutId id="2147483657" r:id="rId6"/>
    <p:sldLayoutId id="2147483650" r:id="rId7"/>
    <p:sldLayoutId id="2147483665" r:id="rId8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750" b="0" i="0" kern="1200">
          <a:solidFill>
            <a:schemeClr val="accent1"/>
          </a:solidFill>
          <a:latin typeface="Helvetica Neue" charset="0"/>
          <a:ea typeface="Helvetica Neue" charset="0"/>
          <a:cs typeface="Helvetica Neue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b="0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b="0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b="0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b="0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b="0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>
          <a:xfrm>
            <a:off x="522000" y="2248353"/>
            <a:ext cx="6903369" cy="1015200"/>
          </a:xfrm>
        </p:spPr>
        <p:txBody>
          <a:bodyPr>
            <a:normAutofit/>
          </a:bodyPr>
          <a:lstStyle/>
          <a:p>
            <a:pPr lvl="0"/>
            <a:r>
              <a:rPr lang="de-DE" sz="2800" b="1" dirty="0" smtClean="0">
                <a:solidFill>
                  <a:srgbClr val="0080C8"/>
                </a:solidFill>
              </a:rPr>
              <a:t>BA ESF+ und JTF – TOP 10</a:t>
            </a:r>
          </a:p>
          <a:p>
            <a:pPr lvl="0"/>
            <a:r>
              <a:rPr lang="de-DE" sz="2800" b="1" dirty="0" smtClean="0">
                <a:solidFill>
                  <a:srgbClr val="0080C8"/>
                </a:solidFill>
              </a:rPr>
              <a:t>Bericht zur Evaluierung</a:t>
            </a:r>
            <a:endParaRPr lang="de-DE" sz="2800" b="1" dirty="0">
              <a:solidFill>
                <a:srgbClr val="0080C8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half" idx="10"/>
          </p:nvPr>
        </p:nvSpPr>
        <p:spPr>
          <a:xfrm>
            <a:off x="522000" y="4361387"/>
            <a:ext cx="8100000" cy="2259750"/>
          </a:xfrm>
        </p:spPr>
        <p:txBody>
          <a:bodyPr>
            <a:noAutofit/>
          </a:bodyPr>
          <a:lstStyle/>
          <a:p>
            <a:endParaRPr lang="de-DE" sz="2400" b="1" dirty="0" smtClean="0">
              <a:solidFill>
                <a:schemeClr val="accent6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de-DE" sz="2000" b="1" dirty="0" smtClean="0">
              <a:solidFill>
                <a:schemeClr val="accent6">
                  <a:lumMod val="50000"/>
                </a:schemeClr>
              </a:solidFill>
              <a:latin typeface="Helvetica" panose="020B0604020202020204" pitchFamily="34" charset="0"/>
              <a:ea typeface="Open Sans" panose="020B0606030504020204" pitchFamily="34" charset="0"/>
              <a:cs typeface="Helvetica" panose="020B0604020202020204" pitchFamily="34" charset="0"/>
            </a:endParaRPr>
          </a:p>
          <a:p>
            <a:endParaRPr lang="de-DE" sz="2000" b="1" dirty="0" smtClean="0">
              <a:solidFill>
                <a:schemeClr val="accent6">
                  <a:lumMod val="50000"/>
                </a:schemeClr>
              </a:solidFill>
              <a:latin typeface="Helvetica" panose="020B0604020202020204" pitchFamily="34" charset="0"/>
              <a:ea typeface="Open Sans" panose="020B0606030504020204" pitchFamily="34" charset="0"/>
              <a:cs typeface="Helvetica" panose="020B0604020202020204" pitchFamily="34" charset="0"/>
            </a:endParaRPr>
          </a:p>
          <a:p>
            <a:r>
              <a:rPr lang="de-DE" sz="2000" b="1" dirty="0" smtClean="0">
                <a:solidFill>
                  <a:schemeClr val="accent6">
                    <a:lumMod val="50000"/>
                  </a:schemeClr>
                </a:solidFill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rPr>
              <a:t>Bundesministerium für Arbeit und Wirtschaft</a:t>
            </a:r>
          </a:p>
          <a:p>
            <a:r>
              <a:rPr lang="de-DE" sz="2000" b="1" dirty="0" smtClean="0">
                <a:solidFill>
                  <a:schemeClr val="accent6">
                    <a:lumMod val="50000"/>
                  </a:schemeClr>
                </a:solidFill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rPr>
              <a:t>ESF-Bescheinigung, Evaluierung des ESF, EMCO</a:t>
            </a:r>
            <a:endParaRPr lang="de-DE" sz="2000" b="1" dirty="0">
              <a:solidFill>
                <a:schemeClr val="accent6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617" y="695798"/>
            <a:ext cx="3271962" cy="803723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9887" y="99889"/>
            <a:ext cx="1839230" cy="1864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84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0"/>
            <a:r>
              <a:rPr lang="de-DE" sz="2400" b="1" dirty="0" smtClean="0">
                <a:solidFill>
                  <a:srgbClr val="0080C8"/>
                </a:solidFill>
              </a:rPr>
              <a:t>Durchgeführte Evaluierungen</a:t>
            </a:r>
            <a:endParaRPr lang="de-DE" sz="2400" b="1" dirty="0">
              <a:solidFill>
                <a:srgbClr val="0080C8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half" idx="10"/>
          </p:nvPr>
        </p:nvSpPr>
        <p:spPr>
          <a:xfrm>
            <a:off x="522000" y="2540000"/>
            <a:ext cx="8100000" cy="4216400"/>
          </a:xfrm>
        </p:spPr>
        <p:txBody>
          <a:bodyPr>
            <a:normAutofit/>
          </a:bodyPr>
          <a:lstStyle/>
          <a:p>
            <a:r>
              <a:rPr lang="de-DE" sz="2000" b="1" dirty="0" smtClean="0"/>
              <a:t>PA 4, M.4.2. Übergang Schule-Ausbildung-Beruf: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dirty="0"/>
              <a:t>BMSGPK </a:t>
            </a:r>
            <a:r>
              <a:rPr lang="de-DE" sz="2000" b="1" dirty="0" smtClean="0"/>
              <a:t>hat Evaluierung </a:t>
            </a:r>
            <a:r>
              <a:rPr lang="de-DE" sz="2000" b="1" dirty="0"/>
              <a:t>von </a:t>
            </a:r>
            <a:r>
              <a:rPr lang="de-DE" sz="2000" b="1" dirty="0" err="1"/>
              <a:t>AusbildungsFit</a:t>
            </a:r>
            <a:r>
              <a:rPr lang="de-DE" sz="2000" b="1" dirty="0"/>
              <a:t> (</a:t>
            </a:r>
            <a:r>
              <a:rPr lang="de-DE" sz="2000" b="1" dirty="0" err="1"/>
              <a:t>AFit</a:t>
            </a:r>
            <a:r>
              <a:rPr lang="de-DE" sz="2000" b="1" dirty="0"/>
              <a:t>) und </a:t>
            </a:r>
            <a:r>
              <a:rPr lang="de-DE" sz="2000" b="1" dirty="0" err="1"/>
              <a:t>Vormodul</a:t>
            </a:r>
            <a:r>
              <a:rPr lang="de-DE" sz="2000" b="1" dirty="0"/>
              <a:t> </a:t>
            </a:r>
            <a:r>
              <a:rPr lang="de-DE" sz="2000" b="1" dirty="0" smtClean="0"/>
              <a:t>durchgeführt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dirty="0" smtClean="0"/>
              <a:t>Endbericht </a:t>
            </a:r>
            <a:r>
              <a:rPr lang="de-DE" sz="2000" b="1" dirty="0"/>
              <a:t>zur Evaluierung wurde auf der Homepage des BMSGPK </a:t>
            </a:r>
            <a:r>
              <a:rPr lang="de-DE" sz="2000" b="1" dirty="0" smtClean="0"/>
              <a:t>veröffentlicht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dirty="0" smtClean="0"/>
              <a:t>Ergebnisse TOP 2. Sitzung AG Evaluierung 25.04.2024</a:t>
            </a:r>
          </a:p>
          <a:p>
            <a:r>
              <a:rPr lang="de-DE" sz="2000" b="1" dirty="0" smtClean="0"/>
              <a:t>PA 5 Zugang zu lebenslangem Lernen: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dirty="0" smtClean="0"/>
              <a:t>BMBWF hat Evaluierung der Initiative Erwachsenenbildung 2018 bis 2023 durchgeführt</a:t>
            </a:r>
            <a:endParaRPr lang="de-DE" sz="2000" b="1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471" y="556591"/>
            <a:ext cx="3103031" cy="762227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1971" y="4935"/>
            <a:ext cx="1835055" cy="1865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84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1971" y="4935"/>
            <a:ext cx="1835055" cy="1865538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471" y="556591"/>
            <a:ext cx="3103031" cy="762227"/>
          </a:xfrm>
          <a:prstGeom prst="rect">
            <a:avLst/>
          </a:prstGeom>
        </p:spPr>
      </p:pic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0"/>
            <a:r>
              <a:rPr lang="de-DE" sz="2400" b="1" dirty="0" smtClean="0">
                <a:solidFill>
                  <a:srgbClr val="0080C8"/>
                </a:solidFill>
              </a:rPr>
              <a:t>Planung Programmevaluierung und zentral beauftragte vertiefende Evaluierungen</a:t>
            </a:r>
            <a:endParaRPr lang="de-DE" sz="2400" b="1" dirty="0">
              <a:solidFill>
                <a:srgbClr val="0080C8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half" idx="10"/>
          </p:nvPr>
        </p:nvSpPr>
        <p:spPr>
          <a:xfrm>
            <a:off x="522000" y="2540000"/>
            <a:ext cx="8100000" cy="4216400"/>
          </a:xfrm>
        </p:spPr>
        <p:txBody>
          <a:bodyPr>
            <a:normAutofit/>
          </a:bodyPr>
          <a:lstStyle/>
          <a:p>
            <a:r>
              <a:rPr lang="de-DE" sz="2000" b="1" dirty="0" smtClean="0"/>
              <a:t>Geplante Vergabe: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dirty="0" smtClean="0"/>
              <a:t>Basis – Evaluierungsplan (Änderung: Halbzeitüberprüfung durch Verwaltungsbehörde)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dirty="0" smtClean="0"/>
              <a:t>Gemeinsame Beauftragung Programmevaluierung (Block A) und vertiefende Evaluierungen PA1, PA3, PA6, PA7 (Block B) sowie Indikatorenerhebung (Block C)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dirty="0" smtClean="0"/>
              <a:t>Grund</a:t>
            </a:r>
            <a:r>
              <a:rPr lang="de-DE" sz="2000" b="1" dirty="0" smtClean="0"/>
              <a:t>: Ergebnisse aller Evaluierungsarbeiten sollen in Bewertung des Programmes und dessen Auswirkungen einfließen</a:t>
            </a:r>
          </a:p>
        </p:txBody>
      </p:sp>
    </p:spTree>
    <p:extLst>
      <p:ext uri="{BB962C8B-B14F-4D97-AF65-F5344CB8AC3E}">
        <p14:creationId xmlns:p14="http://schemas.microsoft.com/office/powerpoint/2010/main" val="15534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1971" y="4935"/>
            <a:ext cx="1835055" cy="1865538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471" y="556591"/>
            <a:ext cx="3103031" cy="762227"/>
          </a:xfrm>
          <a:prstGeom prst="rect">
            <a:avLst/>
          </a:prstGeom>
        </p:spPr>
      </p:pic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0"/>
            <a:r>
              <a:rPr lang="de-DE" sz="2400" b="1" dirty="0" smtClean="0">
                <a:solidFill>
                  <a:srgbClr val="0080C8"/>
                </a:solidFill>
              </a:rPr>
              <a:t>Planung Programmevaluierung und zentral beauftragte vertiefende Evaluierungen</a:t>
            </a:r>
            <a:endParaRPr lang="de-DE" sz="2400" b="1" dirty="0">
              <a:solidFill>
                <a:srgbClr val="0080C8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half" idx="10"/>
          </p:nvPr>
        </p:nvSpPr>
        <p:spPr>
          <a:xfrm>
            <a:off x="522000" y="2540000"/>
            <a:ext cx="8100000" cy="4216400"/>
          </a:xfrm>
        </p:spPr>
        <p:txBody>
          <a:bodyPr>
            <a:normAutofit/>
          </a:bodyPr>
          <a:lstStyle/>
          <a:p>
            <a:r>
              <a:rPr lang="de-DE" sz="2000" b="1" dirty="0" smtClean="0"/>
              <a:t>Vorbereitungsarbeiten </a:t>
            </a:r>
            <a:r>
              <a:rPr lang="de-DE" sz="2000" b="1" dirty="0"/>
              <a:t>- Leistungsbeschreibung:</a:t>
            </a:r>
            <a:endParaRPr lang="de-DE" sz="20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dirty="0" smtClean="0"/>
              <a:t>Entwurf erstellt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dirty="0" smtClean="0"/>
              <a:t>Abstimmung mit Verwaltungsbehörde und ÖROK/JTF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dirty="0"/>
              <a:t>Diskussion mit Experten des EK </a:t>
            </a:r>
            <a:r>
              <a:rPr lang="de-DE" sz="2000" b="1" dirty="0" err="1"/>
              <a:t>Partnership</a:t>
            </a:r>
            <a:r>
              <a:rPr lang="de-DE" sz="2000" b="1" dirty="0"/>
              <a:t> </a:t>
            </a:r>
            <a:r>
              <a:rPr lang="de-DE" sz="2000" b="1" dirty="0" err="1"/>
              <a:t>for</a:t>
            </a:r>
            <a:r>
              <a:rPr lang="de-DE" sz="2000" b="1" dirty="0"/>
              <a:t> Evaluation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i="1" dirty="0" smtClean="0"/>
              <a:t>AG </a:t>
            </a:r>
            <a:r>
              <a:rPr lang="de-DE" sz="2000" b="1" i="1" dirty="0"/>
              <a:t>Evaluierung </a:t>
            </a:r>
            <a:r>
              <a:rPr lang="de-DE" sz="2000" b="1" i="1" dirty="0" smtClean="0"/>
              <a:t>25.04.2024 – Diskussion Evaluierungsfragen</a:t>
            </a:r>
          </a:p>
          <a:p>
            <a:endParaRPr lang="de-DE" sz="2000" b="1" dirty="0" smtClean="0"/>
          </a:p>
          <a:p>
            <a:r>
              <a:rPr lang="de-DE" sz="2000" b="1" dirty="0" smtClean="0"/>
              <a:t>Vergabeverfahren für 2. Halbjahr 2024 geplant</a:t>
            </a:r>
            <a:endParaRPr lang="de-DE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b="1" dirty="0"/>
          </a:p>
        </p:txBody>
      </p:sp>
    </p:spTree>
    <p:extLst>
      <p:ext uri="{BB962C8B-B14F-4D97-AF65-F5344CB8AC3E}">
        <p14:creationId xmlns:p14="http://schemas.microsoft.com/office/powerpoint/2010/main" val="183211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471" y="556591"/>
            <a:ext cx="3103031" cy="762227"/>
          </a:xfrm>
          <a:prstGeom prst="rect">
            <a:avLst/>
          </a:prstGeom>
        </p:spPr>
      </p:pic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0"/>
            <a:r>
              <a:rPr lang="de-DE" sz="2400" b="1" dirty="0" smtClean="0">
                <a:solidFill>
                  <a:srgbClr val="0080C8"/>
                </a:solidFill>
              </a:rPr>
              <a:t>Evaluierungsplan - Anpassungen</a:t>
            </a:r>
            <a:endParaRPr lang="de-DE" sz="2400" b="1" dirty="0">
              <a:solidFill>
                <a:srgbClr val="0080C8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half" idx="10"/>
          </p:nvPr>
        </p:nvSpPr>
        <p:spPr>
          <a:xfrm>
            <a:off x="522000" y="2540000"/>
            <a:ext cx="8100000" cy="4216400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000" dirty="0" smtClean="0"/>
              <a:t>Beitrag zur </a:t>
            </a:r>
            <a:r>
              <a:rPr lang="de-AT" sz="2000" b="1" dirty="0" smtClean="0"/>
              <a:t>Halbzeitüberprüfung</a:t>
            </a:r>
            <a:r>
              <a:rPr lang="de-AT" sz="2000" dirty="0" smtClean="0"/>
              <a:t>: Inhalte werden von Verwaltungsbehörde in Halbzeitüberprüfung durchgeführt; keine externe Beauftragung erforderlich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Bezug zu Art</a:t>
            </a:r>
            <a:r>
              <a:rPr lang="de-DE" sz="2000" dirty="0"/>
              <a:t>. 44 </a:t>
            </a:r>
            <a:r>
              <a:rPr lang="de-DE" sz="2000" dirty="0" smtClean="0"/>
              <a:t>der </a:t>
            </a:r>
            <a:r>
              <a:rPr lang="de-DE" sz="2000" dirty="0"/>
              <a:t>VO (EU) 2021/1060 </a:t>
            </a:r>
            <a:r>
              <a:rPr lang="de-DE" sz="2000" b="1" dirty="0" smtClean="0"/>
              <a:t>Absätze </a:t>
            </a:r>
            <a:r>
              <a:rPr lang="de-DE" sz="2000" b="1" dirty="0"/>
              <a:t>1 und </a:t>
            </a:r>
            <a:r>
              <a:rPr lang="de-DE" sz="2000" b="1" dirty="0" smtClean="0"/>
              <a:t>2 </a:t>
            </a:r>
            <a:r>
              <a:rPr lang="de-DE" sz="2000" dirty="0" smtClean="0"/>
              <a:t>bei allen Evaluierungsarbeiten klargestellt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dirty="0" smtClean="0"/>
              <a:t>Evaluierungsfragen</a:t>
            </a:r>
            <a:r>
              <a:rPr lang="de-DE" sz="2000" dirty="0" smtClean="0"/>
              <a:t> werden in AG Evaluierung für Leistungsbeschreibung formuliert; keine Angaben dazu mehr im Evaluierungsplan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Berichtlegung abgestimmt (Zwischen- und Endbericht auch in vertiefender Evaluierung PA1)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Weitere Anpassungen bsp. an Programmänderungen</a:t>
            </a:r>
          </a:p>
          <a:p>
            <a:endParaRPr lang="de-DE" sz="2400" dirty="0" smtClean="0"/>
          </a:p>
          <a:p>
            <a:endParaRPr lang="de-AT" sz="24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6069" y="4935"/>
            <a:ext cx="1835055" cy="1865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46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471" y="556591"/>
            <a:ext cx="3103031" cy="762227"/>
          </a:xfrm>
          <a:prstGeom prst="rect">
            <a:avLst/>
          </a:prstGeom>
        </p:spPr>
      </p:pic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0"/>
            <a:r>
              <a:rPr lang="de-DE" sz="2400" b="1" dirty="0" smtClean="0">
                <a:solidFill>
                  <a:srgbClr val="0080C8"/>
                </a:solidFill>
              </a:rPr>
              <a:t>Evaluierungsplan - Vorgangsweise</a:t>
            </a:r>
            <a:endParaRPr lang="de-DE" sz="2400" b="1" dirty="0">
              <a:solidFill>
                <a:srgbClr val="0080C8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half" idx="10"/>
          </p:nvPr>
        </p:nvSpPr>
        <p:spPr>
          <a:xfrm>
            <a:off x="522000" y="2540000"/>
            <a:ext cx="8100000" cy="4216400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400" dirty="0" smtClean="0"/>
              <a:t>Diskussion der Inhalte und Evaluierungsfragen in AG Evaluierung am 25. April 2024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400" dirty="0" smtClean="0"/>
              <a:t>Anpassung des Evaluierungsplans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400" dirty="0" smtClean="0"/>
              <a:t>Evaluierungsplan in Version 2 an Begleitausschuss im schriftlichen Verfahren zur Beschlussfassung</a:t>
            </a:r>
            <a:endParaRPr lang="de-DE" sz="2400" dirty="0" smtClean="0"/>
          </a:p>
          <a:p>
            <a:endParaRPr lang="de-DE" sz="2400" dirty="0" smtClean="0"/>
          </a:p>
          <a:p>
            <a:endParaRPr lang="de-AT" sz="24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6069" y="4935"/>
            <a:ext cx="1835055" cy="1865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21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Design">
  <a:themeElements>
    <a:clrScheme name="ESF Standard">
      <a:dk1>
        <a:srgbClr val="003BA9"/>
      </a:dk1>
      <a:lt1>
        <a:srgbClr val="FFFFFF"/>
      </a:lt1>
      <a:dk2>
        <a:srgbClr val="003BA9"/>
      </a:dk2>
      <a:lt2>
        <a:srgbClr val="E7E6E6"/>
      </a:lt2>
      <a:accent1>
        <a:srgbClr val="003399"/>
      </a:accent1>
      <a:accent2>
        <a:srgbClr val="0080C8"/>
      </a:accent2>
      <a:accent3>
        <a:srgbClr val="FFCC00"/>
      </a:accent3>
      <a:accent4>
        <a:srgbClr val="FFED00"/>
      </a:accent4>
      <a:accent5>
        <a:srgbClr val="027FC7"/>
      </a:accent5>
      <a:accent6>
        <a:srgbClr val="003BA9"/>
      </a:accent6>
      <a:hlink>
        <a:srgbClr val="0080C8"/>
      </a:hlink>
      <a:folHlink>
        <a:srgbClr val="0080C8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F_V4" id="{12A031D6-9E31-B541-AEDD-F08DB3897C3A}" vid="{B93C084F-CF72-4346-9977-4AEC2B9840A3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280</Words>
  <Application>Microsoft Office PowerPoint</Application>
  <PresentationFormat>Bildschirmpräsentation (4:3)</PresentationFormat>
  <Paragraphs>37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Arial</vt:lpstr>
      <vt:lpstr>Calibri</vt:lpstr>
      <vt:lpstr>Helvetica</vt:lpstr>
      <vt:lpstr>Helvetica Neue</vt:lpstr>
      <vt:lpstr>Open Sans</vt:lpstr>
      <vt:lpstr>Office-Design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Ein Microsoft Office-Anwender</dc:creator>
  <cp:lastModifiedBy>Berger Martina</cp:lastModifiedBy>
  <cp:revision>194</cp:revision>
  <cp:lastPrinted>2024-04-23T08:26:53Z</cp:lastPrinted>
  <dcterms:created xsi:type="dcterms:W3CDTF">2016-09-06T10:23:41Z</dcterms:created>
  <dcterms:modified xsi:type="dcterms:W3CDTF">2024-04-23T08:45:09Z</dcterms:modified>
</cp:coreProperties>
</file>