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7" r:id="rId3"/>
    <p:sldId id="260" r:id="rId4"/>
    <p:sldId id="266" r:id="rId5"/>
    <p:sldId id="262" r:id="rId6"/>
    <p:sldId id="268" r:id="rId7"/>
    <p:sldId id="272" r:id="rId8"/>
    <p:sldId id="271" r:id="rId9"/>
  </p:sldIdLst>
  <p:sldSz cx="12192000" cy="6858000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0C8342E-3649-4662-9B2A-F8F8BD8B3F3C}">
          <p14:sldIdLst>
            <p14:sldId id="265"/>
            <p14:sldId id="267"/>
            <p14:sldId id="260"/>
            <p14:sldId id="266"/>
            <p14:sldId id="262"/>
            <p14:sldId id="268"/>
            <p14:sldId id="272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8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52952-EF5B-4D77-9EA4-C569962A7FAB}" type="datetimeFigureOut">
              <a:rPr lang="de-AT" smtClean="0"/>
              <a:t>24.04.2024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2921-3CB7-4756-A0BD-367273766D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648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859269"/>
            <a:ext cx="9144000" cy="2387600"/>
          </a:xfrm>
        </p:spPr>
        <p:txBody>
          <a:bodyPr anchor="b"/>
          <a:lstStyle>
            <a:lvl1pPr algn="ctr">
              <a:defRPr sz="6000" b="1" baseline="0"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83912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80C8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3F92-243A-426C-93FF-10786CB7CD90}" type="datetimeFigureOut">
              <a:rPr lang="de-AT" smtClean="0"/>
              <a:t>24.04.2024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2C2C-E455-4F57-A254-F6CD184E2FDB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762"/>
            <a:ext cx="10058400" cy="6035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4" y="4141312"/>
            <a:ext cx="10058400" cy="60350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235"/>
            <a:ext cx="10058400" cy="60350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04519" y="168836"/>
            <a:ext cx="1298561" cy="13229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5" y="267013"/>
            <a:ext cx="2752011" cy="6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5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3F92-243A-426C-93FF-10786CB7CD90}" type="datetimeFigureOut">
              <a:rPr lang="de-AT" smtClean="0"/>
              <a:t>24.04.2024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2C2C-E455-4F57-A254-F6CD184E2F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34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3F92-243A-426C-93FF-10786CB7CD90}" type="datetimeFigureOut">
              <a:rPr lang="de-AT" smtClean="0"/>
              <a:t>24.04.2024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2C2C-E455-4F57-A254-F6CD184E2F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568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3F92-243A-426C-93FF-10786CB7CD90}" type="datetimeFigureOut">
              <a:rPr lang="de-AT" smtClean="0"/>
              <a:t>24.04.2024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2C2C-E455-4F57-A254-F6CD184E2F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927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3F92-243A-426C-93FF-10786CB7CD90}" type="datetimeFigureOut">
              <a:rPr lang="de-AT" smtClean="0"/>
              <a:t>24.04.2024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2C2C-E455-4F57-A254-F6CD184E2F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765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3F92-243A-426C-93FF-10786CB7CD90}" type="datetimeFigureOut">
              <a:rPr lang="de-AT" smtClean="0"/>
              <a:t>24.04.2024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2C2C-E455-4F57-A254-F6CD184E2F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217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3F92-243A-426C-93FF-10786CB7CD90}" type="datetimeFigureOut">
              <a:rPr lang="de-AT" smtClean="0"/>
              <a:t>24.04.2024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2C2C-E455-4F57-A254-F6CD184E2F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775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5014"/>
            <a:ext cx="10515600" cy="1325563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Titelmasterformat durch Klicken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47346"/>
            <a:ext cx="10401300" cy="3850583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3F92-243A-426C-93FF-10786CB7CD90}" type="datetimeFigureOut">
              <a:rPr lang="de-AT" smtClean="0"/>
              <a:t>24.04.2024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6367462"/>
            <a:ext cx="1257300" cy="342900"/>
          </a:xfrm>
          <a:prstGeom prst="rect">
            <a:avLst/>
          </a:prstGeom>
        </p:spPr>
      </p:pic>
      <p:pic>
        <p:nvPicPr>
          <p:cNvPr id="7" name="Grafik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97929"/>
            <a:ext cx="5760000" cy="62794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02203" y="182562"/>
            <a:ext cx="1303193" cy="1323039"/>
          </a:xfrm>
          <a:prstGeom prst="rect">
            <a:avLst/>
          </a:prstGeom>
        </p:spPr>
      </p:pic>
      <p:pic>
        <p:nvPicPr>
          <p:cNvPr id="10" name="Grafik 9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959792"/>
            <a:ext cx="572770" cy="579120"/>
          </a:xfrm>
          <a:prstGeom prst="rect">
            <a:avLst/>
          </a:prstGeom>
          <a:noFill/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601"/>
            <a:ext cx="10058400" cy="60350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5" y="267013"/>
            <a:ext cx="2752011" cy="6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89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3F92-243A-426C-93FF-10786CB7CD90}" type="datetimeFigureOut">
              <a:rPr lang="de-AT" smtClean="0"/>
              <a:t>24.04.2024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6367462"/>
            <a:ext cx="1257300" cy="3429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02203" y="182562"/>
            <a:ext cx="1303193" cy="1323039"/>
          </a:xfrm>
          <a:prstGeom prst="rect">
            <a:avLst/>
          </a:prstGeom>
        </p:spPr>
      </p:pic>
      <p:pic>
        <p:nvPicPr>
          <p:cNvPr id="10" name="Grafik 9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959792"/>
            <a:ext cx="572770" cy="579120"/>
          </a:xfrm>
          <a:prstGeom prst="rect">
            <a:avLst/>
          </a:prstGeom>
          <a:noFill/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5" y="267013"/>
            <a:ext cx="2752011" cy="676003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838200" y="605014"/>
            <a:ext cx="10515600" cy="1325563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Titelmasterformat durch Klicken</a:t>
            </a:r>
            <a:endParaRPr lang="de-AT" dirty="0"/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838200" y="2147346"/>
            <a:ext cx="10401300" cy="4209004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601"/>
            <a:ext cx="10058400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9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3F92-243A-426C-93FF-10786CB7CD90}" type="datetimeFigureOut">
              <a:rPr lang="de-AT" smtClean="0"/>
              <a:t>24.04.2024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6367462"/>
            <a:ext cx="1257300" cy="342900"/>
          </a:xfrm>
          <a:prstGeom prst="rect">
            <a:avLst/>
          </a:prstGeom>
        </p:spPr>
      </p:pic>
      <p:pic>
        <p:nvPicPr>
          <p:cNvPr id="7" name="Grafik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97929"/>
            <a:ext cx="5760000" cy="62794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02203" y="182562"/>
            <a:ext cx="1303193" cy="1323039"/>
          </a:xfrm>
          <a:prstGeom prst="rect">
            <a:avLst/>
          </a:prstGeom>
        </p:spPr>
      </p:pic>
      <p:pic>
        <p:nvPicPr>
          <p:cNvPr id="10" name="Grafik 9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959792"/>
            <a:ext cx="572770" cy="579120"/>
          </a:xfrm>
          <a:prstGeom prst="rect">
            <a:avLst/>
          </a:prstGeom>
          <a:noFill/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5" y="267013"/>
            <a:ext cx="2752011" cy="676003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838200" y="605014"/>
            <a:ext cx="10515600" cy="1325563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Titelmasterformat durch Klicken</a:t>
            </a:r>
            <a:endParaRPr lang="de-AT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838200" y="2147346"/>
            <a:ext cx="10401300" cy="4209004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010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3F92-243A-426C-93FF-10786CB7CD90}" type="datetimeFigureOut">
              <a:rPr lang="de-AT" smtClean="0"/>
              <a:t>24.04.2024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2C2C-E455-4F57-A254-F6CD184E2FDB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762"/>
            <a:ext cx="12192000" cy="6035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4" y="4141312"/>
            <a:ext cx="12206614" cy="60350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235"/>
            <a:ext cx="12192000" cy="60350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04519" y="168836"/>
            <a:ext cx="1298561" cy="13229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90120" y="6264229"/>
            <a:ext cx="2020880" cy="54936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4" y="6237160"/>
            <a:ext cx="9347534" cy="60350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5" y="267013"/>
            <a:ext cx="2752011" cy="6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1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3F92-243A-426C-93FF-10786CB7CD90}" type="datetimeFigureOut">
              <a:rPr lang="de-AT" smtClean="0"/>
              <a:t>24.04.2024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6367462"/>
            <a:ext cx="1257300" cy="3429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02203" y="182562"/>
            <a:ext cx="1303193" cy="1323039"/>
          </a:xfrm>
          <a:prstGeom prst="rect">
            <a:avLst/>
          </a:prstGeom>
        </p:spPr>
      </p:pic>
      <p:pic>
        <p:nvPicPr>
          <p:cNvPr id="10" name="Grafik 9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959792"/>
            <a:ext cx="572770" cy="579120"/>
          </a:xfrm>
          <a:prstGeom prst="rect">
            <a:avLst/>
          </a:prstGeom>
          <a:noFill/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5" y="267013"/>
            <a:ext cx="2752011" cy="67600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838200" y="605014"/>
            <a:ext cx="10515600" cy="1325563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Titelmasterformat durch Klicken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5752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3F92-243A-426C-93FF-10786CB7CD90}" type="datetimeFigureOut">
              <a:rPr lang="de-AT" smtClean="0"/>
              <a:t>24.04.2024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2C2C-E455-4F57-A254-F6CD184E2F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735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3F92-243A-426C-93FF-10786CB7CD90}" type="datetimeFigureOut">
              <a:rPr lang="de-AT" smtClean="0"/>
              <a:t>24.04.2024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2C2C-E455-4F57-A254-F6CD184E2F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299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3F92-243A-426C-93FF-10786CB7CD90}" type="datetimeFigureOut">
              <a:rPr lang="de-AT" smtClean="0"/>
              <a:t>24.04.2024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2C2C-E455-4F57-A254-F6CD184E2F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615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13F92-243A-426C-93FF-10786CB7CD90}" type="datetimeFigureOut">
              <a:rPr lang="de-AT" smtClean="0"/>
              <a:t>24.04.2024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2C2C-E455-4F57-A254-F6CD184E2F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234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3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ina.kitzmueller@bmaw.gv.at" TargetMode="External"/><Relationship Id="rId2" Type="http://schemas.openxmlformats.org/officeDocument/2006/relationships/hyperlink" Target="mailto:bianca.petschl@bmaw.gv.a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atharina.prigge@bmaw.gv.a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demografieberatungplus.at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c.europa.eu/european-social-fund-plus/en/social-innovation-match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53178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AT" sz="6700" b="1" dirty="0" smtClean="0"/>
              <a:t/>
            </a:r>
            <a:br>
              <a:rPr lang="de-AT" sz="6700" b="1" dirty="0" smtClean="0"/>
            </a:br>
            <a:r>
              <a:rPr lang="de-AT" sz="6700" b="1" dirty="0" smtClean="0"/>
              <a:t>TOP 2</a:t>
            </a:r>
            <a:br>
              <a:rPr lang="de-AT" sz="6700" b="1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Projekte </a:t>
            </a:r>
            <a:r>
              <a:rPr lang="de-AT" dirty="0"/>
              <a:t>der Verwaltungsbehörde</a:t>
            </a:r>
          </a:p>
        </p:txBody>
      </p:sp>
      <p:sp>
        <p:nvSpPr>
          <p:cNvPr id="3" name="Untertitel 1">
            <a:extLst>
              <a:ext uri="{FF2B5EF4-FFF2-40B4-BE49-F238E27FC236}">
                <a16:creationId xmlns:a16="http://schemas.microsoft.com/office/drawing/2014/main" id="{1B9F645B-5440-41F0-8FF7-FAB546CC13C4}"/>
              </a:ext>
            </a:extLst>
          </p:cNvPr>
          <p:cNvSpPr txBox="1">
            <a:spLocks/>
          </p:cNvSpPr>
          <p:nvPr/>
        </p:nvSpPr>
        <p:spPr>
          <a:xfrm>
            <a:off x="8401722" y="5163671"/>
            <a:ext cx="2829261" cy="1431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400" dirty="0" smtClean="0">
                <a:solidFill>
                  <a:srgbClr val="0080C8"/>
                </a:solidFill>
              </a:rPr>
              <a:t>Ansprechpersonen:  </a:t>
            </a:r>
          </a:p>
          <a:p>
            <a:pPr marL="0" indent="0" algn="r">
              <a:buNone/>
            </a:pPr>
            <a:r>
              <a:rPr lang="de-DE" sz="1400" dirty="0" smtClean="0">
                <a:solidFill>
                  <a:srgbClr val="0080C8"/>
                </a:solidFill>
                <a:hlinkClick r:id="rId2"/>
              </a:rPr>
              <a:t>bianca.petschl@bmaw.gv.at</a:t>
            </a:r>
            <a:endParaRPr lang="de-DE" sz="1400" dirty="0" smtClean="0">
              <a:solidFill>
                <a:srgbClr val="0080C8"/>
              </a:solidFill>
            </a:endParaRPr>
          </a:p>
          <a:p>
            <a:pPr marL="0" indent="0" algn="r">
              <a:buNone/>
            </a:pPr>
            <a:r>
              <a:rPr lang="de-DE" sz="1400" dirty="0" smtClean="0">
                <a:solidFill>
                  <a:srgbClr val="0080C8"/>
                </a:solidFill>
                <a:hlinkClick r:id="rId3"/>
              </a:rPr>
              <a:t>carina.kitzmueller@bmaw.gv.at</a:t>
            </a:r>
            <a:r>
              <a:rPr lang="de-DE" sz="1400" dirty="0" smtClean="0">
                <a:solidFill>
                  <a:srgbClr val="0080C8"/>
                </a:solidFill>
              </a:rPr>
              <a:t> </a:t>
            </a:r>
            <a:endParaRPr lang="de-DE" sz="1400" dirty="0">
              <a:solidFill>
                <a:srgbClr val="0080C8"/>
              </a:solidFill>
            </a:endParaRPr>
          </a:p>
          <a:p>
            <a:pPr marL="0" indent="0" algn="r">
              <a:buNone/>
            </a:pPr>
            <a:r>
              <a:rPr lang="de-DE" sz="1400" dirty="0" smtClean="0">
                <a:solidFill>
                  <a:srgbClr val="0080C8"/>
                </a:solidFill>
                <a:hlinkClick r:id="rId4"/>
              </a:rPr>
              <a:t>katharina.prigge@bmaw.gv.at</a:t>
            </a:r>
            <a:r>
              <a:rPr lang="de-DE" sz="1400" dirty="0" smtClean="0">
                <a:solidFill>
                  <a:srgbClr val="0080C8"/>
                </a:solidFill>
              </a:rPr>
              <a:t> </a:t>
            </a:r>
          </a:p>
          <a:p>
            <a:endParaRPr lang="de-DE" sz="1400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241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dirty="0" err="1" smtClean="0"/>
              <a:t>Prio</a:t>
            </a:r>
            <a:r>
              <a:rPr lang="de-AT" sz="4000" dirty="0" smtClean="0"/>
              <a:t> 1: Vereinbarkeit und Gleichstellung</a:t>
            </a:r>
            <a:endParaRPr lang="de-AT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19637"/>
            <a:ext cx="9313847" cy="420900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DE" sz="2400" u="sng" dirty="0" smtClean="0"/>
              <a:t>Schwerpunkt 1</a:t>
            </a:r>
            <a:endParaRPr lang="de-AT" sz="2400" u="sng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AT" sz="2400" b="1" dirty="0"/>
              <a:t>„100 Prozent – Gleichstellung zahlt sich aus“</a:t>
            </a:r>
          </a:p>
          <a:p>
            <a:pPr lvl="1">
              <a:spcAft>
                <a:spcPts val="600"/>
              </a:spcAft>
            </a:pPr>
            <a:r>
              <a:rPr lang="de-AT" sz="2000" dirty="0"/>
              <a:t>Betriebsberatungsprojekt</a:t>
            </a:r>
          </a:p>
          <a:p>
            <a:pPr lvl="1">
              <a:spcAft>
                <a:spcPts val="600"/>
              </a:spcAft>
            </a:pPr>
            <a:r>
              <a:rPr lang="de-AT" sz="2000" dirty="0" smtClean="0"/>
              <a:t>Gleichstellungsorientierte </a:t>
            </a:r>
            <a:r>
              <a:rPr lang="de-AT" sz="2000" dirty="0"/>
              <a:t>Einkommens- und Karriereentwicklung</a:t>
            </a:r>
          </a:p>
          <a:p>
            <a:pPr lvl="1">
              <a:spcAft>
                <a:spcPts val="600"/>
              </a:spcAft>
            </a:pPr>
            <a:r>
              <a:rPr lang="de-AT" sz="2000" dirty="0"/>
              <a:t>Nov 2023 – Nov </a:t>
            </a:r>
            <a:r>
              <a:rPr lang="de-AT" sz="2000" dirty="0" smtClean="0"/>
              <a:t>2028</a:t>
            </a:r>
          </a:p>
          <a:p>
            <a:pPr lvl="1">
              <a:spcAft>
                <a:spcPts val="600"/>
              </a:spcAft>
            </a:pPr>
            <a:r>
              <a:rPr lang="de-AT" sz="2000" dirty="0" smtClean="0"/>
              <a:t>EUR 10,5 Mio.</a:t>
            </a:r>
          </a:p>
          <a:p>
            <a:pPr lvl="1">
              <a:spcAft>
                <a:spcPts val="600"/>
              </a:spcAft>
            </a:pPr>
            <a:r>
              <a:rPr lang="de-AT" sz="2000" dirty="0" smtClean="0"/>
              <a:t>BAB, </a:t>
            </a:r>
            <a:r>
              <a:rPr lang="de-AT" sz="2000" dirty="0" err="1" smtClean="0"/>
              <a:t>Deloitte</a:t>
            </a:r>
            <a:r>
              <a:rPr lang="de-AT" sz="2000" dirty="0" smtClean="0"/>
              <a:t>, ÖSB Consulting (ABZ*Austria)</a:t>
            </a:r>
          </a:p>
          <a:p>
            <a:pPr lvl="1">
              <a:spcAft>
                <a:spcPts val="600"/>
              </a:spcAft>
            </a:pPr>
            <a:r>
              <a:rPr lang="de-AT" sz="2000" dirty="0" smtClean="0"/>
              <a:t>290 beratene Unternehmen (250 </a:t>
            </a:r>
            <a:r>
              <a:rPr lang="de-AT" sz="2000" dirty="0" err="1" smtClean="0"/>
              <a:t>akkord</a:t>
            </a:r>
            <a:r>
              <a:rPr lang="de-AT" sz="2000" dirty="0" smtClean="0"/>
              <a:t>.)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29" y="2119637"/>
            <a:ext cx="3289578" cy="14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dirty="0" err="1" smtClean="0"/>
              <a:t>Prio</a:t>
            </a:r>
            <a:r>
              <a:rPr lang="de-AT" sz="4000" dirty="0" smtClean="0"/>
              <a:t> 1: Vereinbarkeit und Gleichstellung</a:t>
            </a:r>
            <a:endParaRPr lang="de-AT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19637"/>
            <a:ext cx="9313847" cy="420900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DE" sz="2400" u="sng" dirty="0" smtClean="0"/>
              <a:t>Schwerpunkt 1</a:t>
            </a:r>
            <a:endParaRPr lang="de-AT" sz="2400" u="sng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AT" sz="2400" b="1" dirty="0" smtClean="0"/>
              <a:t>„FairPlusService“</a:t>
            </a:r>
          </a:p>
          <a:p>
            <a:pPr lvl="1">
              <a:spcAft>
                <a:spcPts val="600"/>
              </a:spcAft>
            </a:pPr>
            <a:r>
              <a:rPr lang="de-AT" sz="2000" dirty="0" smtClean="0"/>
              <a:t>Betriebsberatungsprojekt</a:t>
            </a:r>
          </a:p>
          <a:p>
            <a:pPr lvl="1">
              <a:spcAft>
                <a:spcPts val="600"/>
              </a:spcAft>
            </a:pPr>
            <a:r>
              <a:rPr lang="de-AT" sz="2000" dirty="0" smtClean="0"/>
              <a:t>(Weiter-)Bildung und berufliche Entwicklung von Frauen mit geringer Formalqualifikation</a:t>
            </a:r>
          </a:p>
          <a:p>
            <a:pPr lvl="1">
              <a:spcAft>
                <a:spcPts val="600"/>
              </a:spcAft>
            </a:pPr>
            <a:r>
              <a:rPr lang="de-AT" sz="2000" dirty="0" smtClean="0"/>
              <a:t>Nov 2023 </a:t>
            </a:r>
            <a:r>
              <a:rPr lang="de-AT" sz="2000" dirty="0"/>
              <a:t>– Nov </a:t>
            </a:r>
            <a:r>
              <a:rPr lang="de-AT" sz="2000" dirty="0" smtClean="0"/>
              <a:t>2028</a:t>
            </a:r>
            <a:endParaRPr lang="de-AT" sz="2000" dirty="0"/>
          </a:p>
          <a:p>
            <a:pPr lvl="1">
              <a:spcAft>
                <a:spcPts val="600"/>
              </a:spcAft>
            </a:pPr>
            <a:r>
              <a:rPr lang="de-AT" sz="2000" dirty="0"/>
              <a:t>EUR 6</a:t>
            </a:r>
            <a:r>
              <a:rPr lang="de-AT" sz="2000" dirty="0" smtClean="0"/>
              <a:t> </a:t>
            </a:r>
            <a:r>
              <a:rPr lang="de-AT" sz="2000" dirty="0"/>
              <a:t>Mio.</a:t>
            </a:r>
          </a:p>
          <a:p>
            <a:pPr lvl="1">
              <a:spcAft>
                <a:spcPts val="600"/>
              </a:spcAft>
            </a:pPr>
            <a:r>
              <a:rPr lang="de-AT" sz="2000" dirty="0" smtClean="0"/>
              <a:t>ÖSB </a:t>
            </a:r>
            <a:r>
              <a:rPr lang="de-AT" sz="2000" dirty="0"/>
              <a:t>Consulting (</a:t>
            </a:r>
            <a:r>
              <a:rPr lang="de-AT" sz="2000" dirty="0" smtClean="0"/>
              <a:t>ABZ*Austria, update Training, ÖSB SI)</a:t>
            </a:r>
          </a:p>
          <a:p>
            <a:pPr lvl="1">
              <a:spcAft>
                <a:spcPts val="600"/>
              </a:spcAft>
            </a:pPr>
            <a:r>
              <a:rPr lang="de-AT" sz="2000" dirty="0" smtClean="0"/>
              <a:t>190 beratene Unternehmen (114 </a:t>
            </a:r>
            <a:r>
              <a:rPr lang="de-AT" sz="2000" dirty="0" err="1" smtClean="0"/>
              <a:t>akkord</a:t>
            </a:r>
            <a:r>
              <a:rPr lang="de-AT" sz="2000" dirty="0" smtClean="0"/>
              <a:t>.)</a:t>
            </a:r>
            <a:endParaRPr lang="de-AT" sz="2000" dirty="0"/>
          </a:p>
          <a:p>
            <a:pPr lvl="1">
              <a:spcAft>
                <a:spcPts val="600"/>
              </a:spcAft>
            </a:pPr>
            <a:endParaRPr lang="de-AT" sz="2400" dirty="0" smtClean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358" y="2221667"/>
            <a:ext cx="2192169" cy="11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dirty="0" err="1" smtClean="0"/>
              <a:t>Prio</a:t>
            </a:r>
            <a:r>
              <a:rPr lang="de-AT" sz="4000" dirty="0" smtClean="0"/>
              <a:t> 1: Vereinbarkeit und Gleichstellung</a:t>
            </a:r>
            <a:endParaRPr lang="de-AT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19637"/>
            <a:ext cx="9313847" cy="420900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DE" sz="2400" u="sng" dirty="0" smtClean="0"/>
              <a:t>Schwerpunkt 1</a:t>
            </a:r>
            <a:endParaRPr lang="de-AT" sz="2400" u="sng" dirty="0" smtClean="0"/>
          </a:p>
          <a:p>
            <a:pPr marL="0" indent="0">
              <a:buNone/>
            </a:pPr>
            <a:r>
              <a:rPr lang="de-AT" sz="2400" dirty="0" smtClean="0"/>
              <a:t> </a:t>
            </a:r>
            <a:r>
              <a:rPr lang="de-AT" sz="2400" b="1" dirty="0" smtClean="0"/>
              <a:t>„</a:t>
            </a:r>
            <a:r>
              <a:rPr lang="de-AT" sz="2400" b="1" dirty="0" err="1" smtClean="0"/>
              <a:t>Capacity</a:t>
            </a:r>
            <a:r>
              <a:rPr lang="de-AT" sz="2400" b="1" dirty="0" smtClean="0"/>
              <a:t> Building – Fokus auf </a:t>
            </a:r>
            <a:r>
              <a:rPr lang="de-AT" sz="2400" b="1" dirty="0" err="1" smtClean="0"/>
              <a:t>Equal</a:t>
            </a:r>
            <a:r>
              <a:rPr lang="de-AT" sz="2400" b="1" dirty="0" smtClean="0"/>
              <a:t> Pay“</a:t>
            </a:r>
          </a:p>
          <a:p>
            <a:pPr marL="0" indent="0">
              <a:buNone/>
            </a:pPr>
            <a:endParaRPr lang="de-AT" sz="2400" b="1" dirty="0" smtClean="0"/>
          </a:p>
          <a:p>
            <a:pPr lvl="1">
              <a:spcAft>
                <a:spcPts val="600"/>
              </a:spcAft>
            </a:pPr>
            <a:r>
              <a:rPr lang="de-AT" sz="2000" dirty="0"/>
              <a:t>Finale Vergabestufe</a:t>
            </a:r>
          </a:p>
          <a:p>
            <a:pPr lvl="1">
              <a:spcAft>
                <a:spcPts val="600"/>
              </a:spcAft>
            </a:pPr>
            <a:r>
              <a:rPr lang="de-AT" sz="2000" dirty="0"/>
              <a:t>Regionale </a:t>
            </a:r>
            <a:r>
              <a:rPr lang="de-AT" sz="2000" dirty="0" err="1" smtClean="0"/>
              <a:t>Akteur:innen</a:t>
            </a:r>
            <a:endParaRPr lang="de-AT" sz="2000" dirty="0"/>
          </a:p>
          <a:p>
            <a:pPr lvl="1">
              <a:spcAft>
                <a:spcPts val="600"/>
              </a:spcAft>
            </a:pPr>
            <a:r>
              <a:rPr lang="de-AT" sz="2000" dirty="0"/>
              <a:t>Branchen: Tourismus und </a:t>
            </a:r>
            <a:r>
              <a:rPr lang="de-AT" sz="2000" dirty="0" smtClean="0"/>
              <a:t>Industrie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683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dirty="0" err="1" smtClean="0"/>
              <a:t>Prio</a:t>
            </a:r>
            <a:r>
              <a:rPr lang="de-AT" sz="4000" dirty="0" smtClean="0"/>
              <a:t> 2: Aktives und gesundes Altern</a:t>
            </a:r>
            <a:endParaRPr lang="de-AT" sz="400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98864" y="2333896"/>
            <a:ext cx="7356566" cy="4188824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AT" sz="2000" b="1" dirty="0" smtClean="0"/>
              <a:t>„</a:t>
            </a:r>
            <a:r>
              <a:rPr lang="de-AT" sz="2000" b="1" dirty="0" err="1" smtClean="0"/>
              <a:t>Demografieberatung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Digi</a:t>
            </a:r>
            <a:r>
              <a:rPr lang="de-AT" sz="2000" b="1" dirty="0" smtClean="0"/>
              <a:t>+“</a:t>
            </a:r>
            <a:endParaRPr lang="de-AT" sz="2000" b="1" dirty="0"/>
          </a:p>
          <a:p>
            <a:pPr marL="285750" indent="-285750"/>
            <a:r>
              <a:rPr lang="de-AT" sz="1800" dirty="0"/>
              <a:t>Ziel: alter(n)</a:t>
            </a:r>
            <a:r>
              <a:rPr lang="de-AT" sz="1800" dirty="0" err="1"/>
              <a:t>sgerechte</a:t>
            </a:r>
            <a:r>
              <a:rPr lang="de-AT" sz="1800" dirty="0"/>
              <a:t> </a:t>
            </a:r>
            <a:r>
              <a:rPr lang="de-AT" sz="1800" dirty="0" smtClean="0"/>
              <a:t>Arbeitswelten</a:t>
            </a:r>
            <a:endParaRPr lang="de-AT" sz="1800" dirty="0"/>
          </a:p>
          <a:p>
            <a:pPr marL="285750" indent="-285750"/>
            <a:r>
              <a:rPr lang="de-AT" sz="1800" dirty="0"/>
              <a:t>5 Handlungsfelder (Arbeitsgestaltung, Führung und Kultur, Personalmanagement, Wissen und Kompetenzen, Gesundheit) + Fokus </a:t>
            </a:r>
            <a:r>
              <a:rPr lang="de-AT" sz="1800" dirty="0" smtClean="0"/>
              <a:t>Digitalisierung </a:t>
            </a:r>
            <a:endParaRPr lang="de-AT" sz="1800" dirty="0"/>
          </a:p>
          <a:p>
            <a:pPr marL="285750" indent="-285750"/>
            <a:r>
              <a:rPr lang="de-AT" sz="1800" dirty="0"/>
              <a:t>Querschnittsthemen: Partizipation &amp; </a:t>
            </a:r>
            <a:r>
              <a:rPr lang="de-AT" sz="1800" dirty="0" smtClean="0"/>
              <a:t>Sensibilisierung</a:t>
            </a:r>
          </a:p>
          <a:p>
            <a:pPr marL="285750" indent="-285750"/>
            <a:r>
              <a:rPr lang="de-AT" sz="1800" dirty="0" smtClean="0"/>
              <a:t>Rund 60 </a:t>
            </a:r>
            <a:r>
              <a:rPr lang="de-AT" sz="1800" dirty="0" err="1" smtClean="0"/>
              <a:t>Demografieberater:innen</a:t>
            </a:r>
            <a:r>
              <a:rPr lang="de-AT" sz="1800" dirty="0" smtClean="0"/>
              <a:t> und </a:t>
            </a:r>
            <a:r>
              <a:rPr lang="de-AT" sz="1800" dirty="0" err="1" smtClean="0"/>
              <a:t>Digi-Expert:innen</a:t>
            </a:r>
            <a:endParaRPr lang="de-AT" sz="1800" dirty="0" smtClean="0"/>
          </a:p>
          <a:p>
            <a:pPr marL="285750" indent="-285750"/>
            <a:r>
              <a:rPr lang="de-AT" sz="1800" dirty="0" smtClean="0"/>
              <a:t>5 Jahre Laufzeit: Jänner </a:t>
            </a:r>
            <a:r>
              <a:rPr lang="de-AT" sz="1800" dirty="0"/>
              <a:t>2023 – Jänner 2028</a:t>
            </a:r>
          </a:p>
          <a:p>
            <a:pPr marL="285750" indent="-285750"/>
            <a:r>
              <a:rPr lang="de-AT" sz="1800" dirty="0" smtClean="0"/>
              <a:t>EUR 17,6 Mio.</a:t>
            </a:r>
            <a:endParaRPr lang="de-AT" sz="1800" dirty="0"/>
          </a:p>
          <a:p>
            <a:pPr marL="285750" indent="-285750"/>
            <a:r>
              <a:rPr lang="de-AT" sz="1800" dirty="0" smtClean="0"/>
              <a:t>ARGE ÖSB-</a:t>
            </a:r>
            <a:r>
              <a:rPr lang="de-AT" sz="1800" dirty="0" err="1" smtClean="0"/>
              <a:t>Deloitte</a:t>
            </a:r>
            <a:r>
              <a:rPr lang="de-AT" sz="1800" dirty="0" smtClean="0"/>
              <a:t> (</a:t>
            </a:r>
            <a:r>
              <a:rPr lang="de-AT" sz="1800" dirty="0" err="1" smtClean="0"/>
              <a:t>Subauftragnehmer:innen</a:t>
            </a:r>
            <a:r>
              <a:rPr lang="de-AT" sz="1800" dirty="0" smtClean="0"/>
              <a:t>: BAB &amp; </a:t>
            </a:r>
            <a:r>
              <a:rPr lang="de-AT" sz="1800" dirty="0" err="1" smtClean="0"/>
              <a:t>move-ment</a:t>
            </a:r>
            <a:r>
              <a:rPr lang="de-AT" sz="1800" dirty="0" smtClean="0"/>
              <a:t>)</a:t>
            </a:r>
          </a:p>
          <a:p>
            <a:pPr marL="285750" indent="-285750"/>
            <a:r>
              <a:rPr lang="de-AT" sz="1800" dirty="0" smtClean="0"/>
              <a:t>930 beratene Unternehmen, 65% mit akkordiertem Ergebnis</a:t>
            </a:r>
          </a:p>
          <a:p>
            <a:pPr marL="285750" indent="-285750"/>
            <a:r>
              <a:rPr lang="de-AT" sz="1800" dirty="0">
                <a:hlinkClick r:id="rId2"/>
              </a:rPr>
              <a:t>https://www.demografieberatungplus.at</a:t>
            </a:r>
            <a:r>
              <a:rPr lang="de-AT" sz="1800" dirty="0" smtClean="0">
                <a:hlinkClick r:id="rId2"/>
              </a:rPr>
              <a:t>/</a:t>
            </a:r>
            <a:r>
              <a:rPr lang="de-AT" sz="1800" dirty="0" smtClean="0"/>
              <a:t> </a:t>
            </a:r>
          </a:p>
          <a:p>
            <a:pPr marL="285750" indent="-285750"/>
            <a:endParaRPr lang="de-AT" sz="1800" dirty="0" smtClean="0"/>
          </a:p>
          <a:p>
            <a:pPr marL="285750" indent="-285750"/>
            <a:endParaRPr lang="de-AT" sz="1800" dirty="0" smtClean="0"/>
          </a:p>
          <a:p>
            <a:pPr marL="285750" indent="-285750"/>
            <a:endParaRPr lang="de-AT" sz="1800" dirty="0" smtClean="0"/>
          </a:p>
          <a:p>
            <a:pPr marL="0" indent="0">
              <a:buNone/>
            </a:pPr>
            <a:endParaRPr lang="de-AT" sz="1800" b="1" dirty="0"/>
          </a:p>
          <a:p>
            <a:pPr marL="285750" indent="-285750"/>
            <a:endParaRPr lang="de-AT" dirty="0"/>
          </a:p>
          <a:p>
            <a:endParaRPr lang="de-AT" dirty="0"/>
          </a:p>
        </p:txBody>
      </p:sp>
      <p:pic>
        <p:nvPicPr>
          <p:cNvPr id="4" name="Grafik 3" descr="Ein Bild, das Text enthält.&#10;&#10;Automatisch generierte Beschreibu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285" y="2738141"/>
            <a:ext cx="2832802" cy="6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dirty="0" err="1" smtClean="0"/>
              <a:t>Prio</a:t>
            </a:r>
            <a:r>
              <a:rPr lang="de-AT" sz="4000" dirty="0" smtClean="0"/>
              <a:t> 2: Aktives und gesundes Altern</a:t>
            </a:r>
            <a:endParaRPr lang="de-AT" sz="400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38200" y="2592668"/>
            <a:ext cx="10401300" cy="420900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AT" sz="2000" b="1" dirty="0" smtClean="0"/>
              <a:t>Wissenschaftliche Begleitung</a:t>
            </a:r>
            <a:endParaRPr lang="de-AT" sz="2000" b="1" dirty="0"/>
          </a:p>
          <a:p>
            <a:pPr marL="285750" indent="-285750"/>
            <a:r>
              <a:rPr lang="de-AT" sz="2000" dirty="0"/>
              <a:t>Empfehlungen aus Begleitevaluierung ESF </a:t>
            </a:r>
            <a:r>
              <a:rPr lang="de-AT" sz="2000" dirty="0" smtClean="0"/>
              <a:t>14-20: </a:t>
            </a:r>
          </a:p>
          <a:p>
            <a:pPr marL="742950" lvl="1" indent="-285750"/>
            <a:r>
              <a:rPr lang="de-AT" sz="1600" dirty="0" smtClean="0"/>
              <a:t>Wirkung der DB </a:t>
            </a:r>
            <a:r>
              <a:rPr lang="de-AT" sz="1600" dirty="0" err="1" smtClean="0"/>
              <a:t>Digi</a:t>
            </a:r>
            <a:r>
              <a:rPr lang="de-AT" sz="1600" dirty="0" smtClean="0"/>
              <a:t>+ analysieren, 	</a:t>
            </a:r>
          </a:p>
          <a:p>
            <a:pPr marL="742950" lvl="1" indent="-285750"/>
            <a:r>
              <a:rPr lang="de-AT" sz="1600" dirty="0" smtClean="0"/>
              <a:t>Beratungsinhalte und –</a:t>
            </a:r>
            <a:r>
              <a:rPr lang="de-AT" sz="1600" dirty="0" err="1" smtClean="0"/>
              <a:t>prozesse</a:t>
            </a:r>
            <a:r>
              <a:rPr lang="de-AT" sz="1600" dirty="0" smtClean="0"/>
              <a:t> evaluieren, </a:t>
            </a:r>
          </a:p>
          <a:p>
            <a:pPr marL="742950" lvl="1" indent="-285750"/>
            <a:r>
              <a:rPr lang="de-AT" sz="1600" dirty="0" smtClean="0"/>
              <a:t>neuer Fokus auf subjektive Sicht der Beschäftigten, </a:t>
            </a:r>
          </a:p>
          <a:p>
            <a:pPr marL="742950" lvl="1" indent="-285750"/>
            <a:r>
              <a:rPr lang="de-AT" sz="1600" dirty="0" smtClean="0"/>
              <a:t>Erkenntnisse aus dem Projekt für Öffentlichkeit nutzbar machen</a:t>
            </a:r>
            <a:endParaRPr lang="de-AT" sz="1600" dirty="0"/>
          </a:p>
          <a:p>
            <a:pPr marL="285750" indent="-285750"/>
            <a:r>
              <a:rPr lang="de-AT" sz="2000" dirty="0"/>
              <a:t>Fließt direkt in Programmevaluierung ein</a:t>
            </a:r>
          </a:p>
          <a:p>
            <a:pPr marL="285750" indent="-285750"/>
            <a:r>
              <a:rPr lang="de-AT" sz="2000" dirty="0" smtClean="0"/>
              <a:t>5 </a:t>
            </a:r>
            <a:r>
              <a:rPr lang="de-AT" sz="2000" dirty="0"/>
              <a:t>Jahre Laufzeit: </a:t>
            </a:r>
            <a:r>
              <a:rPr lang="de-AT" sz="2000" dirty="0" smtClean="0"/>
              <a:t>Februar 2024 </a:t>
            </a:r>
            <a:r>
              <a:rPr lang="de-AT" sz="2000" dirty="0"/>
              <a:t>– </a:t>
            </a:r>
            <a:r>
              <a:rPr lang="de-AT" sz="2000" dirty="0" smtClean="0"/>
              <a:t>Jänner 2029</a:t>
            </a:r>
          </a:p>
          <a:p>
            <a:pPr marL="285750" indent="-285750"/>
            <a:r>
              <a:rPr lang="de-AT" sz="2000" dirty="0" smtClean="0"/>
              <a:t>EUR 708.000.-</a:t>
            </a:r>
          </a:p>
          <a:p>
            <a:pPr marL="285750" indent="-285750"/>
            <a:r>
              <a:rPr lang="de-AT" sz="2000" dirty="0" smtClean="0"/>
              <a:t>ARGE </a:t>
            </a:r>
            <a:r>
              <a:rPr lang="de-AT" sz="2000" dirty="0" err="1" smtClean="0"/>
              <a:t>prospect</a:t>
            </a:r>
            <a:r>
              <a:rPr lang="de-AT" sz="2000" dirty="0" smtClean="0"/>
              <a:t> &amp; </a:t>
            </a:r>
            <a:r>
              <a:rPr lang="de-AT" sz="2000" dirty="0" err="1" smtClean="0"/>
              <a:t>Joanneum</a:t>
            </a:r>
            <a:r>
              <a:rPr lang="de-AT" sz="2000" dirty="0" smtClean="0"/>
              <a:t> Research</a:t>
            </a:r>
            <a:endParaRPr lang="de-AT" sz="2000" dirty="0"/>
          </a:p>
          <a:p>
            <a:pPr marL="285750" indent="-285750"/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932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6543" y="588120"/>
            <a:ext cx="10515600" cy="1325563"/>
          </a:xfrm>
        </p:spPr>
        <p:txBody>
          <a:bodyPr>
            <a:normAutofit/>
          </a:bodyPr>
          <a:lstStyle/>
          <a:p>
            <a:r>
              <a:rPr lang="de-AT" sz="4000" dirty="0" smtClean="0"/>
              <a:t>Technische Hilfe / </a:t>
            </a:r>
            <a:r>
              <a:rPr lang="de-AT" sz="4000" dirty="0" err="1" smtClean="0"/>
              <a:t>Prio</a:t>
            </a:r>
            <a:r>
              <a:rPr lang="de-AT" sz="4000" dirty="0" smtClean="0"/>
              <a:t> 6: Soziale Innovation</a:t>
            </a:r>
            <a:endParaRPr lang="de-AT" sz="400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38200" y="2592668"/>
            <a:ext cx="10401300" cy="420900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AT" sz="2000" b="1" dirty="0" smtClean="0"/>
              <a:t>1. Kompetenzzentrum Soziale Innovation</a:t>
            </a:r>
            <a:endParaRPr lang="de-AT" sz="2000" b="1" dirty="0"/>
          </a:p>
          <a:p>
            <a:pPr marL="285750" indent="-285750"/>
            <a:r>
              <a:rPr lang="de-DE" sz="1600" dirty="0" smtClean="0"/>
              <a:t>Projektlaufzeit</a:t>
            </a:r>
            <a:r>
              <a:rPr lang="de-DE" sz="1600" dirty="0"/>
              <a:t>: 30. Oktober 2023 – 30. Oktober 2028</a:t>
            </a:r>
          </a:p>
          <a:p>
            <a:pPr marL="285750" indent="-285750"/>
            <a:r>
              <a:rPr lang="de-DE" sz="1600" dirty="0"/>
              <a:t>Finanzrahmen: 1 580 683,80€ inkl. </a:t>
            </a:r>
            <a:r>
              <a:rPr lang="de-DE" sz="1600" dirty="0" err="1"/>
              <a:t>Ust</a:t>
            </a:r>
            <a:r>
              <a:rPr lang="de-DE" sz="1600" dirty="0"/>
              <a:t>. </a:t>
            </a:r>
          </a:p>
          <a:p>
            <a:pPr marL="285750" indent="-285750"/>
            <a:endParaRPr lang="de-AT" dirty="0" smtClean="0"/>
          </a:p>
          <a:p>
            <a:endParaRPr lang="de-AT" sz="1400" dirty="0" smtClean="0"/>
          </a:p>
          <a:p>
            <a:pPr marL="0" indent="0" algn="r">
              <a:buNone/>
            </a:pPr>
            <a:endParaRPr lang="de-DE" sz="1400" dirty="0" smtClean="0"/>
          </a:p>
          <a:p>
            <a:pPr marL="0" indent="0" algn="r">
              <a:buNone/>
            </a:pPr>
            <a:endParaRPr lang="de-DE" sz="1400" dirty="0"/>
          </a:p>
          <a:p>
            <a:pPr marL="0" indent="0" algn="r">
              <a:buNone/>
            </a:pPr>
            <a:endParaRPr lang="de-DE" sz="1400" dirty="0" smtClean="0"/>
          </a:p>
          <a:p>
            <a:pPr marL="0" indent="0" algn="r">
              <a:buNone/>
            </a:pPr>
            <a:endParaRPr lang="de-AT" dirty="0"/>
          </a:p>
        </p:txBody>
      </p:sp>
      <p:pic>
        <p:nvPicPr>
          <p:cNvPr id="4" name="Grafik 3" descr="Ein Bild, das Kleidung, Person, Lernen, Im Haus enthält.&#10;&#10;Automatisch generierte Beschreibu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026" y="4525278"/>
            <a:ext cx="3039110" cy="2002155"/>
          </a:xfrm>
          <a:prstGeom prst="rect">
            <a:avLst/>
          </a:prstGeom>
        </p:spPr>
      </p:pic>
      <p:pic>
        <p:nvPicPr>
          <p:cNvPr id="5" name="Grafik 4" descr="Ein Bild, das Menschliches Gesicht, Kleidung, Person, Frau enthält.&#10;&#10;Automatisch generierte Beschreibung"/>
          <p:cNvPicPr/>
          <p:nvPr/>
        </p:nvPicPr>
        <p:blipFill>
          <a:blip r:embed="rId3"/>
          <a:stretch>
            <a:fillRect/>
          </a:stretch>
        </p:blipFill>
        <p:spPr>
          <a:xfrm>
            <a:off x="3877310" y="4525278"/>
            <a:ext cx="3039110" cy="20193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840" y="3348404"/>
            <a:ext cx="981075" cy="9810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0607" y="2471751"/>
            <a:ext cx="1723073" cy="71095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840" y="4668972"/>
            <a:ext cx="1948622" cy="194862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2026" y="3940309"/>
            <a:ext cx="1333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6600" y="541387"/>
            <a:ext cx="10515600" cy="1325563"/>
          </a:xfrm>
        </p:spPr>
        <p:txBody>
          <a:bodyPr>
            <a:normAutofit/>
          </a:bodyPr>
          <a:lstStyle/>
          <a:p>
            <a:r>
              <a:rPr lang="de-AT" sz="4000" dirty="0" smtClean="0"/>
              <a:t>Transnationale Vernetzung - Konsortium</a:t>
            </a:r>
            <a:endParaRPr lang="de-AT" sz="400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21945" y="2722771"/>
            <a:ext cx="6668135" cy="3916076"/>
          </a:xfrm>
        </p:spPr>
        <p:txBody>
          <a:bodyPr>
            <a:normAutofit lnSpcReduction="10000"/>
          </a:bodyPr>
          <a:lstStyle/>
          <a:p>
            <a:pPr marL="914400" lvl="1" indent="-457200">
              <a:lnSpc>
                <a:spcPct val="80000"/>
              </a:lnSpc>
              <a:buAutoNum type="arabicPeriod"/>
            </a:pPr>
            <a:r>
              <a:rPr lang="de-AT" sz="2000" b="1" dirty="0" smtClean="0"/>
              <a:t>Transnationales </a:t>
            </a:r>
            <a:r>
              <a:rPr lang="de-AT" sz="2000" b="1" dirty="0"/>
              <a:t>Konsortium Soziale </a:t>
            </a:r>
            <a:r>
              <a:rPr lang="de-AT" sz="2000" b="1" dirty="0" smtClean="0"/>
              <a:t>Innovation</a:t>
            </a:r>
            <a:endParaRPr lang="de-AT" sz="2000" b="1" dirty="0"/>
          </a:p>
          <a:p>
            <a:pPr lvl="2">
              <a:lnSpc>
                <a:spcPct val="150000"/>
              </a:lnSpc>
            </a:pPr>
            <a:r>
              <a:rPr lang="de-AT" sz="1600" dirty="0"/>
              <a:t>ESFA </a:t>
            </a:r>
            <a:r>
              <a:rPr lang="de-AT" sz="1600" dirty="0" smtClean="0"/>
              <a:t>Call unter der ESF+SI+ Initiative der EK </a:t>
            </a:r>
          </a:p>
          <a:p>
            <a:pPr lvl="2">
              <a:lnSpc>
                <a:spcPct val="150000"/>
              </a:lnSpc>
            </a:pPr>
            <a:r>
              <a:rPr lang="de-AT" sz="1600" dirty="0" smtClean="0">
                <a:solidFill>
                  <a:srgbClr val="003399"/>
                </a:solidFill>
              </a:rPr>
              <a:t>Konsortium </a:t>
            </a:r>
            <a:r>
              <a:rPr lang="de-AT" sz="1600" dirty="0">
                <a:solidFill>
                  <a:srgbClr val="003399"/>
                </a:solidFill>
              </a:rPr>
              <a:t>bestehend aus </a:t>
            </a:r>
            <a:r>
              <a:rPr lang="de-AT" sz="1600" dirty="0" smtClean="0">
                <a:solidFill>
                  <a:srgbClr val="003399"/>
                </a:solidFill>
              </a:rPr>
              <a:t>Österreich, Slowakei, Ungarn, Lettland, Malta</a:t>
            </a:r>
          </a:p>
          <a:p>
            <a:pPr lvl="2">
              <a:lnSpc>
                <a:spcPct val="150000"/>
              </a:lnSpc>
            </a:pPr>
            <a:r>
              <a:rPr lang="de-AT" sz="1600" dirty="0" smtClean="0"/>
              <a:t>Projektstart Sommer 2024</a:t>
            </a:r>
          </a:p>
          <a:p>
            <a:pPr lvl="2">
              <a:lnSpc>
                <a:spcPct val="150000"/>
              </a:lnSpc>
            </a:pPr>
            <a:r>
              <a:rPr lang="de-AT" sz="1600" dirty="0" smtClean="0"/>
              <a:t>Laufzeit voraussichtlich 3 Jahre</a:t>
            </a:r>
          </a:p>
          <a:p>
            <a:pPr lvl="2">
              <a:lnSpc>
                <a:spcPct val="80000"/>
              </a:lnSpc>
            </a:pPr>
            <a:endParaRPr lang="de-AT" sz="1600" dirty="0" smtClean="0"/>
          </a:p>
          <a:p>
            <a:pPr marL="914400" lvl="2" indent="0">
              <a:lnSpc>
                <a:spcPct val="80000"/>
              </a:lnSpc>
              <a:buNone/>
            </a:pPr>
            <a:endParaRPr lang="de-AT" sz="1600" b="1" dirty="0" smtClean="0"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de-AT" sz="2000" b="1" dirty="0" err="1" smtClean="0"/>
              <a:t>Social</a:t>
            </a:r>
            <a:r>
              <a:rPr lang="de-AT" sz="2000" b="1" dirty="0" smtClean="0"/>
              <a:t> Innovation Match (SIM) Datenbank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000" dirty="0" smtClean="0">
                <a:hlinkClick r:id="rId2"/>
              </a:rPr>
              <a:t>Social </a:t>
            </a:r>
            <a:r>
              <a:rPr lang="en-US" sz="2000" dirty="0">
                <a:hlinkClick r:id="rId2"/>
              </a:rPr>
              <a:t>Innovation Match | European Social Fund </a:t>
            </a:r>
            <a:r>
              <a:rPr lang="en-US" sz="2000" dirty="0" smtClean="0">
                <a:hlinkClick r:id="rId2"/>
              </a:rPr>
              <a:t>Plus </a:t>
            </a:r>
            <a:r>
              <a:rPr lang="en-US" sz="2000" dirty="0">
                <a:hlinkClick r:id="rId2"/>
              </a:rPr>
              <a:t>(europa.eu)</a:t>
            </a: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80" y="2336691"/>
            <a:ext cx="5260849" cy="30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F+ 21-2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f Montserrat schriftart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Breitbild</PresentationFormat>
  <Paragraphs>74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</vt:lpstr>
      <vt:lpstr>Open Sans</vt:lpstr>
      <vt:lpstr>ESF+ 21-27</vt:lpstr>
      <vt:lpstr> TOP 2  Projekte der Verwaltungsbehörde</vt:lpstr>
      <vt:lpstr>Prio 1: Vereinbarkeit und Gleichstellung</vt:lpstr>
      <vt:lpstr>Prio 1: Vereinbarkeit und Gleichstellung</vt:lpstr>
      <vt:lpstr>Prio 1: Vereinbarkeit und Gleichstellung</vt:lpstr>
      <vt:lpstr>Prio 2: Aktives und gesundes Altern</vt:lpstr>
      <vt:lpstr>Prio 2: Aktives und gesundes Altern</vt:lpstr>
      <vt:lpstr>Technische Hilfe / Prio 6: Soziale Innovation</vt:lpstr>
      <vt:lpstr>Transnationale Vernetzung - Konsortium</vt:lpstr>
    </vt:vector>
  </TitlesOfParts>
  <Company>Bundesrechenzentrum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Niemann Stefanie</dc:creator>
  <cp:lastModifiedBy>Prigge Katharina</cp:lastModifiedBy>
  <cp:revision>52</cp:revision>
  <cp:lastPrinted>2024-04-16T14:34:54Z</cp:lastPrinted>
  <dcterms:created xsi:type="dcterms:W3CDTF">2022-04-14T08:41:00Z</dcterms:created>
  <dcterms:modified xsi:type="dcterms:W3CDTF">2024-04-24T06:52:07Z</dcterms:modified>
</cp:coreProperties>
</file>