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68" r:id="rId6"/>
    <p:sldId id="264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A0B"/>
    <a:srgbClr val="0086CF"/>
    <a:srgbClr val="EDE7E5"/>
    <a:srgbClr val="F7A600"/>
    <a:srgbClr val="31B8BD"/>
    <a:srgbClr val="8779B7"/>
    <a:srgbClr val="2DB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397E62-D375-CD0F-9A08-F09318E7B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F47B714-AE52-BC08-88D8-E76328E89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23DC84-0261-4123-D11A-0DDC2060B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6B35-2F16-40F0-A903-27676234810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29DC01-CD96-64CC-3C3E-9DF195EF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71D1CB-CF1B-1029-92F1-3584F65E8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25EA-1616-453A-A3DF-6BB216F0130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0F656E-B0A9-C693-72D2-DFDAA008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B42F126-DBBD-F989-6874-521B9CC3F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48DE9D-1757-393F-884B-AF270E57E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6B35-2F16-40F0-A903-27676234810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AEF62A-5CFC-B73F-88CB-49DF92F09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427FF3-8187-8066-1A51-4992CD5F1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25EA-1616-453A-A3DF-6BB216F0130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4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F0042A8-9E44-0A0E-C7F0-DBBACBF93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35F7D12-8668-28DF-E0E2-70033FB12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90841C-DEB8-297B-7705-3C5CBE5C2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6B35-2F16-40F0-A903-27676234810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7F2057-6330-A663-0F64-E22D0555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FDF71A-03EE-11DF-4808-19B96018B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25EA-1616-453A-A3DF-6BB216F0130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FB1A3C-E062-A851-9440-3E95EEC81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F4E92F-892E-F554-2FC1-E6ADE2190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D839CC-AB63-E735-3C38-97FC3413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6B35-2F16-40F0-A903-27676234810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4C6DB0-F4BE-B926-5A7E-B8593F7C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B6DE5D-6AA9-A527-F574-0AA86E56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25EA-1616-453A-A3DF-6BB216F0130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8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FD05D-C6FA-8D55-1115-BD6CE396F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231EB5-3E78-F95F-0A91-4D235E464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2CDCAC-96DE-D516-D621-F4623FD1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6B35-2F16-40F0-A903-27676234810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385A9C-58F7-61C7-B6F8-DD454F69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9C7683-3286-4CC4-A3A1-69949EAB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25EA-1616-453A-A3DF-6BB216F0130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3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4500B-7A42-80F9-FC29-D187CE60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B19F6C-715E-A04B-B3F4-CC1A4AE5D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F6DE990-031F-8680-1ED9-50D6A59AC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E4096C-A387-0C77-F87F-90442F0F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6B35-2F16-40F0-A903-27676234810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F66696A-24FD-C760-90AD-BEFCA49F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EFD00A-9F23-D6BE-B92A-E0FD9363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25EA-1616-453A-A3DF-6BB216F0130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3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99552-D838-EB33-C367-F7E675FA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51E235-449B-1FAB-8D17-4B9E6F7BC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BC7A01-4D10-3407-C246-200F261BA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2299F3C-E078-8262-5142-2A8058E06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69E0F25-EE0B-CB7C-48F7-E759BDE07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F9B9E73-3113-48FA-B1B0-00A6E6FF0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6B35-2F16-40F0-A903-27676234810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F1CCFE8-FE44-711F-F2D4-CA639E288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1D198C2-8B77-99B9-DB8C-A84EFD9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25EA-1616-453A-A3DF-6BB216F0130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8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68E5B4-6380-2851-793A-03F3C3092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5611A7E-2A15-F122-4CD3-26312EF44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6B35-2F16-40F0-A903-27676234810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7AB591-1210-DFB8-76A5-44AF8173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B7E7B3-94A8-24E8-7E0E-80F61FAE0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25EA-1616-453A-A3DF-6BB216F0130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6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01BD4F7-A620-E44E-5412-2951DBE2E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6B35-2F16-40F0-A903-27676234810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15655E4-222D-1E00-E3D0-F4268C7CA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1A07E0-C28D-ECAA-13E4-91ECF3A66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25EA-1616-453A-A3DF-6BB216F0130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3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E4AFA-0D9D-AA03-4430-7DE45CE6C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7B1029-14C0-87E6-BF89-C332B77F2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2DFF5A-9865-3E05-3F6D-D4C0B429F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5C2CA3-5746-62EC-8BA3-57481D903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6B35-2F16-40F0-A903-27676234810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DF0924-1657-BCDD-E905-94A4E4E8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B5ABDA-3A7A-1D1F-76EB-1743FD9B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25EA-1616-453A-A3DF-6BB216F0130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4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063DBD-5C51-4E2F-848C-A04B6F83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0A66902-0A6E-62B0-F4E1-558E1BD1EC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722701-6387-5418-D473-202E898DB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E8A6D0-DEF0-DCC6-4E3C-6974B6084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6B35-2F16-40F0-A903-27676234810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513C2E-B236-1F6F-89D4-C16CBFBEF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5466908-DDD5-ADF6-466C-755F975D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25EA-1616-453A-A3DF-6BB216F0130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68F9027-AA70-BBBA-909C-B32385A65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52A35E-6745-E177-D20A-1813978DB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39978C-811E-386C-A5CA-805524636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AC6B35-2F16-40F0-A903-27676234810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98831B-FAF9-F356-DF0D-5EE6E071A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EB0953-FFF0-C88F-A364-F8BD92D86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1525EA-1616-453A-A3DF-6BB216F0130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3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png"/><Relationship Id="rId7" Type="http://schemas.openxmlformats.org/officeDocument/2006/relationships/package" Target="../embeddings/Microsoft_Word-Dokument.docx"/><Relationship Id="rId12" Type="http://schemas.openxmlformats.org/officeDocument/2006/relationships/image" Target="../media/image9.sv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png"/><Relationship Id="rId7" Type="http://schemas.openxmlformats.org/officeDocument/2006/relationships/package" Target="../embeddings/Microsoft_Word-Dok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iplus.a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65099DA9-9D9C-4ADC-4D5F-636FEC4C17D9}"/>
              </a:ext>
            </a:extLst>
          </p:cNvPr>
          <p:cNvSpPr/>
          <p:nvPr/>
        </p:nvSpPr>
        <p:spPr>
          <a:xfrm>
            <a:off x="0" y="2936968"/>
            <a:ext cx="12192000" cy="2932325"/>
          </a:xfrm>
          <a:prstGeom prst="rec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224EFC2B-E77B-74E4-90BC-DC388F51C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65643" y="6180106"/>
            <a:ext cx="1530357" cy="30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C9D99D7-9927-E245-BA56-6398794D1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976685" y="6156362"/>
            <a:ext cx="2418775" cy="36648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35E3F6B-6085-5B69-7658-A0A03D1B96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775460" y="6067012"/>
            <a:ext cx="585300" cy="55140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ED348C7E-8811-A7CB-8F19-9748E951DA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443768" y="6067012"/>
            <a:ext cx="1083384" cy="44734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" name="Objekt 24">
            <a:extLst>
              <a:ext uri="{FF2B5EF4-FFF2-40B4-BE49-F238E27FC236}">
                <a16:creationId xmlns:a16="http://schemas.microsoft.com/office/drawing/2014/main" id="{C41771EC-BB56-8375-AAF7-6C926DB772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388701"/>
              </p:ext>
            </p:extLst>
          </p:nvPr>
        </p:nvGraphicFramePr>
        <p:xfrm>
          <a:off x="556314" y="6021293"/>
          <a:ext cx="532973" cy="576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7" imgW="2751286" imgH="2993365" progId="Word.Document.12">
                  <p:embed/>
                </p:oleObj>
              </mc:Choice>
              <mc:Fallback>
                <p:oleObj name="Document" r:id="rId7" imgW="2751286" imgH="2993365" progId="Word.Document.12">
                  <p:embed/>
                  <p:pic>
                    <p:nvPicPr>
                      <p:cNvPr id="25" name="Objekt 24">
                        <a:extLst>
                          <a:ext uri="{FF2B5EF4-FFF2-40B4-BE49-F238E27FC236}">
                            <a16:creationId xmlns:a16="http://schemas.microsoft.com/office/drawing/2014/main" id="{C41771EC-BB56-8375-AAF7-6C926DB772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314" y="6021293"/>
                        <a:ext cx="532973" cy="5765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 descr="Ein Bild, das Grafiken, Schrift, Grafikdesign, Text enthält.&#10;&#10;Automatisch generierte Beschreibung">
            <a:extLst>
              <a:ext uri="{FF2B5EF4-FFF2-40B4-BE49-F238E27FC236}">
                <a16:creationId xmlns:a16="http://schemas.microsoft.com/office/drawing/2014/main" id="{ECC5451D-8091-8F85-1245-8603547EB47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2" b="19228"/>
          <a:stretch/>
        </p:blipFill>
        <p:spPr>
          <a:xfrm>
            <a:off x="0" y="585637"/>
            <a:ext cx="4516354" cy="1943244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1CCD825C-1036-80BD-87B0-53E5B86E00B7}"/>
              </a:ext>
            </a:extLst>
          </p:cNvPr>
          <p:cNvSpPr txBox="1"/>
          <p:nvPr/>
        </p:nvSpPr>
        <p:spPr>
          <a:xfrm rot="21441328">
            <a:off x="581324" y="3438385"/>
            <a:ext cx="3353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24. April 2024</a:t>
            </a:r>
          </a:p>
        </p:txBody>
      </p:sp>
      <p:pic>
        <p:nvPicPr>
          <p:cNvPr id="19" name="Grafik 1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107C5176-8448-B86F-3AA2-6FF86F355D7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760" y="5043934"/>
            <a:ext cx="2602167" cy="57217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2FAA418-F94C-2209-A6A0-098B8D4014D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t="23651" b="46959"/>
          <a:stretch/>
        </p:blipFill>
        <p:spPr>
          <a:xfrm>
            <a:off x="6019202" y="5099041"/>
            <a:ext cx="3561507" cy="46196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E00DCC8C-C58B-65D9-D759-D5D6B102C974}"/>
              </a:ext>
            </a:extLst>
          </p:cNvPr>
          <p:cNvSpPr/>
          <p:nvPr/>
        </p:nvSpPr>
        <p:spPr>
          <a:xfrm rot="21428789">
            <a:off x="-127555" y="3752279"/>
            <a:ext cx="11604126" cy="1079513"/>
          </a:xfrm>
          <a:prstGeom prst="rect">
            <a:avLst/>
          </a:prstGeom>
          <a:solidFill>
            <a:srgbClr val="0086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E26A5DD-2EFC-20C3-DC79-465522EB9D50}"/>
              </a:ext>
            </a:extLst>
          </p:cNvPr>
          <p:cNvSpPr txBox="1"/>
          <p:nvPr/>
        </p:nvSpPr>
        <p:spPr>
          <a:xfrm rot="21446869" flipH="1">
            <a:off x="548248" y="3958311"/>
            <a:ext cx="10964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>
                <a:solidFill>
                  <a:schemeClr val="bg1"/>
                </a:solidFill>
                <a:latin typeface="VTCSuperMarketSale" panose="02000506000000020004" pitchFamily="2" charset="0"/>
              </a:rPr>
              <a:t>SI plus – Kompetenzzentrum für Soziale Innovation</a:t>
            </a:r>
            <a:endParaRPr lang="en-US" sz="3600" dirty="0">
              <a:solidFill>
                <a:schemeClr val="bg1"/>
              </a:solidFill>
              <a:latin typeface="VTCSuperMarketSale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1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98DED-A815-BC5E-6CEB-A92A7D2BD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32797E6-820F-DBEF-1F07-DED20EE0D7DE}"/>
              </a:ext>
            </a:extLst>
          </p:cNvPr>
          <p:cNvSpPr/>
          <p:nvPr/>
        </p:nvSpPr>
        <p:spPr>
          <a:xfrm rot="21428789">
            <a:off x="-190996" y="588497"/>
            <a:ext cx="5051438" cy="1079513"/>
          </a:xfrm>
          <a:prstGeom prst="rect">
            <a:avLst/>
          </a:prstGeom>
          <a:solidFill>
            <a:srgbClr val="8779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151FD44-59EA-679B-670E-7778EAFF1C3F}"/>
              </a:ext>
            </a:extLst>
          </p:cNvPr>
          <p:cNvSpPr txBox="1"/>
          <p:nvPr/>
        </p:nvSpPr>
        <p:spPr>
          <a:xfrm rot="21446869" flipH="1">
            <a:off x="800826" y="683966"/>
            <a:ext cx="3918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dirty="0">
                <a:solidFill>
                  <a:schemeClr val="bg1"/>
                </a:solidFill>
                <a:latin typeface="VTCSuperMarketSale" panose="02000506000000020004" pitchFamily="2" charset="0"/>
              </a:rPr>
              <a:t>Wer wir sind</a:t>
            </a:r>
            <a:endParaRPr lang="en-US" sz="4800" dirty="0">
              <a:solidFill>
                <a:schemeClr val="bg1"/>
              </a:solidFill>
              <a:latin typeface="VTCSuperMarketSale" panose="02000506000000020004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0C66CB-7028-C1D7-6B27-B092DB933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76289" y="5586941"/>
            <a:ext cx="2015247" cy="40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0ED194F-7A03-986D-C2F9-64B9888AB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458667" y="5545080"/>
            <a:ext cx="3185160" cy="4826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0A7AA99-C7C2-2661-44EB-38CE35822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309493" y="5441983"/>
            <a:ext cx="770750" cy="72611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F5E4E98-170D-EA73-8140-89A04AF62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882507" y="5493923"/>
            <a:ext cx="1426651" cy="5890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9B4CDA3E-8F78-5717-9AE0-DA8D88D25F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6079" y="5408838"/>
          <a:ext cx="701844" cy="759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7" imgW="2751286" imgH="2993365" progId="Word.Document.12">
                  <p:embed/>
                </p:oleObj>
              </mc:Choice>
              <mc:Fallback>
                <p:oleObj name="Document" r:id="rId7" imgW="2751286" imgH="2993365" progId="Word.Document.12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9B4CDA3E-8F78-5717-9AE0-DA8D88D25F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079" y="5408838"/>
                        <a:ext cx="701844" cy="759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BC5169E2-7CFF-17E1-C7E4-4B14CDC34345}"/>
              </a:ext>
            </a:extLst>
          </p:cNvPr>
          <p:cNvSpPr/>
          <p:nvPr/>
        </p:nvSpPr>
        <p:spPr>
          <a:xfrm>
            <a:off x="0" y="6454950"/>
            <a:ext cx="12192000" cy="403049"/>
          </a:xfrm>
          <a:prstGeom prst="rect">
            <a:avLst/>
          </a:prstGeom>
          <a:solidFill>
            <a:srgbClr val="8779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Ein Bild, das Grafiken, Schrift, Grafikdesign, Text enthält.&#10;&#10;Automatisch generierte Beschreibung">
            <a:extLst>
              <a:ext uri="{FF2B5EF4-FFF2-40B4-BE49-F238E27FC236}">
                <a16:creationId xmlns:a16="http://schemas.microsoft.com/office/drawing/2014/main" id="{BFA7F95D-1788-953F-E744-07F60A61E99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6" b="28119"/>
          <a:stretch/>
        </p:blipFill>
        <p:spPr>
          <a:xfrm>
            <a:off x="9661535" y="702652"/>
            <a:ext cx="2046371" cy="90890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4FF89F0-70B3-4A7E-5C41-BF2E893566BD}"/>
              </a:ext>
            </a:extLst>
          </p:cNvPr>
          <p:cNvSpPr txBox="1"/>
          <p:nvPr/>
        </p:nvSpPr>
        <p:spPr>
          <a:xfrm>
            <a:off x="686079" y="1926790"/>
            <a:ext cx="103941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AT" sz="2000" b="1" dirty="0">
                <a:latin typeface="Roboto Condensed" pitchFamily="2" charset="0"/>
                <a:ea typeface="Roboto Condensed" pitchFamily="2" charset="0"/>
              </a:rPr>
              <a:t>L&amp;R Sozialforschung </a:t>
            </a:r>
            <a:r>
              <a:rPr lang="de-AT" sz="2000" dirty="0">
                <a:latin typeface="Roboto Condensed" pitchFamily="2" charset="0"/>
                <a:ea typeface="Roboto Condensed" pitchFamily="2" charset="0"/>
              </a:rPr>
              <a:t>(Leadpartner)</a:t>
            </a:r>
            <a:r>
              <a:rPr lang="de-AT" sz="2000" b="1" dirty="0">
                <a:latin typeface="Roboto Condensed" pitchFamily="2" charset="0"/>
                <a:ea typeface="Roboto Condensed" pitchFamily="2" charset="0"/>
              </a:rPr>
              <a:t/>
            </a:r>
            <a:br>
              <a:rPr lang="de-AT" sz="2000" b="1" dirty="0">
                <a:latin typeface="Roboto Condensed" pitchFamily="2" charset="0"/>
                <a:ea typeface="Roboto Condensed" pitchFamily="2" charset="0"/>
              </a:rPr>
            </a:br>
            <a:endParaRPr lang="de-AT" sz="2000" b="1" dirty="0" smtClean="0">
              <a:latin typeface="Roboto Condensed" pitchFamily="2" charset="0"/>
              <a:ea typeface="Roboto Condensed" pitchFamily="2" charset="0"/>
            </a:endParaRPr>
          </a:p>
          <a:p>
            <a:pPr>
              <a:spcAft>
                <a:spcPts val="1200"/>
              </a:spcAft>
            </a:pPr>
            <a:r>
              <a:rPr lang="de-AT" sz="2000" b="1" dirty="0" err="1" smtClean="0">
                <a:latin typeface="Roboto Condensed" pitchFamily="2" charset="0"/>
                <a:ea typeface="Roboto Condensed" pitchFamily="2" charset="0"/>
              </a:rPr>
              <a:t>arbeit</a:t>
            </a:r>
            <a:r>
              <a:rPr lang="de-AT" sz="2000" b="1" dirty="0" smtClean="0">
                <a:latin typeface="Roboto Condensed" pitchFamily="2" charset="0"/>
                <a:ea typeface="Roboto Condensed" pitchFamily="2" charset="0"/>
              </a:rPr>
              <a:t> </a:t>
            </a:r>
            <a:r>
              <a:rPr lang="de-AT" sz="2000" b="1" dirty="0">
                <a:latin typeface="Roboto Condensed" pitchFamily="2" charset="0"/>
                <a:ea typeface="Roboto Condensed" pitchFamily="2" charset="0"/>
              </a:rPr>
              <a:t>plus </a:t>
            </a:r>
            <a:r>
              <a:rPr lang="de-AT" sz="2000" dirty="0">
                <a:latin typeface="Roboto Condensed" pitchFamily="2" charset="0"/>
                <a:ea typeface="Roboto Condensed" pitchFamily="2" charset="0"/>
              </a:rPr>
              <a:t>– Soziale Unternehmen Österreich</a:t>
            </a:r>
          </a:p>
          <a:p>
            <a:pPr>
              <a:spcAft>
                <a:spcPts val="1200"/>
              </a:spcAft>
            </a:pPr>
            <a:r>
              <a:rPr lang="de-AT" sz="2000" b="1" dirty="0">
                <a:latin typeface="Roboto Condensed" pitchFamily="2" charset="0"/>
                <a:ea typeface="Roboto Condensed" pitchFamily="2" charset="0"/>
              </a:rPr>
              <a:t>Dialog Plus </a:t>
            </a:r>
            <a:r>
              <a:rPr lang="de-AT" sz="2000" dirty="0">
                <a:latin typeface="Roboto Condensed" pitchFamily="2" charset="0"/>
                <a:ea typeface="Roboto Condensed" pitchFamily="2" charset="0"/>
              </a:rPr>
              <a:t>– Büro für Beteiligung und soziale Innovation </a:t>
            </a:r>
          </a:p>
          <a:p>
            <a:pPr>
              <a:spcAft>
                <a:spcPts val="1200"/>
              </a:spcAft>
            </a:pPr>
            <a:r>
              <a:rPr lang="de-AT" sz="2000" b="1" dirty="0">
                <a:latin typeface="Roboto Condensed" pitchFamily="2" charset="0"/>
                <a:ea typeface="Roboto Condensed" pitchFamily="2" charset="0"/>
              </a:rPr>
              <a:t>Kompetenzzentrum für </a:t>
            </a:r>
            <a:r>
              <a:rPr lang="de-AT" sz="2000" b="1" dirty="0" err="1">
                <a:latin typeface="Roboto Condensed" pitchFamily="2" charset="0"/>
                <a:ea typeface="Roboto Condensed" pitchFamily="2" charset="0"/>
              </a:rPr>
              <a:t>Nonprofit</a:t>
            </a:r>
            <a:r>
              <a:rPr lang="de-AT" sz="2000" b="1" dirty="0">
                <a:latin typeface="Roboto Condensed" pitchFamily="2" charset="0"/>
                <a:ea typeface="Roboto Condensed" pitchFamily="2" charset="0"/>
              </a:rPr>
              <a:t> Organisationen und </a:t>
            </a:r>
            <a:r>
              <a:rPr lang="de-AT" sz="2000" b="1" dirty="0" err="1">
                <a:latin typeface="Roboto Condensed" pitchFamily="2" charset="0"/>
                <a:ea typeface="Roboto Condensed" pitchFamily="2" charset="0"/>
              </a:rPr>
              <a:t>Social</a:t>
            </a:r>
            <a:r>
              <a:rPr lang="de-AT" sz="2000" b="1" dirty="0">
                <a:latin typeface="Roboto Condensed" pitchFamily="2" charset="0"/>
                <a:ea typeface="Roboto Condensed" pitchFamily="2" charset="0"/>
              </a:rPr>
              <a:t> Entrepreneurship </a:t>
            </a:r>
            <a:r>
              <a:rPr lang="de-AT" sz="2000" dirty="0">
                <a:latin typeface="Roboto Condensed" pitchFamily="2" charset="0"/>
                <a:ea typeface="Roboto Condensed" pitchFamily="2" charset="0"/>
              </a:rPr>
              <a:t>der Wirtschaftsuniversität Wien</a:t>
            </a:r>
          </a:p>
          <a:p>
            <a:pPr>
              <a:spcAft>
                <a:spcPts val="1200"/>
              </a:spcAft>
            </a:pPr>
            <a:r>
              <a:rPr lang="de-AT" sz="2000" b="1" dirty="0">
                <a:latin typeface="Roboto Condensed" pitchFamily="2" charset="0"/>
                <a:ea typeface="Roboto Condensed" pitchFamily="2" charset="0"/>
              </a:rPr>
              <a:t>ZSI</a:t>
            </a:r>
            <a:r>
              <a:rPr lang="de-AT" sz="2000" dirty="0">
                <a:latin typeface="Roboto Condensed" pitchFamily="2" charset="0"/>
                <a:ea typeface="Roboto Condensed" pitchFamily="2" charset="0"/>
              </a:rPr>
              <a:t> - Zentrum für soziale Innovation</a:t>
            </a:r>
            <a:endParaRPr lang="de-AT" sz="2000" dirty="0">
              <a:solidFill>
                <a:srgbClr val="000000"/>
              </a:solidFill>
              <a:latin typeface="Roboto Condensed" pitchFamily="2" charset="0"/>
              <a:ea typeface="Roboto Condensed" pitchFamily="2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Roboto Condensed" pitchFamily="2" charset="0"/>
              <a:ea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36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6C7F4-684F-967F-37C1-7E8BDA647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3D9F3D2-93B6-A8B6-CD2F-6CAC2DC57B58}"/>
              </a:ext>
            </a:extLst>
          </p:cNvPr>
          <p:cNvSpPr/>
          <p:nvPr/>
        </p:nvSpPr>
        <p:spPr>
          <a:xfrm rot="21428789">
            <a:off x="-192610" y="523741"/>
            <a:ext cx="7653031" cy="1079513"/>
          </a:xfrm>
          <a:prstGeom prst="rect">
            <a:avLst/>
          </a:prstGeom>
          <a:solidFill>
            <a:srgbClr val="8779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960C544-56CC-CDCA-BBE8-03EE474F6125}"/>
              </a:ext>
            </a:extLst>
          </p:cNvPr>
          <p:cNvSpPr txBox="1"/>
          <p:nvPr/>
        </p:nvSpPr>
        <p:spPr>
          <a:xfrm rot="21446869" flipH="1">
            <a:off x="799523" y="625541"/>
            <a:ext cx="6542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dirty="0">
                <a:solidFill>
                  <a:schemeClr val="bg1"/>
                </a:solidFill>
                <a:latin typeface="VTCSuperMarketSale" panose="02000506000000020004" pitchFamily="2" charset="0"/>
              </a:rPr>
              <a:t>Was wir erreichen wollen</a:t>
            </a:r>
            <a:endParaRPr lang="en-US" sz="4800" dirty="0">
              <a:solidFill>
                <a:schemeClr val="bg1"/>
              </a:solidFill>
              <a:latin typeface="VTCSuperMarketSale" panose="02000506000000020004" pitchFamily="2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CD46D6D-2310-D89B-43A3-1D670D6372BE}"/>
              </a:ext>
            </a:extLst>
          </p:cNvPr>
          <p:cNvSpPr/>
          <p:nvPr/>
        </p:nvSpPr>
        <p:spPr>
          <a:xfrm>
            <a:off x="0" y="6454950"/>
            <a:ext cx="12192000" cy="403049"/>
          </a:xfrm>
          <a:prstGeom prst="rect">
            <a:avLst/>
          </a:prstGeom>
          <a:solidFill>
            <a:srgbClr val="8779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Ein Bild, das Grafiken, Schrift, Grafikdesign, Text enthält.&#10;&#10;Automatisch generierte Beschreibung">
            <a:extLst>
              <a:ext uri="{FF2B5EF4-FFF2-40B4-BE49-F238E27FC236}">
                <a16:creationId xmlns:a16="http://schemas.microsoft.com/office/drawing/2014/main" id="{864354E1-CE87-F180-4988-0631A9BE42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6" b="28119"/>
          <a:stretch/>
        </p:blipFill>
        <p:spPr>
          <a:xfrm>
            <a:off x="9661535" y="702652"/>
            <a:ext cx="2046371" cy="90890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14288DF-879D-53A1-2776-29C3ECA94D5F}"/>
              </a:ext>
            </a:extLst>
          </p:cNvPr>
          <p:cNvSpPr txBox="1"/>
          <p:nvPr/>
        </p:nvSpPr>
        <p:spPr>
          <a:xfrm>
            <a:off x="642730" y="2845962"/>
            <a:ext cx="4935216" cy="1903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81A3D6"/>
              </a:buClr>
              <a:buSzPts val="1900"/>
              <a:buNone/>
            </a:pPr>
            <a:r>
              <a:rPr lang="de-DE" sz="2500" dirty="0">
                <a:latin typeface="Roboto Condensed" pitchFamily="2" charset="0"/>
                <a:sym typeface="Calibri"/>
              </a:rPr>
              <a:t>SI plus - Kompetenzzentrum für Soziale Innovation fördert </a:t>
            </a:r>
            <a:r>
              <a:rPr lang="de-DE" sz="2500" b="1" dirty="0">
                <a:latin typeface="Roboto Condensed" pitchFamily="2" charset="0"/>
                <a:sym typeface="Calibri"/>
              </a:rPr>
              <a:t>Soziale Innovation in Österreich </a:t>
            </a:r>
            <a:r>
              <a:rPr lang="de-DE" sz="2500" dirty="0">
                <a:latin typeface="Roboto Condensed" pitchFamily="2" charset="0"/>
                <a:sym typeface="Calibri"/>
              </a:rPr>
              <a:t>im und über den ESF+ hinaus.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8FD758A-C2CF-EB4F-BB63-2110FDB156A8}"/>
              </a:ext>
            </a:extLst>
          </p:cNvPr>
          <p:cNvSpPr txBox="1"/>
          <p:nvPr/>
        </p:nvSpPr>
        <p:spPr>
          <a:xfrm>
            <a:off x="8219660" y="2982217"/>
            <a:ext cx="16161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dirty="0">
                <a:solidFill>
                  <a:srgbClr val="31B8BD"/>
                </a:solidFill>
                <a:latin typeface="Roboto Condensed" pitchFamily="2" charset="0"/>
              </a:rPr>
              <a:t>Partizipativ</a:t>
            </a:r>
          </a:p>
          <a:p>
            <a:endParaRPr lang="de-DE" sz="2500" dirty="0">
              <a:solidFill>
                <a:srgbClr val="31B8BD"/>
              </a:solidFill>
              <a:latin typeface="Roboto Condensed" pitchFamily="2" charset="0"/>
            </a:endParaRPr>
          </a:p>
          <a:p>
            <a:r>
              <a:rPr lang="de-DE" sz="2500" dirty="0">
                <a:solidFill>
                  <a:srgbClr val="31B8BD"/>
                </a:solidFill>
                <a:latin typeface="Roboto Condensed" pitchFamily="2" charset="0"/>
              </a:rPr>
              <a:t>Kooperativ</a:t>
            </a:r>
          </a:p>
          <a:p>
            <a:endParaRPr lang="de-DE" sz="2500" dirty="0">
              <a:solidFill>
                <a:srgbClr val="31B8BD"/>
              </a:solidFill>
              <a:latin typeface="Roboto Condensed" pitchFamily="2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FD29E0C-3772-04A8-EB6A-A5591A674D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49" t="17683" r="37329" b="10213"/>
          <a:stretch/>
        </p:blipFill>
        <p:spPr>
          <a:xfrm>
            <a:off x="7110758" y="2254237"/>
            <a:ext cx="4060533" cy="385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78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3AB10-F65B-4497-62B3-E7EDEF56F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E309614-5CF6-AC68-9187-96A0CD80DCB2}"/>
              </a:ext>
            </a:extLst>
          </p:cNvPr>
          <p:cNvSpPr/>
          <p:nvPr/>
        </p:nvSpPr>
        <p:spPr>
          <a:xfrm rot="21428789">
            <a:off x="52226" y="562817"/>
            <a:ext cx="4766742" cy="1079513"/>
          </a:xfrm>
          <a:prstGeom prst="rect">
            <a:avLst/>
          </a:prstGeom>
          <a:solidFill>
            <a:srgbClr val="8779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1664639-87F7-E256-0C60-A99778C96626}"/>
              </a:ext>
            </a:extLst>
          </p:cNvPr>
          <p:cNvSpPr txBox="1"/>
          <p:nvPr/>
        </p:nvSpPr>
        <p:spPr>
          <a:xfrm rot="21446869" flipH="1">
            <a:off x="779380" y="687076"/>
            <a:ext cx="421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dirty="0">
                <a:solidFill>
                  <a:schemeClr val="bg1"/>
                </a:solidFill>
                <a:latin typeface="VTCSuperMarketSale" panose="02000506000000020004" pitchFamily="2" charset="0"/>
                <a:ea typeface="Roboto Condensed Black" panose="02000000000000000000" pitchFamily="2" charset="0"/>
              </a:rPr>
              <a:t>Arbeitspakete</a:t>
            </a:r>
            <a:endParaRPr lang="en-US" sz="4800" dirty="0">
              <a:solidFill>
                <a:schemeClr val="bg1"/>
              </a:solidFill>
              <a:latin typeface="VTCSuperMarketSale" panose="02000506000000020004" pitchFamily="2" charset="0"/>
              <a:ea typeface="Roboto Condensed Black" panose="02000000000000000000" pitchFamily="2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3917DC9-374F-755A-7760-E886DC7F6E47}"/>
              </a:ext>
            </a:extLst>
          </p:cNvPr>
          <p:cNvSpPr/>
          <p:nvPr/>
        </p:nvSpPr>
        <p:spPr>
          <a:xfrm>
            <a:off x="-9427" y="6454951"/>
            <a:ext cx="12192000" cy="403049"/>
          </a:xfrm>
          <a:prstGeom prst="rect">
            <a:avLst/>
          </a:prstGeom>
          <a:solidFill>
            <a:srgbClr val="8779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Grafiken, Schrift, Grafikdesign, Text enthält.&#10;&#10;Automatisch generierte Beschreibung">
            <a:extLst>
              <a:ext uri="{FF2B5EF4-FFF2-40B4-BE49-F238E27FC236}">
                <a16:creationId xmlns:a16="http://schemas.microsoft.com/office/drawing/2014/main" id="{2BBA1FB6-60BF-3DDD-D5CA-9FF5B5C9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6" b="28119"/>
          <a:stretch/>
        </p:blipFill>
        <p:spPr>
          <a:xfrm>
            <a:off x="9661535" y="702652"/>
            <a:ext cx="2046371" cy="908905"/>
          </a:xfrm>
          <a:prstGeom prst="rect">
            <a:avLst/>
          </a:prstGeom>
        </p:spPr>
      </p:pic>
      <p:sp>
        <p:nvSpPr>
          <p:cNvPr id="5" name="Parallelogramm 4">
            <a:extLst>
              <a:ext uri="{FF2B5EF4-FFF2-40B4-BE49-F238E27FC236}">
                <a16:creationId xmlns:a16="http://schemas.microsoft.com/office/drawing/2014/main" id="{10FBA16B-CDF6-7F9F-5ABC-F8BE00F4B90F}"/>
              </a:ext>
            </a:extLst>
          </p:cNvPr>
          <p:cNvSpPr/>
          <p:nvPr/>
        </p:nvSpPr>
        <p:spPr>
          <a:xfrm>
            <a:off x="2435598" y="2076997"/>
            <a:ext cx="3650975" cy="1822821"/>
          </a:xfrm>
          <a:prstGeom prst="parallelogram">
            <a:avLst/>
          </a:prstGeom>
          <a:solidFill>
            <a:srgbClr val="2DB5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800" b="1" dirty="0">
                <a:latin typeface="Roboto Condensed" pitchFamily="2" charset="0"/>
              </a:rPr>
              <a:t>AP1: Vernetzung &amp; Zusammenarbeit</a:t>
            </a:r>
          </a:p>
          <a:p>
            <a:pPr algn="ctr"/>
            <a:r>
              <a:rPr lang="de-AT" sz="1800" dirty="0" err="1">
                <a:latin typeface="Roboto Condensed" pitchFamily="2" charset="0"/>
              </a:rPr>
              <a:t>arbeit</a:t>
            </a:r>
            <a:r>
              <a:rPr lang="de-AT" sz="1800" dirty="0">
                <a:latin typeface="Roboto Condensed" pitchFamily="2" charset="0"/>
              </a:rPr>
              <a:t> plus</a:t>
            </a:r>
          </a:p>
        </p:txBody>
      </p:sp>
      <p:sp>
        <p:nvSpPr>
          <p:cNvPr id="7" name="Parallelogramm 6">
            <a:extLst>
              <a:ext uri="{FF2B5EF4-FFF2-40B4-BE49-F238E27FC236}">
                <a16:creationId xmlns:a16="http://schemas.microsoft.com/office/drawing/2014/main" id="{6AAB5C3B-2A09-A659-FEDB-D805EDE28964}"/>
              </a:ext>
            </a:extLst>
          </p:cNvPr>
          <p:cNvSpPr/>
          <p:nvPr/>
        </p:nvSpPr>
        <p:spPr>
          <a:xfrm>
            <a:off x="2030097" y="3964236"/>
            <a:ext cx="3570768" cy="1782776"/>
          </a:xfrm>
          <a:prstGeom prst="parallelogram">
            <a:avLst/>
          </a:prstGeom>
          <a:solidFill>
            <a:srgbClr val="0086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800" b="1" dirty="0">
                <a:latin typeface="Roboto Condensed" pitchFamily="2" charset="0"/>
              </a:rPr>
              <a:t>AP2: Unterstützungsleistungen</a:t>
            </a:r>
          </a:p>
          <a:p>
            <a:pPr algn="ctr"/>
            <a:r>
              <a:rPr lang="de-AT" dirty="0">
                <a:latin typeface="Roboto Condensed" pitchFamily="2" charset="0"/>
              </a:rPr>
              <a:t>L&amp;R Sozialforschung</a:t>
            </a:r>
            <a:endParaRPr lang="de-AT" sz="1800" dirty="0">
              <a:latin typeface="Roboto Condensed" pitchFamily="2" charset="0"/>
            </a:endParaRPr>
          </a:p>
        </p:txBody>
      </p:sp>
      <p:sp>
        <p:nvSpPr>
          <p:cNvPr id="8" name="Parallelogramm 7">
            <a:extLst>
              <a:ext uri="{FF2B5EF4-FFF2-40B4-BE49-F238E27FC236}">
                <a16:creationId xmlns:a16="http://schemas.microsoft.com/office/drawing/2014/main" id="{5BF35B33-5030-84F0-3C68-028C2C0BD66A}"/>
              </a:ext>
            </a:extLst>
          </p:cNvPr>
          <p:cNvSpPr/>
          <p:nvPr/>
        </p:nvSpPr>
        <p:spPr>
          <a:xfrm>
            <a:off x="6496268" y="2076997"/>
            <a:ext cx="3574774" cy="1822821"/>
          </a:xfrm>
          <a:prstGeom prst="parallelogram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800" b="1" dirty="0">
                <a:latin typeface="Roboto Condensed" pitchFamily="2" charset="0"/>
              </a:rPr>
              <a:t>AP3: Skalierung und Mainstreaming</a:t>
            </a:r>
          </a:p>
          <a:p>
            <a:pPr algn="ctr"/>
            <a:r>
              <a:rPr lang="de-AT" dirty="0">
                <a:latin typeface="Roboto Condensed" pitchFamily="2" charset="0"/>
              </a:rPr>
              <a:t>WU &amp; ZSI</a:t>
            </a:r>
            <a:endParaRPr lang="de-AT" sz="1800" dirty="0">
              <a:latin typeface="Roboto Condensed" pitchFamily="2" charset="0"/>
            </a:endParaRPr>
          </a:p>
        </p:txBody>
      </p:sp>
      <p:sp>
        <p:nvSpPr>
          <p:cNvPr id="9" name="Parallelogramm 8">
            <a:extLst>
              <a:ext uri="{FF2B5EF4-FFF2-40B4-BE49-F238E27FC236}">
                <a16:creationId xmlns:a16="http://schemas.microsoft.com/office/drawing/2014/main" id="{64E5AC78-104A-31C9-1CC6-483FBC32C0FC}"/>
              </a:ext>
            </a:extLst>
          </p:cNvPr>
          <p:cNvSpPr/>
          <p:nvPr/>
        </p:nvSpPr>
        <p:spPr>
          <a:xfrm>
            <a:off x="6012375" y="3984147"/>
            <a:ext cx="3570768" cy="1782776"/>
          </a:xfrm>
          <a:prstGeom prst="parallelogram">
            <a:avLst/>
          </a:prstGeom>
          <a:solidFill>
            <a:srgbClr val="F7A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800" b="1" dirty="0">
                <a:latin typeface="Roboto Condensed" pitchFamily="2" charset="0"/>
              </a:rPr>
              <a:t>AP4: Öffentlichkeitsarbeit</a:t>
            </a:r>
          </a:p>
          <a:p>
            <a:pPr algn="ctr"/>
            <a:r>
              <a:rPr lang="de-AT" dirty="0">
                <a:latin typeface="Roboto Condensed" pitchFamily="2" charset="0"/>
              </a:rPr>
              <a:t>Dialog Plus</a:t>
            </a:r>
            <a:endParaRPr lang="de-AT" sz="1800" dirty="0">
              <a:latin typeface="Roboto Condensed" pitchFamily="2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8C83318-4670-8E3D-DE4E-ACC56AE8BE99}"/>
              </a:ext>
            </a:extLst>
          </p:cNvPr>
          <p:cNvSpPr/>
          <p:nvPr/>
        </p:nvSpPr>
        <p:spPr>
          <a:xfrm>
            <a:off x="2030097" y="5943670"/>
            <a:ext cx="7104476" cy="403048"/>
          </a:xfrm>
          <a:prstGeom prst="rect">
            <a:avLst/>
          </a:prstGeom>
          <a:solidFill>
            <a:srgbClr val="8779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Roboto Condensed" pitchFamily="2" charset="0"/>
              </a:rPr>
              <a:t>AP5: Projektmanagement</a:t>
            </a:r>
          </a:p>
        </p:txBody>
      </p:sp>
    </p:spTree>
    <p:extLst>
      <p:ext uri="{BB962C8B-B14F-4D97-AF65-F5344CB8AC3E}">
        <p14:creationId xmlns:p14="http://schemas.microsoft.com/office/powerpoint/2010/main" val="221893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1604F-DA73-D0FE-0F96-B311451B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72D53E3D-D90F-E32E-AAD0-FC87E308BF89}"/>
              </a:ext>
            </a:extLst>
          </p:cNvPr>
          <p:cNvSpPr/>
          <p:nvPr/>
        </p:nvSpPr>
        <p:spPr>
          <a:xfrm rot="21428789">
            <a:off x="-110366" y="501282"/>
            <a:ext cx="6683956" cy="1079513"/>
          </a:xfrm>
          <a:prstGeom prst="rect">
            <a:avLst/>
          </a:prstGeom>
          <a:solidFill>
            <a:srgbClr val="31B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AFCA0B"/>
              </a:highlight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BF3852A-3FAB-55D6-2F35-436377F38488}"/>
              </a:ext>
            </a:extLst>
          </p:cNvPr>
          <p:cNvSpPr/>
          <p:nvPr/>
        </p:nvSpPr>
        <p:spPr>
          <a:xfrm>
            <a:off x="0" y="6454950"/>
            <a:ext cx="12192000" cy="403049"/>
          </a:xfrm>
          <a:prstGeom prst="rect">
            <a:avLst/>
          </a:prstGeom>
          <a:solidFill>
            <a:srgbClr val="2DB5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Ein Bild, das Grafiken, Schrift, Grafikdesign, Text enthält.&#10;&#10;Automatisch generierte Beschreibung">
            <a:extLst>
              <a:ext uri="{FF2B5EF4-FFF2-40B4-BE49-F238E27FC236}">
                <a16:creationId xmlns:a16="http://schemas.microsoft.com/office/drawing/2014/main" id="{60F65C34-73D0-7FB9-A3CD-F1DB5A74B7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6" b="28119"/>
          <a:stretch/>
        </p:blipFill>
        <p:spPr>
          <a:xfrm>
            <a:off x="9661535" y="702652"/>
            <a:ext cx="2046371" cy="908905"/>
          </a:xfrm>
          <a:prstGeom prst="rect">
            <a:avLst/>
          </a:prstGeom>
        </p:spPr>
      </p:pic>
      <p:sp>
        <p:nvSpPr>
          <p:cNvPr id="12" name="Textfeld 13">
            <a:extLst>
              <a:ext uri="{FF2B5EF4-FFF2-40B4-BE49-F238E27FC236}">
                <a16:creationId xmlns:a16="http://schemas.microsoft.com/office/drawing/2014/main" id="{79D2F6C5-668C-850D-3009-098F15724B16}"/>
              </a:ext>
            </a:extLst>
          </p:cNvPr>
          <p:cNvSpPr txBox="1"/>
          <p:nvPr/>
        </p:nvSpPr>
        <p:spPr>
          <a:xfrm rot="21446869" flipH="1">
            <a:off x="799523" y="625541"/>
            <a:ext cx="654231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AT" sz="4800" dirty="0">
                <a:solidFill>
                  <a:schemeClr val="bg1"/>
                </a:solidFill>
                <a:latin typeface="VTCSuperMarketSale"/>
              </a:rPr>
              <a:t>Was bisher geschah</a:t>
            </a:r>
            <a:endParaRPr lang="en-US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961B93E8-4D9B-7D61-3796-C9F0FEF36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4265" y="1825625"/>
            <a:ext cx="5181600" cy="435133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Vernetzungsveranstaltungen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31B8BD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SI plus </a:t>
            </a:r>
            <a:r>
              <a:rPr lang="de-DE" sz="18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Stakeholderworkshops</a:t>
            </a:r>
            <a:r>
              <a:rPr lang="de-DE" sz="1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(online) mit </a:t>
            </a:r>
            <a:r>
              <a:rPr lang="de-DE" sz="18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ZWISTen</a:t>
            </a:r>
            <a:r>
              <a:rPr lang="de-DE" sz="1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und Sozialen Organisationen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Auftaktveranstaltung am 12. März (</a:t>
            </a:r>
            <a:r>
              <a:rPr lang="de-DE" sz="1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online und in Wien)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Unterstützung für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ZWISTen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&amp; VB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31B8BD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Ergebnisindikatoren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Bilaterale Abstimmung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Input bei TIAG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3200" dirty="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448F1896-A8FC-F67C-EFAE-4E5BD46706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Skalierung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Kontinuierliche Arbeit an Mapping und Tools für Skalierung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Öffentlichkeitsarbeit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Aufbau der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Social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Media Präsenz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Migration &amp;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Neug</a:t>
            </a:r>
            <a:r>
              <a:rPr lang="de-DE" sz="1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estaltung</a:t>
            </a:r>
            <a:r>
              <a:rPr lang="de-D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der Website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74790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BC751-0484-600B-3862-9E54ED6AF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BC64E3A-1862-FCAD-CE47-CB16E4DFDEB1}"/>
              </a:ext>
            </a:extLst>
          </p:cNvPr>
          <p:cNvSpPr/>
          <p:nvPr/>
        </p:nvSpPr>
        <p:spPr>
          <a:xfrm rot="21428789">
            <a:off x="-192299" y="536187"/>
            <a:ext cx="7152970" cy="1079513"/>
          </a:xfrm>
          <a:prstGeom prst="rect">
            <a:avLst/>
          </a:prstGeom>
          <a:solidFill>
            <a:srgbClr val="0086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86CF"/>
              </a:highlight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3710970-C265-1F61-47FB-55C63D7104DC}"/>
              </a:ext>
            </a:extLst>
          </p:cNvPr>
          <p:cNvSpPr txBox="1"/>
          <p:nvPr/>
        </p:nvSpPr>
        <p:spPr>
          <a:xfrm rot="21446869" flipH="1">
            <a:off x="404785" y="553857"/>
            <a:ext cx="10646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dirty="0">
                <a:solidFill>
                  <a:schemeClr val="bg1"/>
                </a:solidFill>
                <a:latin typeface="VTCSuperMarketSale" panose="02000506000000020004" pitchFamily="2" charset="0"/>
              </a:rPr>
              <a:t>Nächste Schritte</a:t>
            </a:r>
            <a:endParaRPr lang="en-US" sz="4800" dirty="0">
              <a:solidFill>
                <a:schemeClr val="bg1"/>
              </a:solidFill>
              <a:latin typeface="VTCSuperMarketSale" panose="02000506000000020004" pitchFamily="2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8BC873D-8D3C-148E-7FEF-FA425B7A2AC4}"/>
              </a:ext>
            </a:extLst>
          </p:cNvPr>
          <p:cNvSpPr/>
          <p:nvPr/>
        </p:nvSpPr>
        <p:spPr>
          <a:xfrm>
            <a:off x="0" y="6454950"/>
            <a:ext cx="12192000" cy="403049"/>
          </a:xfrm>
          <a:prstGeom prst="rect">
            <a:avLst/>
          </a:prstGeom>
          <a:solidFill>
            <a:srgbClr val="0086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Ein Bild, das Grafiken, Schrift, Grafikdesign, Text enthält.&#10;&#10;Automatisch generierte Beschreibung">
            <a:extLst>
              <a:ext uri="{FF2B5EF4-FFF2-40B4-BE49-F238E27FC236}">
                <a16:creationId xmlns:a16="http://schemas.microsoft.com/office/drawing/2014/main" id="{A783DAF1-1BB2-6CB1-F7F8-E42D16E406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6" b="28119"/>
          <a:stretch/>
        </p:blipFill>
        <p:spPr>
          <a:xfrm>
            <a:off x="9661535" y="702652"/>
            <a:ext cx="2046371" cy="908905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ACB682A-8F9B-FC0C-D2E0-31106B470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endParaRPr lang="de-AT" sz="2800" b="1" dirty="0">
              <a:latin typeface="Roboto Condensed"/>
              <a:ea typeface="Roboto Condensed"/>
              <a:cs typeface="Roboto Condensed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sz="2800" dirty="0">
                <a:latin typeface="Roboto Condensed"/>
                <a:ea typeface="Roboto Condensed"/>
                <a:cs typeface="Roboto Condensed"/>
              </a:rPr>
              <a:t>Website Launch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dirty="0">
                <a:latin typeface="Roboto Condensed"/>
                <a:ea typeface="Roboto Condensed"/>
                <a:cs typeface="Roboto Condensed"/>
              </a:rPr>
              <a:t>Regionale Innovationslabore in Wien und Salzburg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sz="2800" dirty="0">
                <a:latin typeface="Roboto Condensed"/>
                <a:ea typeface="Roboto Condensed"/>
                <a:cs typeface="Roboto Condensed"/>
              </a:rPr>
              <a:t>Leitfaden „</a:t>
            </a:r>
            <a:r>
              <a:rPr lang="de-AT" sz="2800" dirty="0" err="1">
                <a:latin typeface="Roboto Condensed"/>
                <a:ea typeface="Roboto Condensed"/>
                <a:cs typeface="Roboto Condensed"/>
              </a:rPr>
              <a:t>Good</a:t>
            </a:r>
            <a:r>
              <a:rPr lang="de-AT" sz="2800" dirty="0">
                <a:latin typeface="Roboto Condensed"/>
                <a:ea typeface="Roboto Condensed"/>
                <a:cs typeface="Roboto Condensed"/>
              </a:rPr>
              <a:t> Practices“ im Rahmen von SI plus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dirty="0">
                <a:latin typeface="Roboto Condensed"/>
                <a:ea typeface="Roboto Condensed"/>
                <a:cs typeface="Roboto Condensed"/>
              </a:rPr>
              <a:t>Einbindung der SI Community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dirty="0">
                <a:latin typeface="Roboto Condensed"/>
                <a:ea typeface="Roboto Condensed"/>
                <a:cs typeface="Roboto Condensed"/>
              </a:rPr>
              <a:t>Partizipative Redaktionstreffen 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sz="2800" dirty="0">
                <a:latin typeface="Roboto Condensed"/>
                <a:ea typeface="Roboto Condensed"/>
                <a:cs typeface="Roboto Condensed"/>
              </a:rPr>
              <a:t>… </a:t>
            </a:r>
          </a:p>
          <a:p>
            <a:pPr>
              <a:spcAft>
                <a:spcPts val="1200"/>
              </a:spcAft>
            </a:pPr>
            <a:endParaRPr lang="de-AT" sz="2800" dirty="0">
              <a:latin typeface="Roboto Condensed"/>
              <a:ea typeface="Roboto Condensed"/>
              <a:cs typeface="Roboto Condensed"/>
            </a:endParaRPr>
          </a:p>
          <a:p>
            <a:pPr marL="0" indent="0">
              <a:spcAft>
                <a:spcPts val="1200"/>
              </a:spcAft>
              <a:buNone/>
            </a:pPr>
            <a:endParaRPr lang="de-AT" sz="2800" dirty="0">
              <a:solidFill>
                <a:srgbClr val="000000"/>
              </a:solidFill>
              <a:latin typeface="Roboto Condensed" pitchFamily="2" charset="0"/>
              <a:ea typeface="Roboto Condensed" pitchFamily="2" charset="0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501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0CE70-A4D2-2A09-B2EE-EE22EDF92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>
            <a:extLst>
              <a:ext uri="{FF2B5EF4-FFF2-40B4-BE49-F238E27FC236}">
                <a16:creationId xmlns:a16="http://schemas.microsoft.com/office/drawing/2014/main" id="{3374A058-82E1-56AC-D799-525BF63F97A6}"/>
              </a:ext>
            </a:extLst>
          </p:cNvPr>
          <p:cNvSpPr txBox="1"/>
          <p:nvPr/>
        </p:nvSpPr>
        <p:spPr>
          <a:xfrm rot="21331611">
            <a:off x="1147856" y="4191097"/>
            <a:ext cx="3353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12. März 2024, 13 Uhr</a:t>
            </a:r>
            <a:endParaRPr lang="en-US" sz="2000" dirty="0">
              <a:solidFill>
                <a:schemeClr val="bg1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6D311FF-80D5-45B3-38AF-29313B7C113F}"/>
              </a:ext>
            </a:extLst>
          </p:cNvPr>
          <p:cNvSpPr/>
          <p:nvPr/>
        </p:nvSpPr>
        <p:spPr>
          <a:xfrm>
            <a:off x="0" y="6454950"/>
            <a:ext cx="12192000" cy="403049"/>
          </a:xfrm>
          <a:prstGeom prst="rect">
            <a:avLst/>
          </a:prstGeom>
          <a:solidFill>
            <a:srgbClr val="F7A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EC61499-C2CA-E8DE-DC1D-FAF68BB6F8A5}"/>
              </a:ext>
            </a:extLst>
          </p:cNvPr>
          <p:cNvSpPr/>
          <p:nvPr/>
        </p:nvSpPr>
        <p:spPr>
          <a:xfrm rot="21428789">
            <a:off x="-84958" y="550016"/>
            <a:ext cx="6383374" cy="1079513"/>
          </a:xfrm>
          <a:prstGeom prst="rect">
            <a:avLst/>
          </a:prstGeom>
          <a:solidFill>
            <a:srgbClr val="F7A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022BC1-0342-DCA8-63A8-97E546F3A09B}"/>
              </a:ext>
            </a:extLst>
          </p:cNvPr>
          <p:cNvSpPr txBox="1"/>
          <p:nvPr/>
        </p:nvSpPr>
        <p:spPr>
          <a:xfrm rot="21446869" flipH="1">
            <a:off x="107846" y="553211"/>
            <a:ext cx="10646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dirty="0">
                <a:solidFill>
                  <a:schemeClr val="bg1"/>
                </a:solidFill>
                <a:latin typeface="VTCSuperMarketSale" panose="02000506000000020004" pitchFamily="2" charset="0"/>
              </a:rPr>
              <a:t>Bleiben wir in Kontakt!</a:t>
            </a:r>
            <a:endParaRPr lang="en-US" sz="4800" dirty="0">
              <a:solidFill>
                <a:schemeClr val="bg1"/>
              </a:solidFill>
              <a:latin typeface="VTCSuperMarketSale" panose="02000506000000020004" pitchFamily="2" charset="0"/>
            </a:endParaRPr>
          </a:p>
        </p:txBody>
      </p:sp>
      <p:pic>
        <p:nvPicPr>
          <p:cNvPr id="3" name="Grafik 2" descr="Ein Bild, das Grafiken, Schrift, Grafikdesign, Text enthält.&#10;&#10;Automatisch generierte Beschreibung">
            <a:extLst>
              <a:ext uri="{FF2B5EF4-FFF2-40B4-BE49-F238E27FC236}">
                <a16:creationId xmlns:a16="http://schemas.microsoft.com/office/drawing/2014/main" id="{5FEDD368-FC0E-8D81-DC4E-C771D0D5C3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6" b="28119"/>
          <a:stretch/>
        </p:blipFill>
        <p:spPr>
          <a:xfrm>
            <a:off x="9661535" y="702652"/>
            <a:ext cx="2046371" cy="908905"/>
          </a:xfrm>
          <a:prstGeom prst="rect">
            <a:avLst/>
          </a:prstGeom>
        </p:spPr>
      </p:pic>
      <p:pic>
        <p:nvPicPr>
          <p:cNvPr id="29" name="Grafik 28" descr="Ein Bild, das Text, Wand, Im Haus, Whiteboard enthält.&#10;&#10;Automatisch generierte Beschreibung">
            <a:extLst>
              <a:ext uri="{FF2B5EF4-FFF2-40B4-BE49-F238E27FC236}">
                <a16:creationId xmlns:a16="http://schemas.microsoft.com/office/drawing/2014/main" id="{702663AD-C223-C376-23FE-3C42BFDA23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9"/>
            <a:ext cx="3143098" cy="4551335"/>
          </a:xfrm>
          <a:prstGeom prst="rect">
            <a:avLst/>
          </a:prstGeom>
        </p:spPr>
      </p:pic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B948E96-A57C-737A-2EFF-541467250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261" y="1912889"/>
            <a:ext cx="7173685" cy="4457631"/>
          </a:xfrm>
        </p:spPr>
        <p:txBody>
          <a:bodyPr/>
          <a:lstStyle/>
          <a:p>
            <a:pPr lvl="0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81A3D6"/>
              </a:buClr>
              <a:buSzPts val="1900"/>
              <a:buNone/>
            </a:pPr>
            <a:endParaRPr lang="de-DE" sz="2800" b="1" dirty="0">
              <a:solidFill>
                <a:srgbClr val="F7A600"/>
              </a:solidFill>
              <a:latin typeface="Roboto Condensed" pitchFamily="2" charset="0"/>
              <a:sym typeface="Calibri"/>
            </a:endParaRPr>
          </a:p>
          <a:p>
            <a:pPr lvl="0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81A3D6"/>
              </a:buClr>
              <a:buSzPts val="1900"/>
              <a:buNone/>
            </a:pPr>
            <a:r>
              <a:rPr lang="de-DE" sz="2800" b="1" dirty="0">
                <a:solidFill>
                  <a:srgbClr val="F7A600"/>
                </a:solidFill>
                <a:latin typeface="Roboto Condensed" pitchFamily="2" charset="0"/>
                <a:sym typeface="Calibri"/>
              </a:rPr>
              <a:t>Website:</a:t>
            </a:r>
            <a:r>
              <a:rPr lang="de-DE" sz="2800" b="1" dirty="0">
                <a:solidFill>
                  <a:srgbClr val="8779B7"/>
                </a:solidFill>
                <a:latin typeface="Roboto Condensed" pitchFamily="2" charset="0"/>
                <a:sym typeface="Calibri"/>
              </a:rPr>
              <a:t> </a:t>
            </a:r>
            <a:r>
              <a:rPr lang="de-DE" sz="2800" dirty="0">
                <a:latin typeface="Roboto Condensed" pitchFamily="2" charset="0"/>
                <a:sym typeface="Calibri"/>
                <a:hlinkClick r:id="rId4"/>
              </a:rPr>
              <a:t>www.siplus.at</a:t>
            </a:r>
            <a:r>
              <a:rPr lang="de-DE" sz="2800" dirty="0">
                <a:latin typeface="Roboto Condensed" pitchFamily="2" charset="0"/>
                <a:sym typeface="Calibri"/>
              </a:rPr>
              <a:t> (in Aufbau)</a:t>
            </a:r>
          </a:p>
          <a:p>
            <a:pPr lvl="0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81A3D6"/>
              </a:buClr>
              <a:buSzPts val="1900"/>
              <a:buNone/>
            </a:pPr>
            <a:r>
              <a:rPr lang="de-DE" sz="2800" b="1" dirty="0">
                <a:solidFill>
                  <a:srgbClr val="F7A600"/>
                </a:solidFill>
                <a:latin typeface="Roboto Condensed" pitchFamily="2" charset="0"/>
                <a:sym typeface="Calibri"/>
              </a:rPr>
              <a:t>Facebook:</a:t>
            </a:r>
            <a:r>
              <a:rPr lang="de-DE" sz="2800" dirty="0">
                <a:solidFill>
                  <a:srgbClr val="F7A600"/>
                </a:solidFill>
                <a:latin typeface="Roboto Condensed" pitchFamily="2" charset="0"/>
                <a:sym typeface="Calibri"/>
              </a:rPr>
              <a:t> </a:t>
            </a:r>
            <a:r>
              <a:rPr lang="de-DE" sz="2800" dirty="0">
                <a:latin typeface="Roboto Condensed" pitchFamily="2" charset="0"/>
                <a:sym typeface="Calibri"/>
              </a:rPr>
              <a:t>Soziale Innovation plus</a:t>
            </a:r>
          </a:p>
          <a:p>
            <a:pPr lvl="0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81A3D6"/>
              </a:buClr>
              <a:buSzPts val="1900"/>
              <a:buNone/>
            </a:pPr>
            <a:r>
              <a:rPr lang="de-DE" sz="2800" b="1" dirty="0">
                <a:solidFill>
                  <a:srgbClr val="F7A600"/>
                </a:solidFill>
                <a:latin typeface="Roboto Condensed" pitchFamily="2" charset="0"/>
                <a:sym typeface="Calibri"/>
              </a:rPr>
              <a:t>Insta:</a:t>
            </a:r>
            <a:r>
              <a:rPr lang="de-DE" sz="2800" dirty="0">
                <a:latin typeface="Roboto Condensed" pitchFamily="2" charset="0"/>
                <a:sym typeface="Calibri"/>
              </a:rPr>
              <a:t> @</a:t>
            </a:r>
            <a:r>
              <a:rPr lang="de-DE" sz="2800" dirty="0" err="1">
                <a:latin typeface="Roboto Condensed" pitchFamily="2" charset="0"/>
                <a:sym typeface="Calibri"/>
              </a:rPr>
              <a:t>soziale.innovation.plus</a:t>
            </a:r>
            <a:endParaRPr lang="de-DE" sz="2800" dirty="0">
              <a:latin typeface="Roboto Condensed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003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Breitbild</PresentationFormat>
  <Paragraphs>62</Paragraphs>
  <Slides>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Roboto</vt:lpstr>
      <vt:lpstr>Roboto Condensed</vt:lpstr>
      <vt:lpstr>Roboto Condensed Black</vt:lpstr>
      <vt:lpstr>VTCSuperMarketSale</vt:lpstr>
      <vt:lpstr>Office</vt:lpstr>
      <vt:lpstr>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Jakob Winkler</dc:creator>
  <cp:lastModifiedBy>Prigge Katharina</cp:lastModifiedBy>
  <cp:revision>69</cp:revision>
  <dcterms:created xsi:type="dcterms:W3CDTF">2024-03-04T14:19:31Z</dcterms:created>
  <dcterms:modified xsi:type="dcterms:W3CDTF">2024-04-23T11:12:46Z</dcterms:modified>
</cp:coreProperties>
</file>