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13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Relationship Id="rId9" Type="http://schemas.openxmlformats.org/officeDocument/2006/relationships/image" Target="../media/image1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28000" y="4386464"/>
            <a:ext cx="10425800" cy="1756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Hier steht die Subheadline</a:t>
            </a:r>
            <a:endParaRPr lang="de-DE" dirty="0"/>
          </a:p>
        </p:txBody>
      </p:sp>
      <p:pic>
        <p:nvPicPr>
          <p:cNvPr id="8" name="Bild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7595" y="3346187"/>
            <a:ext cx="13411200" cy="603504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ctrTitle" hasCustomPrompt="1"/>
          </p:nvPr>
        </p:nvSpPr>
        <p:spPr>
          <a:xfrm>
            <a:off x="928000" y="1760561"/>
            <a:ext cx="10425800" cy="1746000"/>
          </a:xfrm>
        </p:spPr>
        <p:txBody>
          <a:bodyPr anchor="b">
            <a:normAutofit/>
          </a:bodyPr>
          <a:lstStyle>
            <a:lvl1pPr algn="l">
              <a:defRPr sz="5000" b="1" i="0"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de-AT" dirty="0" smtClean="0"/>
              <a:t>Hier steht die Headline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665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34481" y="2182933"/>
            <a:ext cx="13411200" cy="603504"/>
          </a:xfrm>
          <a:prstGeom prst="rect">
            <a:avLst/>
          </a:prstGeom>
        </p:spPr>
      </p:pic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28001" y="791572"/>
            <a:ext cx="7007495" cy="111911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Hier steht die Subheadline</a:t>
            </a:r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sz="half" idx="13" hasCustomPrompt="1"/>
          </p:nvPr>
        </p:nvSpPr>
        <p:spPr>
          <a:xfrm>
            <a:off x="928000" y="2923108"/>
            <a:ext cx="10408421" cy="33241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2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AT" dirty="0" smtClean="0"/>
              <a:t>Hier steht langer 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1775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4376" y="1831424"/>
            <a:ext cx="12192000" cy="548640"/>
          </a:xfrm>
          <a:prstGeom prst="rect">
            <a:avLst/>
          </a:prstGeom>
        </p:spPr>
      </p:pic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28002" y="832516"/>
            <a:ext cx="6911999" cy="1080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Hier steht die Subheadline</a:t>
            </a:r>
            <a:endParaRPr lang="de-DE" dirty="0"/>
          </a:p>
        </p:txBody>
      </p:sp>
      <p:sp>
        <p:nvSpPr>
          <p:cNvPr id="9" name="Inhaltsplatzhalter 2"/>
          <p:cNvSpPr>
            <a:spLocks noGrp="1"/>
          </p:cNvSpPr>
          <p:nvPr>
            <p:ph sz="half" idx="13"/>
          </p:nvPr>
        </p:nvSpPr>
        <p:spPr>
          <a:xfrm>
            <a:off x="928000" y="3007224"/>
            <a:ext cx="6912000" cy="3240000"/>
          </a:xfrm>
          <a:prstGeom prst="rect">
            <a:avLst/>
          </a:prstGeom>
        </p:spPr>
        <p:txBody>
          <a:bodyPr/>
          <a:lstStyle>
            <a:lvl1pPr>
              <a:defRPr sz="2500"/>
            </a:lvl1pPr>
            <a:lvl2pPr>
              <a:defRPr sz="2200"/>
            </a:lvl2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pic>
        <p:nvPicPr>
          <p:cNvPr id="10" name="Bild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088" y="5419131"/>
            <a:ext cx="13426251" cy="603504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10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92877" y="1803992"/>
            <a:ext cx="13411200" cy="603504"/>
          </a:xfrm>
          <a:prstGeom prst="rect">
            <a:avLst/>
          </a:prstGeom>
        </p:spPr>
      </p:pic>
      <p:sp>
        <p:nvSpPr>
          <p:cNvPr id="9" name="Inhaltsplatzhalter 2"/>
          <p:cNvSpPr>
            <a:spLocks noGrp="1"/>
          </p:cNvSpPr>
          <p:nvPr>
            <p:ph sz="half" idx="13"/>
          </p:nvPr>
        </p:nvSpPr>
        <p:spPr>
          <a:xfrm>
            <a:off x="928000" y="3029803"/>
            <a:ext cx="4830011" cy="2328261"/>
          </a:xfrm>
          <a:prstGeom prst="rect">
            <a:avLst/>
          </a:prstGeom>
        </p:spPr>
        <p:txBody>
          <a:bodyPr/>
          <a:lstStyle>
            <a:lvl1pPr>
              <a:defRPr sz="2500"/>
            </a:lvl1pPr>
            <a:lvl2pPr>
              <a:defRPr sz="2200"/>
            </a:lvl2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10" name="Inhaltsplatzhalter 2"/>
          <p:cNvSpPr>
            <a:spLocks noGrp="1"/>
          </p:cNvSpPr>
          <p:nvPr>
            <p:ph sz="half" idx="14"/>
          </p:nvPr>
        </p:nvSpPr>
        <p:spPr>
          <a:xfrm>
            <a:off x="6523789" y="3029803"/>
            <a:ext cx="4830011" cy="2328261"/>
          </a:xfrm>
          <a:prstGeom prst="rect">
            <a:avLst/>
          </a:prstGeom>
        </p:spPr>
        <p:txBody>
          <a:bodyPr/>
          <a:lstStyle>
            <a:lvl1pPr>
              <a:defRPr sz="2500"/>
            </a:lvl1pPr>
            <a:lvl2pPr>
              <a:defRPr sz="2200"/>
            </a:lvl2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28001" y="832516"/>
            <a:ext cx="6986105" cy="1080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Hier steht die Subheadline</a:t>
            </a:r>
            <a:endParaRPr lang="de-DE" dirty="0"/>
          </a:p>
        </p:txBody>
      </p:sp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679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2"/>
          <p:cNvSpPr>
            <a:spLocks noGrp="1"/>
          </p:cNvSpPr>
          <p:nvPr>
            <p:ph type="pic" idx="1"/>
          </p:nvPr>
        </p:nvSpPr>
        <p:spPr>
          <a:xfrm>
            <a:off x="2" y="0"/>
            <a:ext cx="7935493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11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8272003" y="3167646"/>
            <a:ext cx="2693157" cy="317651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AT" dirty="0" smtClean="0"/>
              <a:t>Bildbeschreibung</a:t>
            </a:r>
          </a:p>
        </p:txBody>
      </p:sp>
      <p:pic>
        <p:nvPicPr>
          <p:cNvPr id="12" name="Bild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496" y="2377952"/>
            <a:ext cx="14086305" cy="603504"/>
          </a:xfrm>
          <a:prstGeom prst="rect">
            <a:avLst/>
          </a:prstGeom>
        </p:spPr>
      </p:pic>
      <p:sp>
        <p:nvSpPr>
          <p:cNvPr id="13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8246982" y="1905448"/>
            <a:ext cx="2693157" cy="53667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15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Bildüberschrift</a:t>
            </a:r>
            <a:endParaRPr lang="de-DE" dirty="0"/>
          </a:p>
        </p:txBody>
      </p:sp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217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4" y="2963905"/>
            <a:ext cx="10558147" cy="474584"/>
          </a:xfrm>
          <a:prstGeom prst="rect">
            <a:avLst/>
          </a:prstGeom>
        </p:spPr>
      </p:pic>
      <p:pic>
        <p:nvPicPr>
          <p:cNvPr id="7" name="Bild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4" y="2285813"/>
            <a:ext cx="10558147" cy="474584"/>
          </a:xfrm>
          <a:prstGeom prst="rect">
            <a:avLst/>
          </a:prstGeom>
        </p:spPr>
      </p:pic>
      <p:pic>
        <p:nvPicPr>
          <p:cNvPr id="8" name="Bild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3" y="5799264"/>
            <a:ext cx="10558148" cy="474584"/>
          </a:xfrm>
          <a:prstGeom prst="rect">
            <a:avLst/>
          </a:prstGeom>
        </p:spPr>
      </p:pic>
      <p:pic>
        <p:nvPicPr>
          <p:cNvPr id="9" name="Bild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4" y="3654703"/>
            <a:ext cx="10558147" cy="474584"/>
          </a:xfrm>
          <a:prstGeom prst="rect">
            <a:avLst/>
          </a:prstGeom>
        </p:spPr>
      </p:pic>
      <p:pic>
        <p:nvPicPr>
          <p:cNvPr id="10" name="Bild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814716" y="4353203"/>
            <a:ext cx="10546312" cy="474584"/>
          </a:xfrm>
          <a:prstGeom prst="rect">
            <a:avLst/>
          </a:prstGeom>
        </p:spPr>
      </p:pic>
      <p:pic>
        <p:nvPicPr>
          <p:cNvPr id="11" name="Bild 10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99665" y="4992956"/>
            <a:ext cx="10558148" cy="522042"/>
          </a:xfrm>
          <a:prstGeom prst="rect">
            <a:avLst/>
          </a:prstGeom>
        </p:spPr>
      </p:pic>
      <p:sp>
        <p:nvSpPr>
          <p:cNvPr id="12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99666" y="832516"/>
            <a:ext cx="7135829" cy="10800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Designelemente</a:t>
            </a:r>
            <a:endParaRPr lang="de-DE" dirty="0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67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63833" y="2446657"/>
            <a:ext cx="7093052" cy="1015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000" b="0" i="0">
                <a:solidFill>
                  <a:schemeClr val="accent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AT" dirty="0" smtClean="0"/>
              <a:t>KONTAKT</a:t>
            </a:r>
            <a:endParaRPr lang="de-DE" dirty="0"/>
          </a:p>
        </p:txBody>
      </p:sp>
      <p:pic>
        <p:nvPicPr>
          <p:cNvPr id="6" name="Bild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21762" y="3346187"/>
            <a:ext cx="11678647" cy="603504"/>
          </a:xfrm>
          <a:prstGeom prst="rect">
            <a:avLst/>
          </a:prstGeom>
        </p:spPr>
      </p:pic>
      <p:sp>
        <p:nvSpPr>
          <p:cNvPr id="7" name="Bildplatzhalter 2"/>
          <p:cNvSpPr>
            <a:spLocks noGrp="1"/>
          </p:cNvSpPr>
          <p:nvPr>
            <p:ph type="pic" idx="13"/>
          </p:nvPr>
        </p:nvSpPr>
        <p:spPr>
          <a:xfrm>
            <a:off x="7956886" y="2446658"/>
            <a:ext cx="2331453" cy="26107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pic>
        <p:nvPicPr>
          <p:cNvPr id="8" name="Bild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884" y="5643719"/>
            <a:ext cx="13411200" cy="603504"/>
          </a:xfrm>
          <a:prstGeom prst="rect">
            <a:avLst/>
          </a:prstGeom>
        </p:spPr>
      </p:pic>
      <p:sp>
        <p:nvSpPr>
          <p:cNvPr id="9" name="Inhaltsplatzhalter 2"/>
          <p:cNvSpPr>
            <a:spLocks noGrp="1"/>
          </p:cNvSpPr>
          <p:nvPr>
            <p:ph sz="half" idx="14" hasCustomPrompt="1"/>
          </p:nvPr>
        </p:nvSpPr>
        <p:spPr>
          <a:xfrm>
            <a:off x="863833" y="4361387"/>
            <a:ext cx="7093052" cy="18858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2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AT" dirty="0" smtClean="0"/>
              <a:t>Vorname Nachname</a:t>
            </a:r>
          </a:p>
          <a:p>
            <a:pPr lvl="0"/>
            <a:r>
              <a:rPr lang="de-AT" dirty="0" smtClean="0"/>
              <a:t>Adresse</a:t>
            </a:r>
          </a:p>
          <a:p>
            <a:pPr lvl="0"/>
            <a:r>
              <a:rPr lang="de-AT" dirty="0" smtClean="0"/>
              <a:t>Telefon</a:t>
            </a:r>
          </a:p>
          <a:p>
            <a:pPr lvl="0"/>
            <a:r>
              <a:rPr lang="de-AT" dirty="0" smtClean="0"/>
              <a:t>Email</a:t>
            </a:r>
          </a:p>
          <a:p>
            <a:pPr lvl="0"/>
            <a:r>
              <a:rPr lang="de-AT" dirty="0" smtClean="0"/>
              <a:t>sonstiges</a:t>
            </a:r>
            <a:endParaRPr lang="de-DE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721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FFC9A-1A91-2E44-BF7D-5DB5F06F0AD7}" type="datetimeFigureOut">
              <a:rPr lang="de-DE" smtClean="0"/>
              <a:t>24.04.2024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0880D-FF48-8841-A251-F70555FEB0F5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838200" y="33125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AT" dirty="0" smtClean="0"/>
              <a:t>Hier steht die Headline</a:t>
            </a:r>
            <a:endParaRPr lang="de-DE" dirty="0"/>
          </a:p>
        </p:txBody>
      </p:sp>
      <p:sp>
        <p:nvSpPr>
          <p:cNvPr id="11" name="Textplatzhalter 6"/>
          <p:cNvSpPr>
            <a:spLocks noGrp="1"/>
          </p:cNvSpPr>
          <p:nvPr>
            <p:ph type="body" idx="1"/>
          </p:nvPr>
        </p:nvSpPr>
        <p:spPr>
          <a:xfrm>
            <a:off x="838200" y="179175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40658"/>
            <a:ext cx="3321940" cy="61200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493" y="340658"/>
            <a:ext cx="3889508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21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dirty="0" smtClean="0"/>
              <a:t>Aviso</a:t>
            </a:r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TOP 5</a:t>
            </a:r>
            <a:br>
              <a:rPr lang="de-AT" dirty="0" smtClean="0"/>
            </a:br>
            <a:r>
              <a:rPr lang="de-DE" sz="3600" dirty="0" smtClean="0"/>
              <a:t>Programmänderungen</a:t>
            </a:r>
            <a:endParaRPr lang="de-AT" sz="3600" dirty="0"/>
          </a:p>
        </p:txBody>
      </p:sp>
    </p:spTree>
    <p:extLst>
      <p:ext uri="{BB962C8B-B14F-4D97-AF65-F5344CB8AC3E}">
        <p14:creationId xmlns:p14="http://schemas.microsoft.com/office/powerpoint/2010/main" val="117596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928000" y="810823"/>
            <a:ext cx="7007495" cy="1119115"/>
          </a:xfrm>
        </p:spPr>
        <p:txBody>
          <a:bodyPr/>
          <a:lstStyle/>
          <a:p>
            <a:r>
              <a:rPr lang="de-AT" dirty="0" smtClean="0"/>
              <a:t>Programmänderung/en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AT" sz="35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Warum</a:t>
            </a:r>
          </a:p>
          <a:p>
            <a:endParaRPr lang="de-AT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Späte Programmgenehmigung und Abwicklung der Programmperiode 2014 – 2020 parallel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Konzentration auf die Umsetzung von REACT-EU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Änderungen von Strategien und Ansätzen, da diese die Problemlagen besser widerspiegeln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Administrative Herausforderungen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Erkenntnisse aus dem aktuellen Prüfungen</a:t>
            </a:r>
          </a:p>
          <a:p>
            <a:endParaRPr lang="de-AT" sz="20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Tx/>
              <a:buChar char="-"/>
            </a:pPr>
            <a:r>
              <a:rPr lang="de-AT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Zielgruppen </a:t>
            </a:r>
          </a:p>
          <a:p>
            <a:pPr marL="800100" lvl="1" indent="-342900">
              <a:buFontTx/>
              <a:buChar char="-"/>
            </a:pPr>
            <a:r>
              <a:rPr lang="de-AT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Indikatoren </a:t>
            </a:r>
          </a:p>
          <a:p>
            <a:pPr marL="342900" indent="-342900">
              <a:buFontTx/>
              <a:buChar char="-"/>
            </a:pPr>
            <a:endParaRPr lang="de-AT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928000" y="810823"/>
            <a:ext cx="7007495" cy="1119115"/>
          </a:xfrm>
        </p:spPr>
        <p:txBody>
          <a:bodyPr/>
          <a:lstStyle/>
          <a:p>
            <a:r>
              <a:rPr lang="de-AT" dirty="0" smtClean="0"/>
              <a:t>Programmänderung/en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3"/>
          </p:nvPr>
        </p:nvSpPr>
        <p:spPr>
          <a:xfrm>
            <a:off x="931025" y="2948246"/>
            <a:ext cx="10405396" cy="3298977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AT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0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Priorität 1 – Gleichstellung von Frauen und Männern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AT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Reduktion des Etappenziels, da sich die Projekte erst mit Anfang 2024 in Umsetzung befinden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AT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Ergänzung </a:t>
            </a:r>
            <a:r>
              <a:rPr lang="de-AT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bei den </a:t>
            </a:r>
            <a:r>
              <a:rPr lang="de-AT" sz="200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Vorhabensarten</a:t>
            </a:r>
            <a:r>
              <a:rPr lang="de-AT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aufgrund des Projekts </a:t>
            </a:r>
            <a:r>
              <a:rPr lang="de-AT" sz="200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de-AT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Building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0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Priorität 3 – Bekämpfung von Armut und Förderung der aktiven Inklusion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AT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Reduktion </a:t>
            </a:r>
            <a:r>
              <a:rPr lang="de-AT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des Etappenziels, da mit der verspäteten Programmgenehmigung auch die Umsetzung verspätet eingeleitet wurde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AT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Änderung </a:t>
            </a:r>
            <a:r>
              <a:rPr lang="de-AT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der Strategien und </a:t>
            </a:r>
            <a:r>
              <a:rPr lang="de-AT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Änderung </a:t>
            </a:r>
            <a:r>
              <a:rPr lang="de-AT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der </a:t>
            </a:r>
            <a:r>
              <a:rPr lang="de-AT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Instrumente/Maßnahmen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AT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Konkretisierung der Zielgruppen</a:t>
            </a:r>
            <a:endParaRPr lang="de-AT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AT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AT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15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928000" y="810823"/>
            <a:ext cx="7007495" cy="1119115"/>
          </a:xfrm>
        </p:spPr>
        <p:txBody>
          <a:bodyPr/>
          <a:lstStyle/>
          <a:p>
            <a:r>
              <a:rPr lang="de-AT" dirty="0" smtClean="0"/>
              <a:t>Programmänderung/en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3"/>
          </p:nvPr>
        </p:nvSpPr>
        <p:spPr/>
        <p:txBody>
          <a:bodyPr vert="horz" lIns="91440" tIns="45720" rIns="91440" bIns="45720" rtlCol="0">
            <a:normAutofit fontScale="92500" lnSpcReduction="20000"/>
          </a:bodyPr>
          <a:lstStyle/>
          <a:p>
            <a:pPr marL="285750" indent="-285750">
              <a:buChar char="•"/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har char="•"/>
            </a:pPr>
            <a:r>
              <a:rPr lang="de-AT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Priorität 4 – Verringerung des vorzeitigen Schulabbruchs und Förderung der beruflichen Aus- und Weiterbildung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AT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Auf Grund der administrativen Herausforderungen werden die Schulen aus dem Programm aussteigen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AT" sz="2000" dirty="0"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Neugestaltung der Priorität</a:t>
            </a:r>
            <a:endParaRPr lang="de-AT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har char="•"/>
            </a:pPr>
            <a:r>
              <a:rPr lang="de-AT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Priorität 6 – Soziale Innovation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AT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Keine Unterscheidung mehr in „radikale“ und „inkrementelle“ Innovation </a:t>
            </a:r>
            <a:r>
              <a:rPr lang="de-AT" sz="2000" dirty="0"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dies führte zu unnötiger Verwirrung, die Instrumente (Konzeptentwicklung, Pilotierung, Begleitevaluierung) werden angeführt</a:t>
            </a:r>
            <a:r>
              <a:rPr lang="de-AT" sz="2000" dirty="0" smtClean="0"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  <a:endParaRPr lang="de-AT" sz="2000" dirty="0">
              <a:ea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AT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Reduktion des </a:t>
            </a:r>
            <a:r>
              <a:rPr lang="de-AT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Etappenziels, </a:t>
            </a:r>
            <a:r>
              <a:rPr lang="de-AT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de-AT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aufgrund der Neuartigkeit der Priorität und des Aufbaus der unterstützenden Strukturen (SI Plus Kompetenzzentrum) die </a:t>
            </a:r>
            <a:r>
              <a:rPr lang="de-AT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Projekte </a:t>
            </a:r>
            <a:r>
              <a:rPr lang="de-AT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später starten</a:t>
            </a:r>
            <a:endParaRPr lang="de-AT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har char="•"/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Symbol" panose="05050102010706020507" pitchFamily="18" charset="2"/>
              <a:buChar char="-"/>
            </a:pPr>
            <a:endParaRPr lang="de-AT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har char="•"/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38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928000" y="810823"/>
            <a:ext cx="7007495" cy="1119115"/>
          </a:xfrm>
        </p:spPr>
        <p:txBody>
          <a:bodyPr/>
          <a:lstStyle/>
          <a:p>
            <a:r>
              <a:rPr lang="de-AT" dirty="0" smtClean="0"/>
              <a:t>Programmänderung/en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AT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Priorität 7 – JTF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AT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Anpassungen der Etappenziel erforderlich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AT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95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928000" y="810823"/>
            <a:ext cx="7007495" cy="1119115"/>
          </a:xfrm>
        </p:spPr>
        <p:txBody>
          <a:bodyPr/>
          <a:lstStyle/>
          <a:p>
            <a:r>
              <a:rPr lang="de-AT" dirty="0" smtClean="0"/>
              <a:t>Programmänderung/en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AT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Weitere Vorgehensweise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de-AT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Einholung aller Änderungen inkl. Begründungen von den </a:t>
            </a:r>
            <a:r>
              <a:rPr lang="de-AT" sz="140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ZWISTen</a:t>
            </a:r>
            <a:endParaRPr lang="de-AT" sz="1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de-AT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Bearbeitung aller Änderungen und informelle Konsultation </a:t>
            </a:r>
            <a:r>
              <a:rPr lang="de-AT" sz="1400" smtClean="0">
                <a:ea typeface="Times New Roman" panose="02020603050405020304" pitchFamily="18" charset="0"/>
                <a:cs typeface="Times New Roman" panose="02020603050405020304" pitchFamily="18" charset="0"/>
              </a:rPr>
              <a:t>der EK</a:t>
            </a:r>
            <a:endParaRPr lang="de-AT" sz="1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de-AT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Aussendung der Änderungen im schriftlichen Konsultationsverfahren an den Begleitausschuss (schriftliche Rückmeldung innerhalb von 2 Wochen ab Aussendungsdatum)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AT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Bearbeitung der Rückmeldungen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AT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Finalisierung der Änderungen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AT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Übermittlung an die EK</a:t>
            </a:r>
            <a:endParaRPr lang="de-AT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AT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97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ESF Standard">
      <a:dk1>
        <a:srgbClr val="003BA9"/>
      </a:dk1>
      <a:lt1>
        <a:srgbClr val="FFFFFF"/>
      </a:lt1>
      <a:dk2>
        <a:srgbClr val="003BA9"/>
      </a:dk2>
      <a:lt2>
        <a:srgbClr val="E7E6E6"/>
      </a:lt2>
      <a:accent1>
        <a:srgbClr val="003399"/>
      </a:accent1>
      <a:accent2>
        <a:srgbClr val="0080C8"/>
      </a:accent2>
      <a:accent3>
        <a:srgbClr val="FFCC00"/>
      </a:accent3>
      <a:accent4>
        <a:srgbClr val="FFED00"/>
      </a:accent4>
      <a:accent5>
        <a:srgbClr val="027FC7"/>
      </a:accent5>
      <a:accent6>
        <a:srgbClr val="003BA9"/>
      </a:accent6>
      <a:hlink>
        <a:srgbClr val="0080C8"/>
      </a:hlink>
      <a:folHlink>
        <a:srgbClr val="0080C8"/>
      </a:folHlink>
    </a:clrScheme>
    <a:fontScheme name="Office-Desig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</Words>
  <Application>Microsoft Office PowerPoint</Application>
  <PresentationFormat>Breitbild</PresentationFormat>
  <Paragraphs>48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Symbol</vt:lpstr>
      <vt:lpstr>Times New Roman</vt:lpstr>
      <vt:lpstr>Wingdings</vt:lpstr>
      <vt:lpstr>Office-Design</vt:lpstr>
      <vt:lpstr>TOP 5 Programmänderungen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Bundesministerium für Arbeit, Familie und Jugend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2</dc:title>
  <dc:creator>ZWEDLER Andreas</dc:creator>
  <cp:lastModifiedBy>Petschl Bianca</cp:lastModifiedBy>
  <cp:revision>22</cp:revision>
  <dcterms:created xsi:type="dcterms:W3CDTF">2023-05-15T06:47:28Z</dcterms:created>
  <dcterms:modified xsi:type="dcterms:W3CDTF">2024-04-24T06:23:49Z</dcterms:modified>
</cp:coreProperties>
</file>