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265" r:id="rId4"/>
    <p:sldId id="264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0C8342E-3649-4662-9B2A-F8F8BD8B3F3C}">
          <p14:sldIdLst>
            <p14:sldId id="256"/>
            <p14:sldId id="266"/>
            <p14:sldId id="265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C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89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5E999-15C5-404C-8430-02CA0A4E0F5F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B345B-F831-4CAB-903F-9E9D996A531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498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5.jpe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859269"/>
            <a:ext cx="9144000" cy="2387600"/>
          </a:xfrm>
        </p:spPr>
        <p:txBody>
          <a:bodyPr anchor="b"/>
          <a:lstStyle>
            <a:lvl1pPr algn="ctr">
              <a:defRPr sz="6000" b="1" baseline="0">
                <a:solidFill>
                  <a:srgbClr val="003399"/>
                </a:solidFill>
              </a:defRPr>
            </a:lvl1pPr>
          </a:lstStyle>
          <a:p>
            <a:r>
              <a:rPr lang="de-DE" dirty="0" smtClean="0"/>
              <a:t>Titel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83912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80C8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2762"/>
            <a:ext cx="10058400" cy="603504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14" y="4141312"/>
            <a:ext cx="10058400" cy="60350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5235"/>
            <a:ext cx="10058400" cy="603504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704519" y="168836"/>
            <a:ext cx="1298561" cy="132294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" y="267013"/>
            <a:ext cx="2752011" cy="67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54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349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5687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927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27650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2175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7755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05014"/>
            <a:ext cx="10515600" cy="1325563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de-DE" dirty="0" smtClean="0"/>
              <a:t>Titelmasterformat durch Klicken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147346"/>
            <a:ext cx="10401300" cy="3850583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200" y="6367462"/>
            <a:ext cx="1257300" cy="342900"/>
          </a:xfrm>
          <a:prstGeom prst="rect">
            <a:avLst/>
          </a:prstGeom>
        </p:spPr>
      </p:pic>
      <p:pic>
        <p:nvPicPr>
          <p:cNvPr id="7" name="Grafik 6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997929"/>
            <a:ext cx="5760000" cy="62794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2203" y="182562"/>
            <a:ext cx="1303193" cy="1323039"/>
          </a:xfrm>
          <a:prstGeom prst="rect">
            <a:avLst/>
          </a:prstGeom>
        </p:spPr>
      </p:pic>
      <p:pic>
        <p:nvPicPr>
          <p:cNvPr id="10" name="Grafik 9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5959792"/>
            <a:ext cx="572770" cy="579120"/>
          </a:xfrm>
          <a:prstGeom prst="rect">
            <a:avLst/>
          </a:prstGeom>
          <a:noFill/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5601"/>
            <a:ext cx="10058400" cy="603504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" y="267013"/>
            <a:ext cx="2752011" cy="67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889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200" y="6367462"/>
            <a:ext cx="1257300" cy="3429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2203" y="182562"/>
            <a:ext cx="1303193" cy="1323039"/>
          </a:xfrm>
          <a:prstGeom prst="rect">
            <a:avLst/>
          </a:prstGeom>
        </p:spPr>
      </p:pic>
      <p:pic>
        <p:nvPicPr>
          <p:cNvPr id="10" name="Grafik 9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5959792"/>
            <a:ext cx="572770" cy="579120"/>
          </a:xfrm>
          <a:prstGeom prst="rect">
            <a:avLst/>
          </a:prstGeom>
          <a:noFill/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" y="267013"/>
            <a:ext cx="2752011" cy="676003"/>
          </a:xfrm>
          <a:prstGeom prst="rect">
            <a:avLst/>
          </a:prstGeom>
        </p:spPr>
      </p:pic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838200" y="605014"/>
            <a:ext cx="10515600" cy="1325563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de-DE" dirty="0" smtClean="0"/>
              <a:t>Titelmasterformat durch Klicken</a:t>
            </a:r>
            <a:endParaRPr lang="de-AT" dirty="0"/>
          </a:p>
        </p:txBody>
      </p:sp>
      <p:sp>
        <p:nvSpPr>
          <p:cNvPr id="16" name="Inhaltsplatzhalter 2"/>
          <p:cNvSpPr>
            <a:spLocks noGrp="1"/>
          </p:cNvSpPr>
          <p:nvPr>
            <p:ph idx="1"/>
          </p:nvPr>
        </p:nvSpPr>
        <p:spPr>
          <a:xfrm>
            <a:off x="838200" y="2147346"/>
            <a:ext cx="10401300" cy="4209004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5601"/>
            <a:ext cx="10058400" cy="603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91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200" y="6367462"/>
            <a:ext cx="1257300" cy="342900"/>
          </a:xfrm>
          <a:prstGeom prst="rect">
            <a:avLst/>
          </a:prstGeom>
        </p:spPr>
      </p:pic>
      <p:pic>
        <p:nvPicPr>
          <p:cNvPr id="7" name="Grafik 6"/>
          <p:cNvPicPr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997929"/>
            <a:ext cx="5760000" cy="62794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702203" y="182562"/>
            <a:ext cx="1303193" cy="1323039"/>
          </a:xfrm>
          <a:prstGeom prst="rect">
            <a:avLst/>
          </a:prstGeom>
        </p:spPr>
      </p:pic>
      <p:pic>
        <p:nvPicPr>
          <p:cNvPr id="10" name="Grafik 9"/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5959792"/>
            <a:ext cx="572770" cy="579120"/>
          </a:xfrm>
          <a:prstGeom prst="rect">
            <a:avLst/>
          </a:prstGeom>
          <a:noFill/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" y="267013"/>
            <a:ext cx="2752011" cy="676003"/>
          </a:xfrm>
          <a:prstGeom prst="rect">
            <a:avLst/>
          </a:prstGeom>
        </p:spPr>
      </p:pic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838200" y="605014"/>
            <a:ext cx="10515600" cy="1325563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de-DE" dirty="0" smtClean="0"/>
              <a:t>Titelmasterformat durch Klicken</a:t>
            </a:r>
            <a:endParaRPr lang="de-AT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838200" y="2147346"/>
            <a:ext cx="10401300" cy="4209004"/>
          </a:xfrm>
        </p:spPr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10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2762"/>
            <a:ext cx="12192000" cy="603504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14" y="4141312"/>
            <a:ext cx="12206614" cy="60350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95235"/>
            <a:ext cx="12192000" cy="603504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704519" y="168836"/>
            <a:ext cx="1298561" cy="1322947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790120" y="6264229"/>
            <a:ext cx="2020880" cy="54936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14" y="6237160"/>
            <a:ext cx="9347534" cy="603504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" y="267013"/>
            <a:ext cx="2752011" cy="67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11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2200" y="6367462"/>
            <a:ext cx="1257300" cy="3429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2203" y="182562"/>
            <a:ext cx="1303193" cy="1323039"/>
          </a:xfrm>
          <a:prstGeom prst="rect">
            <a:avLst/>
          </a:prstGeom>
        </p:spPr>
      </p:pic>
      <p:pic>
        <p:nvPicPr>
          <p:cNvPr id="10" name="Grafik 9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3800" y="5959792"/>
            <a:ext cx="572770" cy="579120"/>
          </a:xfrm>
          <a:prstGeom prst="rect">
            <a:avLst/>
          </a:prstGeom>
          <a:noFill/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" y="267013"/>
            <a:ext cx="2752011" cy="676003"/>
          </a:xfrm>
          <a:prstGeom prst="rect">
            <a:avLst/>
          </a:prstGeom>
        </p:spPr>
      </p:pic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838200" y="605014"/>
            <a:ext cx="10515600" cy="1325563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de-DE" dirty="0" smtClean="0"/>
              <a:t>Titelmasterformat durch Klicken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7523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7359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2998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86155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13F92-243A-426C-93FF-10786CB7CD90}" type="datetimeFigureOut">
              <a:rPr lang="de-AT" smtClean="0"/>
              <a:t>18.04.2024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2C2C-E455-4F57-A254-F6CD184E2FD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234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3" r:id="rId5"/>
    <p:sldLayoutId id="2147483662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Halbzeitüberprüfung </a:t>
            </a:r>
            <a:br>
              <a:rPr lang="de-AT" dirty="0" smtClean="0"/>
            </a:br>
            <a:r>
              <a:rPr lang="de-AT" dirty="0" smtClean="0"/>
              <a:t>2021 - 2027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802454"/>
            <a:ext cx="9144000" cy="1655762"/>
          </a:xfrm>
        </p:spPr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89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633046"/>
            <a:ext cx="10515600" cy="1099039"/>
          </a:xfrm>
        </p:spPr>
        <p:txBody>
          <a:bodyPr>
            <a:normAutofit/>
          </a:bodyPr>
          <a:lstStyle/>
          <a:p>
            <a:r>
              <a:rPr lang="de-AT" sz="3000" dirty="0" smtClean="0"/>
              <a:t>Rechtsrahmen:</a:t>
            </a:r>
            <a:br>
              <a:rPr lang="de-AT" sz="3000" dirty="0" smtClean="0"/>
            </a:br>
            <a:r>
              <a:rPr lang="de-AT" sz="3000" dirty="0" smtClean="0"/>
              <a:t>Art. 18 Abs. 1 (EU) 2021/1060</a:t>
            </a:r>
            <a:endParaRPr lang="de-AT" sz="3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342900" lvl="0" indent="-342900">
              <a:spcAft>
                <a:spcPts val="290"/>
              </a:spcAft>
              <a:buFont typeface="+mj-lt"/>
              <a:buAutoNum type="alphaLcParenR"/>
            </a:pPr>
            <a:endParaRPr lang="de-AT" i="1" dirty="0" smtClean="0">
              <a:solidFill>
                <a:srgbClr val="000000"/>
              </a:solidFill>
              <a:latin typeface="EUAlbertina"/>
              <a:ea typeface="Calibri" panose="020F0502020204030204" pitchFamily="34" charset="0"/>
              <a:cs typeface="EUAlbertina"/>
            </a:endParaRPr>
          </a:p>
          <a:p>
            <a:pPr marL="342900" lvl="0" indent="-342900">
              <a:lnSpc>
                <a:spcPct val="120000"/>
              </a:lnSpc>
              <a:spcAft>
                <a:spcPts val="290"/>
              </a:spcAft>
              <a:buFont typeface="+mj-lt"/>
              <a:buAutoNum type="alphaLcParenR"/>
            </a:pPr>
            <a:r>
              <a:rPr lang="de-AT" sz="5600" i="1" dirty="0" smtClean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die </a:t>
            </a:r>
            <a:r>
              <a:rPr lang="de-AT" sz="5600" i="1" dirty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neuen </a:t>
            </a:r>
            <a:r>
              <a:rPr lang="de-AT" sz="5600" i="1" dirty="0" smtClean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Herausforderungen</a:t>
            </a:r>
            <a:r>
              <a:rPr lang="de-AT" sz="5600" i="1" dirty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, die in den im Jahr 2024 angenommenen relevanten länderspezifischen Empfehlungen ermittelt wurden;</a:t>
            </a:r>
            <a:endParaRPr lang="de-AT" sz="5600" dirty="0">
              <a:solidFill>
                <a:srgbClr val="000000"/>
              </a:solidFill>
              <a:latin typeface="EUAlbertina"/>
              <a:ea typeface="Calibri" panose="020F0502020204030204" pitchFamily="34" charset="0"/>
              <a:cs typeface="EUAlbertina"/>
            </a:endParaRPr>
          </a:p>
          <a:p>
            <a:pPr marL="342900" lvl="0" indent="-342900">
              <a:lnSpc>
                <a:spcPct val="120000"/>
              </a:lnSpc>
              <a:spcAft>
                <a:spcPts val="290"/>
              </a:spcAft>
              <a:buFont typeface="+mj-lt"/>
              <a:buAutoNum type="alphaLcParenR"/>
            </a:pPr>
            <a:r>
              <a:rPr lang="de-AT" sz="5600" i="1" dirty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falls relevant, die Fortschritte bei der Umsetzung des integrierten nationalen Energie- und Klimaplans;</a:t>
            </a:r>
            <a:endParaRPr lang="de-AT" sz="5600" dirty="0">
              <a:solidFill>
                <a:srgbClr val="000000"/>
              </a:solidFill>
              <a:latin typeface="EUAlbertina"/>
              <a:ea typeface="Calibri" panose="020F0502020204030204" pitchFamily="34" charset="0"/>
              <a:cs typeface="EUAlbertina"/>
            </a:endParaRPr>
          </a:p>
          <a:p>
            <a:pPr marL="342900" lvl="0" indent="-342900">
              <a:lnSpc>
                <a:spcPct val="120000"/>
              </a:lnSpc>
              <a:spcAft>
                <a:spcPts val="290"/>
              </a:spcAft>
              <a:buFont typeface="+mj-lt"/>
              <a:buAutoNum type="alphaLcParenR"/>
            </a:pPr>
            <a:r>
              <a:rPr lang="de-AT" sz="5600" i="1" dirty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die Fortschritte bei der Umsetzung der Grundsätze der europäischen Säule sozialer Rechte;</a:t>
            </a:r>
            <a:endParaRPr lang="de-AT" sz="5600" dirty="0">
              <a:solidFill>
                <a:srgbClr val="000000"/>
              </a:solidFill>
              <a:latin typeface="EUAlbertina"/>
              <a:ea typeface="Calibri" panose="020F0502020204030204" pitchFamily="34" charset="0"/>
              <a:cs typeface="EUAlbertina"/>
            </a:endParaRPr>
          </a:p>
          <a:p>
            <a:pPr marL="342900" lvl="0" indent="-342900">
              <a:lnSpc>
                <a:spcPct val="120000"/>
              </a:lnSpc>
              <a:spcAft>
                <a:spcPts val="290"/>
              </a:spcAft>
              <a:buFont typeface="+mj-lt"/>
              <a:buAutoNum type="alphaLcParenR"/>
            </a:pPr>
            <a:r>
              <a:rPr lang="de-AT" sz="5600" i="1" dirty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die sozioökonomische Lage des betreffenden Mitgliedstaats bzw. der betreffenden Region, mit besonderem Schwerpunkt auf territorialem Bedarf, unter Berücksichtigung etwaiger wichtiger negativer finanzieller, wirtschaftlicher oder sozialer Entwicklungen;</a:t>
            </a:r>
            <a:endParaRPr lang="de-AT" sz="5600" dirty="0">
              <a:solidFill>
                <a:srgbClr val="000000"/>
              </a:solidFill>
              <a:latin typeface="EUAlbertina"/>
              <a:ea typeface="Calibri" panose="020F0502020204030204" pitchFamily="34" charset="0"/>
              <a:cs typeface="EUAlbertina"/>
            </a:endParaRPr>
          </a:p>
          <a:p>
            <a:pPr marL="342900" lvl="0" indent="-342900">
              <a:lnSpc>
                <a:spcPct val="120000"/>
              </a:lnSpc>
              <a:spcAft>
                <a:spcPts val="290"/>
              </a:spcAft>
              <a:buFont typeface="+mj-lt"/>
              <a:buAutoNum type="alphaLcParenR"/>
            </a:pPr>
            <a:r>
              <a:rPr lang="de-AT" sz="5600" i="1" dirty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die wichtigsten Ergebnisse einschlägiger Evaluierungen;</a:t>
            </a:r>
            <a:endParaRPr lang="de-AT" sz="5600" dirty="0">
              <a:solidFill>
                <a:srgbClr val="000000"/>
              </a:solidFill>
              <a:latin typeface="EUAlbertina"/>
              <a:ea typeface="Calibri" panose="020F0502020204030204" pitchFamily="34" charset="0"/>
              <a:cs typeface="EUAlbertina"/>
            </a:endParaRPr>
          </a:p>
          <a:p>
            <a:pPr marL="342900" lvl="0" indent="-342900">
              <a:lnSpc>
                <a:spcPct val="120000"/>
              </a:lnSpc>
              <a:spcAft>
                <a:spcPts val="290"/>
              </a:spcAft>
              <a:buFont typeface="+mj-lt"/>
              <a:buAutoNum type="alphaLcParenR"/>
            </a:pPr>
            <a:r>
              <a:rPr lang="de-AT" sz="5600" i="1" dirty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die Fortschritte beim Erreichen der Etappenziele, unter Berücksichtigung wesentlicher Schwierigkeiten bei der Durchführung des Programms;</a:t>
            </a:r>
            <a:endParaRPr lang="de-AT" sz="5600" dirty="0">
              <a:solidFill>
                <a:srgbClr val="000000"/>
              </a:solidFill>
              <a:latin typeface="EUAlbertina"/>
              <a:ea typeface="Calibri" panose="020F0502020204030204" pitchFamily="34" charset="0"/>
              <a:cs typeface="EUAlbertina"/>
            </a:endParaRPr>
          </a:p>
          <a:p>
            <a:pPr marL="342900" lvl="0" indent="-342900">
              <a:lnSpc>
                <a:spcPct val="120000"/>
              </a:lnSpc>
              <a:spcAft>
                <a:spcPts val="290"/>
              </a:spcAft>
              <a:buFont typeface="+mj-lt"/>
              <a:buAutoNum type="alphaLcParenR"/>
            </a:pPr>
            <a:r>
              <a:rPr lang="de-AT" sz="5600" i="1" dirty="0">
                <a:solidFill>
                  <a:srgbClr val="000000"/>
                </a:solidFill>
                <a:latin typeface="EUAlbertina"/>
                <a:ea typeface="Calibri" panose="020F0502020204030204" pitchFamily="34" charset="0"/>
                <a:cs typeface="EUAlbertina"/>
              </a:rPr>
              <a:t>für aus dem JTF unterstützte Programme die Bewertung durch die Kommission gemäß Artikel 29 Absatz 1 Buchstabe b der Verordnung (EU) 2018/1999.</a:t>
            </a:r>
            <a:endParaRPr lang="de-AT" sz="5600" dirty="0">
              <a:solidFill>
                <a:srgbClr val="000000"/>
              </a:solidFill>
              <a:latin typeface="EUAlbertina"/>
              <a:ea typeface="Calibri" panose="020F0502020204030204" pitchFamily="34" charset="0"/>
              <a:cs typeface="EUAlbertina"/>
            </a:endParaRP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773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Zeitrahmen: 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967978"/>
              </p:ext>
            </p:extLst>
          </p:nvPr>
        </p:nvGraphicFramePr>
        <p:xfrm>
          <a:off x="838199" y="2166589"/>
          <a:ext cx="9209567" cy="37876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7196">
                  <a:extLst>
                    <a:ext uri="{9D8B030D-6E8A-4147-A177-3AD203B41FA5}">
                      <a16:colId xmlns:a16="http://schemas.microsoft.com/office/drawing/2014/main" val="1477012821"/>
                    </a:ext>
                  </a:extLst>
                </a:gridCol>
                <a:gridCol w="6422371">
                  <a:extLst>
                    <a:ext uri="{9D8B030D-6E8A-4147-A177-3AD203B41FA5}">
                      <a16:colId xmlns:a16="http://schemas.microsoft.com/office/drawing/2014/main" val="4230809447"/>
                    </a:ext>
                  </a:extLst>
                </a:gridCol>
              </a:tblGrid>
              <a:tr h="2219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</a:rPr>
                        <a:t>Datum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</a:rPr>
                        <a:t>Aufgabe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2530895"/>
                  </a:ext>
                </a:extLst>
              </a:tr>
              <a:tr h="455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effectLst/>
                        </a:rPr>
                        <a:t> </a:t>
                      </a:r>
                      <a:r>
                        <a:rPr lang="de-AT" sz="1100" dirty="0" smtClean="0">
                          <a:effectLst/>
                        </a:rPr>
                        <a:t>Ende</a:t>
                      </a:r>
                      <a:r>
                        <a:rPr lang="de-AT" sz="1100" baseline="0" dirty="0" smtClean="0">
                          <a:effectLst/>
                        </a:rPr>
                        <a:t> Juni 2024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Veröffentlichun</a:t>
                      </a:r>
                      <a:r>
                        <a:rPr lang="de-AT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g des „Spring Packages“ des Europäischen Semesters (Relevant für Punkte a-d)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9234698"/>
                  </a:ext>
                </a:extLst>
              </a:tr>
              <a:tr h="2219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Anfang Juli</a:t>
                      </a:r>
                      <a:r>
                        <a:rPr lang="de-AT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2024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Evaluierungsergebnisse</a:t>
                      </a:r>
                      <a:r>
                        <a:rPr lang="de-AT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de-AT" sz="11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AFit</a:t>
                      </a:r>
                      <a:r>
                        <a:rPr lang="de-AT" sz="1100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de-AT" sz="1100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Erwachsenenbildung (Relevant für Punkt e) </a:t>
                      </a:r>
                      <a:endParaRPr lang="de-AT" sz="110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4639957"/>
                  </a:ext>
                </a:extLst>
              </a:tr>
              <a:tr h="3754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Juli</a:t>
                      </a:r>
                      <a:r>
                        <a:rPr lang="de-AT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2024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Analyse</a:t>
                      </a:r>
                      <a:r>
                        <a:rPr lang="de-AT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des Länderreports (enthalten im Spring Package) und Abgleich mit </a:t>
                      </a:r>
                      <a:r>
                        <a:rPr lang="de-AT" sz="11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Programm</a:t>
                      </a:r>
                      <a:endParaRPr lang="de-AT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8107180"/>
                  </a:ext>
                </a:extLst>
              </a:tr>
              <a:tr h="455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 smtClean="0">
                          <a:effectLst/>
                        </a:rPr>
                        <a:t>Juli – Oktober 2024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1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Erstellung</a:t>
                      </a:r>
                      <a:r>
                        <a:rPr lang="de-AT" sz="1100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des e</a:t>
                      </a:r>
                      <a:r>
                        <a:rPr lang="de-AT" sz="1100" smtClean="0">
                          <a:effectLst/>
                          <a:latin typeface="+mn-lt"/>
                          <a:ea typeface="+mn-ea"/>
                          <a:cs typeface="+mn-cs"/>
                        </a:rPr>
                        <a:t>rster</a:t>
                      </a:r>
                      <a:r>
                        <a:rPr lang="de-AT" sz="1100" baseline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Entwurfs</a:t>
                      </a:r>
                      <a:endParaRPr lang="de-AT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96201"/>
                  </a:ext>
                </a:extLst>
              </a:tr>
              <a:tr h="455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</a:rPr>
                        <a:t>November – Dezember 2024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</a:rPr>
                        <a:t>Aussendung und Beschluss des Entwurfs im Begleitausschuss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9233902"/>
                  </a:ext>
                </a:extLst>
              </a:tr>
              <a:tr h="6894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 smtClean="0">
                          <a:effectLst/>
                        </a:rPr>
                        <a:t>Jänner </a:t>
                      </a:r>
                      <a:r>
                        <a:rPr lang="de-AT" sz="1100" dirty="0">
                          <a:effectLst/>
                        </a:rPr>
                        <a:t>2025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effectLst/>
                        </a:rPr>
                        <a:t>Analyse der Erreichung der Etappenziele anhand der Datenübermittlung vom 30.01.2025 und Einarbeitung in die </a:t>
                      </a:r>
                      <a:r>
                        <a:rPr lang="de-AT" sz="1100" dirty="0" smtClean="0">
                          <a:effectLst/>
                        </a:rPr>
                        <a:t>Halbzeitüberprüfung (Punkt f)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082954"/>
                  </a:ext>
                </a:extLst>
              </a:tr>
              <a:tr h="455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</a:rPr>
                        <a:t>Februar - März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</a:rPr>
                        <a:t>Finaler Beschluss des Berichts zur Halbzeitüberprüfung im schriftlichen Konsultationsverfahren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1802695"/>
                  </a:ext>
                </a:extLst>
              </a:tr>
              <a:tr h="4557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>
                          <a:effectLst/>
                        </a:rPr>
                        <a:t>31. März 2025</a:t>
                      </a:r>
                      <a:endParaRPr lang="de-A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AT" sz="1100" dirty="0">
                          <a:effectLst/>
                        </a:rPr>
                        <a:t>Übermittlung des Berichts zur Halbzeitüberprüfung an die Europäische Kommission</a:t>
                      </a:r>
                      <a:endParaRPr lang="de-A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5790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683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033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+ 21-27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f Montserrat schriftart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Breitbild</PresentationFormat>
  <Paragraphs>29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EUAlbertina</vt:lpstr>
      <vt:lpstr>Montserrat</vt:lpstr>
      <vt:lpstr>Open Sans</vt:lpstr>
      <vt:lpstr>Times New Roman</vt:lpstr>
      <vt:lpstr>ESF+ 21-27</vt:lpstr>
      <vt:lpstr>Halbzeitüberprüfung  2021 - 2027</vt:lpstr>
      <vt:lpstr>Rechtsrahmen: Art. 18 Abs. 1 (EU) 2021/1060</vt:lpstr>
      <vt:lpstr>Zeitrahmen: </vt:lpstr>
      <vt:lpstr>PowerPoint-Präsentation</vt:lpstr>
    </vt:vector>
  </TitlesOfParts>
  <Company>Bundesrechenzentrum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Niemann Stefanie</dc:creator>
  <cp:lastModifiedBy>Fessler Fabian</cp:lastModifiedBy>
  <cp:revision>29</cp:revision>
  <dcterms:created xsi:type="dcterms:W3CDTF">2022-04-14T08:41:00Z</dcterms:created>
  <dcterms:modified xsi:type="dcterms:W3CDTF">2024-04-18T05:18:36Z</dcterms:modified>
</cp:coreProperties>
</file>