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4"/>
  </p:sldMasterIdLst>
  <p:notesMasterIdLst>
    <p:notesMasterId r:id="rId28"/>
  </p:notesMasterIdLst>
  <p:sldIdLst>
    <p:sldId id="256" r:id="rId5"/>
    <p:sldId id="335" r:id="rId6"/>
    <p:sldId id="341" r:id="rId7"/>
    <p:sldId id="345" r:id="rId8"/>
    <p:sldId id="340" r:id="rId9"/>
    <p:sldId id="337" r:id="rId10"/>
    <p:sldId id="339" r:id="rId11"/>
    <p:sldId id="344" r:id="rId12"/>
    <p:sldId id="338" r:id="rId13"/>
    <p:sldId id="354" r:id="rId14"/>
    <p:sldId id="353" r:id="rId15"/>
    <p:sldId id="352" r:id="rId16"/>
    <p:sldId id="350" r:id="rId17"/>
    <p:sldId id="351" r:id="rId18"/>
    <p:sldId id="349" r:id="rId19"/>
    <p:sldId id="348" r:id="rId20"/>
    <p:sldId id="347" r:id="rId21"/>
    <p:sldId id="355" r:id="rId22"/>
    <p:sldId id="257" r:id="rId23"/>
    <p:sldId id="258" r:id="rId24"/>
    <p:sldId id="346" r:id="rId25"/>
    <p:sldId id="342" r:id="rId26"/>
    <p:sldId id="275" r:id="rId2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092">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9" roundtripDataSignature="AMtx7mh3YP3xexYcFoahXa2ehi0H5V4Zaw=="/>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EC6E7C4-AEAC-9BFA-9863-26D48DCA6124}" name="O'NEILL Dora (REGIO)" initials="O(" userId="S::dora.o-neill@ec.europa.eu::0ad34311-ced3-4e45-9fc1-6861fd39af52" providerId="AD"/>
  <p188:author id="{B7D88BD6-4C98-CE19-9259-33ED8FC18E23}" name="BEILLARD Ninon (REGIO)" initials="B(" userId="S::ninon.beillard@ec.europa.eu::463e2111-ccfa-431b-b994-8811075c1a7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2" d="100"/>
          <a:sy n="72" d="100"/>
        </p:scale>
        <p:origin x="739" y="62"/>
      </p:cViewPr>
      <p:guideLst>
        <p:guide orient="horz" pos="2092"/>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customschemas.google.com/relationships/presentationmetadata" Target="meta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9FBF0B-6FFC-4BD9-8338-C77F1617796D}" type="doc">
      <dgm:prSet loTypeId="urn:microsoft.com/office/officeart/2005/8/layout/vList6" loCatId="process" qsTypeId="urn:microsoft.com/office/officeart/2005/8/quickstyle/simple3" qsCatId="simple" csTypeId="urn:microsoft.com/office/officeart/2005/8/colors/colorful4" csCatId="colorful" phldr="1"/>
      <dgm:spPr/>
      <dgm:t>
        <a:bodyPr/>
        <a:lstStyle/>
        <a:p>
          <a:endParaRPr lang="en-IE"/>
        </a:p>
      </dgm:t>
    </dgm:pt>
    <dgm:pt modelId="{9F3E400E-F6F4-46FA-9435-2B7BD618837F}">
      <dgm:prSet phldrT="[Text]" custT="1"/>
      <dgm:spPr>
        <a:xfrm>
          <a:off x="4990" y="477743"/>
          <a:ext cx="4083985" cy="1727508"/>
        </a:xfrm>
        <a:prstGeom prst="roundRect">
          <a:avLst/>
        </a:prstGeom>
        <a:gradFill rotWithShape="0">
          <a:gsLst>
            <a:gs pos="11000">
              <a:srgbClr val="FFC000">
                <a:lumMod val="75000"/>
              </a:srgbClr>
            </a:gs>
            <a:gs pos="100000">
              <a:srgbClr val="FFC000">
                <a:hueOff val="0"/>
                <a:satOff val="0"/>
                <a:lumOff val="0"/>
                <a:alphaOff val="0"/>
                <a:lumMod val="105000"/>
                <a:satMod val="103000"/>
                <a:tint val="73000"/>
              </a:srgbClr>
            </a:gs>
            <a:gs pos="100000">
              <a:srgbClr val="FFC000">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a:buNone/>
          </a:pPr>
          <a:r>
            <a:rPr lang="de-DE" sz="2500" b="1" noProof="0" dirty="0" smtClean="0">
              <a:solidFill>
                <a:sysClr val="windowText" lastClr="000000"/>
              </a:solidFill>
              <a:latin typeface="Calibri" panose="020F0502020204030204"/>
              <a:ea typeface="+mn-ea"/>
              <a:cs typeface="+mn-cs"/>
            </a:rPr>
            <a:t>Verfahren</a:t>
          </a:r>
          <a:r>
            <a:rPr lang="en-US" sz="2500" b="1" dirty="0" smtClean="0">
              <a:solidFill>
                <a:sysClr val="windowText" lastClr="000000"/>
              </a:solidFill>
              <a:latin typeface="Calibri" panose="020F0502020204030204"/>
              <a:ea typeface="+mn-ea"/>
              <a:cs typeface="+mn-cs"/>
            </a:rPr>
            <a:t> 1</a:t>
          </a:r>
          <a:br>
            <a:rPr lang="en-US" sz="2500" b="1" dirty="0" smtClean="0">
              <a:solidFill>
                <a:sysClr val="windowText" lastClr="000000"/>
              </a:solidFill>
              <a:latin typeface="Calibri" panose="020F0502020204030204"/>
              <a:ea typeface="+mn-ea"/>
              <a:cs typeface="+mn-cs"/>
            </a:rPr>
          </a:br>
          <a:r>
            <a:rPr lang="de-DE" sz="2500" b="1" dirty="0" smtClean="0">
              <a:solidFill>
                <a:sysClr val="windowText" lastClr="000000"/>
              </a:solidFill>
              <a:latin typeface="Calibri" panose="020F0502020204030204"/>
              <a:ea typeface="+mn-ea"/>
              <a:cs typeface="+mn-cs"/>
            </a:rPr>
            <a:t>Bestätigung der Flexibilitätsbeträge ohne Änderung</a:t>
          </a:r>
          <a:endParaRPr lang="fr-BE" sz="2000" b="1" dirty="0">
            <a:solidFill>
              <a:sysClr val="windowText" lastClr="000000"/>
            </a:solidFill>
            <a:latin typeface="Calibri" panose="020F0502020204030204"/>
            <a:ea typeface="+mn-ea"/>
            <a:cs typeface="+mn-cs"/>
          </a:endParaRPr>
        </a:p>
        <a:p>
          <a:pPr>
            <a:buNone/>
          </a:pPr>
          <a:r>
            <a:rPr lang="fr-BE" sz="2000" b="0" i="1" dirty="0" smtClean="0">
              <a:solidFill>
                <a:sysClr val="windowText" lastClr="000000"/>
              </a:solidFill>
              <a:latin typeface="Calibri" panose="020F0502020204030204"/>
              <a:ea typeface="+mn-ea"/>
              <a:cs typeface="+mn-cs"/>
            </a:rPr>
            <a:t>Art. </a:t>
          </a:r>
          <a:r>
            <a:rPr lang="fr-BE" sz="2000" b="0" i="1" dirty="0">
              <a:solidFill>
                <a:sysClr val="windowText" lastClr="000000"/>
              </a:solidFill>
              <a:latin typeface="Calibri" panose="020F0502020204030204"/>
              <a:ea typeface="+mn-ea"/>
              <a:cs typeface="+mn-cs"/>
            </a:rPr>
            <a:t>18(4) </a:t>
          </a:r>
          <a:r>
            <a:rPr lang="fr-BE" sz="2000" b="0" i="1" dirty="0" smtClean="0">
              <a:solidFill>
                <a:sysClr val="windowText" lastClr="000000"/>
              </a:solidFill>
              <a:latin typeface="Calibri" panose="020F0502020204030204"/>
              <a:ea typeface="+mn-ea"/>
              <a:cs typeface="+mn-cs"/>
            </a:rPr>
            <a:t>DV</a:t>
          </a:r>
          <a:endParaRPr lang="en-IE" sz="2000" b="0" i="1" dirty="0">
            <a:solidFill>
              <a:sysClr val="windowText" lastClr="000000"/>
            </a:solidFill>
            <a:latin typeface="Calibri" panose="020F0502020204030204"/>
            <a:ea typeface="+mn-ea"/>
            <a:cs typeface="+mn-cs"/>
          </a:endParaRPr>
        </a:p>
      </dgm:t>
    </dgm:pt>
    <dgm:pt modelId="{AD0DFF49-3AF2-425C-A55F-21B303A31118}" type="parTrans" cxnId="{81C67A4D-F683-4364-BB44-13EDAA5ECB0A}">
      <dgm:prSet/>
      <dgm:spPr/>
      <dgm:t>
        <a:bodyPr/>
        <a:lstStyle/>
        <a:p>
          <a:endParaRPr lang="en-IE"/>
        </a:p>
      </dgm:t>
    </dgm:pt>
    <dgm:pt modelId="{E859B185-81FD-412C-A474-4983B3C52C2F}" type="sibTrans" cxnId="{81C67A4D-F683-4364-BB44-13EDAA5ECB0A}">
      <dgm:prSet/>
      <dgm:spPr/>
      <dgm:t>
        <a:bodyPr/>
        <a:lstStyle/>
        <a:p>
          <a:endParaRPr lang="en-IE"/>
        </a:p>
      </dgm:t>
    </dgm:pt>
    <dgm:pt modelId="{A0952C72-D587-4355-85CA-B971D1C2D1DE}">
      <dgm:prSet phldrT="[Text]" custT="1"/>
      <dgm:spPr>
        <a:xfrm>
          <a:off x="4088975" y="3197"/>
          <a:ext cx="6125978" cy="2676601"/>
        </a:xfrm>
        <a:prstGeom prst="rightArrow">
          <a:avLst>
            <a:gd name="adj1" fmla="val 75000"/>
            <a:gd name="adj2" fmla="val 50000"/>
          </a:avLst>
        </a:prstGeom>
        <a:solidFill>
          <a:srgbClr val="FFC000">
            <a:tint val="40000"/>
            <a:alpha val="90000"/>
            <a:hueOff val="0"/>
            <a:satOff val="0"/>
            <a:lumOff val="0"/>
            <a:alphaOff val="0"/>
          </a:srgbClr>
        </a:solidFill>
        <a:ln w="6350" cap="flat" cmpd="sng" algn="ctr">
          <a:solidFill>
            <a:srgbClr val="FFC000">
              <a:tint val="40000"/>
              <a:alpha val="90000"/>
              <a:hueOff val="0"/>
              <a:satOff val="0"/>
              <a:lumOff val="0"/>
              <a:alphaOff val="0"/>
            </a:srgbClr>
          </a:solidFill>
          <a:prstDash val="solid"/>
          <a:miter lim="800000"/>
        </a:ln>
        <a:effectLst/>
      </dgm:spPr>
      <dgm:t>
        <a:bodyPr/>
        <a:lstStyle/>
        <a:p>
          <a:pPr marL="114300" lvl="1" indent="-114300" algn="l" defTabSz="666750">
            <a:lnSpc>
              <a:spcPct val="90000"/>
            </a:lnSpc>
            <a:spcBef>
              <a:spcPct val="0"/>
            </a:spcBef>
            <a:spcAft>
              <a:spcPct val="15000"/>
            </a:spcAft>
            <a:buChar char="•"/>
          </a:pPr>
          <a:r>
            <a:rPr lang="de-DE" sz="1500" b="1"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Erforderliche Unterlagen: </a:t>
          </a:r>
          <a:r>
            <a:rPr lang="de-DE" sz="1500" b="0"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Bewertung des Ergebnisses der Halbzeitüberprüfung, einschließlich eines Ersuchens um Bestätigung </a:t>
          </a:r>
          <a:r>
            <a:rPr lang="de-DE" sz="1500" b="0" kern="120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der </a:t>
          </a:r>
          <a:r>
            <a:rPr lang="de-DE" sz="1500" b="0" kern="1200" noProof="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Finanzzuweisungen</a:t>
          </a:r>
          <a:endParaRPr lang="de-DE" sz="1500" b="0" kern="1200" noProof="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dgm:t>
    </dgm:pt>
    <dgm:pt modelId="{05FBC6CE-F2F8-45CD-A14E-8380F7F5FBE4}" type="parTrans" cxnId="{0CB1D676-7FBE-4A92-ACF7-A53C51066AD1}">
      <dgm:prSet/>
      <dgm:spPr/>
      <dgm:t>
        <a:bodyPr/>
        <a:lstStyle/>
        <a:p>
          <a:endParaRPr lang="en-IE"/>
        </a:p>
      </dgm:t>
    </dgm:pt>
    <dgm:pt modelId="{C91B12F3-D003-4FE1-9E92-2A409039CF73}" type="sibTrans" cxnId="{0CB1D676-7FBE-4A92-ACF7-A53C51066AD1}">
      <dgm:prSet/>
      <dgm:spPr/>
      <dgm:t>
        <a:bodyPr/>
        <a:lstStyle/>
        <a:p>
          <a:endParaRPr lang="en-IE"/>
        </a:p>
      </dgm:t>
    </dgm:pt>
    <dgm:pt modelId="{41CE1134-B7EF-4F7C-B75A-56A0A4225891}">
      <dgm:prSet phldrT="[Text]" custT="1"/>
      <dgm:spPr>
        <a:xfrm>
          <a:off x="12188" y="3333599"/>
          <a:ext cx="4083985" cy="1727508"/>
        </a:xfrm>
        <a:prstGeom prst="roundRect">
          <a:avLst/>
        </a:prstGeom>
        <a:gradFill rotWithShape="0">
          <a:gsLst>
            <a:gs pos="0">
              <a:srgbClr val="FFC000">
                <a:hueOff val="9800891"/>
                <a:satOff val="-40777"/>
                <a:lumOff val="9608"/>
                <a:alphaOff val="0"/>
                <a:lumMod val="110000"/>
                <a:satMod val="105000"/>
                <a:tint val="67000"/>
              </a:srgbClr>
            </a:gs>
            <a:gs pos="100000">
              <a:srgbClr val="FFC000">
                <a:hueOff val="9800891"/>
                <a:satOff val="-40777"/>
                <a:lumOff val="9608"/>
                <a:alphaOff val="0"/>
                <a:lumMod val="105000"/>
                <a:satMod val="103000"/>
                <a:tint val="73000"/>
              </a:srgbClr>
            </a:gs>
            <a:gs pos="37000">
              <a:srgbClr val="FFC000">
                <a:hueOff val="9800891"/>
                <a:satOff val="-40777"/>
                <a:lumOff val="9608"/>
                <a:alphaOff val="0"/>
                <a:lumMod val="105000"/>
                <a:satMod val="109000"/>
                <a:tint val="81000"/>
              </a:srgbClr>
            </a:gs>
          </a:gsLst>
          <a:lin ang="5400000" scaled="0"/>
        </a:gradFill>
        <a:ln>
          <a:noFill/>
        </a:ln>
        <a:effectLst/>
        <a:scene3d>
          <a:camera prst="orthographicFront"/>
          <a:lightRig rig="flat" dir="t"/>
        </a:scene3d>
        <a:sp3d prstMaterial="dkEdge">
          <a:bevelT w="8200" h="38100"/>
        </a:sp3d>
      </dgm:spPr>
      <dgm:t>
        <a:bodyPr/>
        <a:lstStyle/>
        <a:p>
          <a:pPr marL="0" lvl="0" indent="0" algn="ctr" defTabSz="1111250">
            <a:lnSpc>
              <a:spcPct val="90000"/>
            </a:lnSpc>
            <a:spcBef>
              <a:spcPct val="0"/>
            </a:spcBef>
            <a:spcAft>
              <a:spcPct val="35000"/>
            </a:spcAft>
            <a:buNone/>
          </a:pPr>
          <a:r>
            <a:rPr lang="de-DE" sz="2500" b="1" kern="1200" noProof="0" dirty="0" smtClean="0">
              <a:solidFill>
                <a:sysClr val="windowText" lastClr="000000"/>
              </a:solidFill>
              <a:latin typeface="Calibri" panose="020F0502020204030204"/>
              <a:ea typeface="+mn-ea"/>
              <a:cs typeface="+mn-cs"/>
            </a:rPr>
            <a:t>Verfahren 2</a:t>
          </a:r>
          <a:br>
            <a:rPr lang="de-DE" sz="2500" b="1" kern="1200" noProof="0" dirty="0" smtClean="0">
              <a:solidFill>
                <a:sysClr val="windowText" lastClr="000000"/>
              </a:solidFill>
              <a:latin typeface="Calibri" panose="020F0502020204030204"/>
              <a:ea typeface="+mn-ea"/>
              <a:cs typeface="+mn-cs"/>
            </a:rPr>
          </a:br>
          <a:r>
            <a:rPr lang="de-DE" sz="2500" b="1" kern="1200" noProof="0" dirty="0" smtClean="0">
              <a:solidFill>
                <a:sysClr val="windowText" lastClr="000000"/>
              </a:solidFill>
              <a:latin typeface="Calibri" panose="020F0502020204030204"/>
              <a:ea typeface="+mn-ea"/>
              <a:cs typeface="+mn-cs"/>
            </a:rPr>
            <a:t>Antrag auf Programmänderung</a:t>
          </a:r>
          <a:endParaRPr lang="de-DE" sz="2000" b="1" kern="1200" noProof="0" dirty="0" smtClean="0">
            <a:solidFill>
              <a:sysClr val="windowText" lastClr="000000"/>
            </a:solidFill>
            <a:latin typeface="Calibri" panose="020F0502020204030204"/>
            <a:ea typeface="+mn-ea"/>
            <a:cs typeface="+mn-cs"/>
          </a:endParaRPr>
        </a:p>
        <a:p>
          <a:pPr marL="0" lvl="0" algn="ctr" defTabSz="1333500">
            <a:lnSpc>
              <a:spcPct val="90000"/>
            </a:lnSpc>
            <a:spcBef>
              <a:spcPct val="0"/>
            </a:spcBef>
            <a:spcAft>
              <a:spcPct val="35000"/>
            </a:spcAft>
            <a:buNone/>
          </a:pPr>
          <a:r>
            <a:rPr lang="fr-BE" sz="2000" b="0" i="1" kern="1200" dirty="0" smtClean="0">
              <a:solidFill>
                <a:sysClr val="windowText" lastClr="000000"/>
              </a:solidFill>
              <a:latin typeface="Calibri" panose="020F0502020204030204"/>
              <a:ea typeface="+mn-ea"/>
              <a:cs typeface="+mn-cs"/>
            </a:rPr>
            <a:t>Art. </a:t>
          </a:r>
          <a:r>
            <a:rPr lang="fr-BE" sz="2000" b="0" i="1" kern="1200" dirty="0">
              <a:solidFill>
                <a:sysClr val="windowText" lastClr="000000"/>
              </a:solidFill>
              <a:latin typeface="Calibri" panose="020F0502020204030204"/>
              <a:ea typeface="+mn-ea"/>
              <a:cs typeface="+mn-cs"/>
            </a:rPr>
            <a:t>18(3) </a:t>
          </a:r>
          <a:r>
            <a:rPr lang="fr-BE" sz="2000" b="0" i="1" kern="1200" dirty="0" smtClean="0">
              <a:solidFill>
                <a:sysClr val="windowText" lastClr="000000"/>
              </a:solidFill>
              <a:latin typeface="Calibri" panose="020F0502020204030204"/>
              <a:ea typeface="+mn-ea"/>
              <a:cs typeface="+mn-cs"/>
            </a:rPr>
            <a:t>DV</a:t>
          </a:r>
          <a:endParaRPr lang="en-IE" sz="2000" b="0" i="1" kern="1200" dirty="0">
            <a:solidFill>
              <a:sysClr val="windowText" lastClr="000000"/>
            </a:solidFill>
            <a:latin typeface="Calibri" panose="020F0502020204030204"/>
            <a:ea typeface="+mn-ea"/>
            <a:cs typeface="+mn-cs"/>
          </a:endParaRPr>
        </a:p>
      </dgm:t>
    </dgm:pt>
    <dgm:pt modelId="{13BDC2D9-B748-4005-867A-D752359BF804}" type="parTrans" cxnId="{B9C3580B-F6E0-4381-A577-B6397C2B629F}">
      <dgm:prSet/>
      <dgm:spPr/>
      <dgm:t>
        <a:bodyPr/>
        <a:lstStyle/>
        <a:p>
          <a:endParaRPr lang="en-IE"/>
        </a:p>
      </dgm:t>
    </dgm:pt>
    <dgm:pt modelId="{E5E46762-DBCD-4527-9D33-55541335BE7D}" type="sibTrans" cxnId="{B9C3580B-F6E0-4381-A577-B6397C2B629F}">
      <dgm:prSet/>
      <dgm:spPr/>
      <dgm:t>
        <a:bodyPr/>
        <a:lstStyle/>
        <a:p>
          <a:endParaRPr lang="en-IE"/>
        </a:p>
      </dgm:t>
    </dgm:pt>
    <dgm:pt modelId="{2F65D2C2-50E3-4109-9798-AAC22896E7C8}">
      <dgm:prSet phldrT="[Text]" custT="1"/>
      <dgm:spPr>
        <a:xfrm>
          <a:off x="4096173" y="2852549"/>
          <a:ext cx="6111582" cy="2689609"/>
        </a:xfrm>
        <a:prstGeom prst="rightArrow">
          <a:avLst>
            <a:gd name="adj1" fmla="val 75000"/>
            <a:gd name="adj2" fmla="val 50000"/>
          </a:avLst>
        </a:prstGeom>
        <a:solidFill>
          <a:srgbClr val="FFC000">
            <a:tint val="40000"/>
            <a:alpha val="90000"/>
            <a:hueOff val="10861925"/>
            <a:satOff val="-51245"/>
            <a:lumOff val="-1851"/>
            <a:alphaOff val="0"/>
          </a:srgbClr>
        </a:solidFill>
        <a:ln w="6350" cap="flat" cmpd="sng" algn="ctr">
          <a:solidFill>
            <a:srgbClr val="FFC000">
              <a:tint val="40000"/>
              <a:alpha val="90000"/>
              <a:hueOff val="10861925"/>
              <a:satOff val="-51245"/>
              <a:lumOff val="-1851"/>
              <a:alphaOff val="0"/>
            </a:srgbClr>
          </a:solidFill>
          <a:prstDash val="solid"/>
          <a:miter lim="800000"/>
        </a:ln>
        <a:effectLst/>
      </dgm:spPr>
      <dgm:t>
        <a:bodyPr/>
        <a:lstStyle/>
        <a:p>
          <a:pPr marL="114300" lvl="1" indent="-114300" algn="l" defTabSz="666750">
            <a:lnSpc>
              <a:spcPct val="90000"/>
            </a:lnSpc>
            <a:spcBef>
              <a:spcPct val="0"/>
            </a:spcBef>
            <a:spcAft>
              <a:spcPct val="15000"/>
            </a:spcAft>
            <a:buChar char="•"/>
          </a:pPr>
          <a:r>
            <a:rPr lang="de-DE" sz="1500" b="1"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Erforderliche Unterlagen:</a:t>
          </a:r>
          <a:r>
            <a:rPr lang="de-DE" sz="1500" b="0"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 Bewertung des Ergebnisses der Halbzeitüberprüfung, einschließlich eines Vorschlags für die endgültige Zuweisung der Finanzzuweisungen und des geänderten Programms</a:t>
          </a:r>
          <a:endParaRPr lang="de-DE" sz="1500" b="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dgm:t>
    </dgm:pt>
    <dgm:pt modelId="{ED1D8394-7E52-4826-8218-F799A53D85EC}" type="parTrans" cxnId="{90B631E2-D576-4A8A-86A9-0B7E9FE0885E}">
      <dgm:prSet/>
      <dgm:spPr/>
      <dgm:t>
        <a:bodyPr/>
        <a:lstStyle/>
        <a:p>
          <a:endParaRPr lang="en-IE"/>
        </a:p>
      </dgm:t>
    </dgm:pt>
    <dgm:pt modelId="{7A7034CD-B928-47DA-B1D5-0BE53D61D492}" type="sibTrans" cxnId="{90B631E2-D576-4A8A-86A9-0B7E9FE0885E}">
      <dgm:prSet/>
      <dgm:spPr/>
      <dgm:t>
        <a:bodyPr/>
        <a:lstStyle/>
        <a:p>
          <a:endParaRPr lang="en-IE"/>
        </a:p>
      </dgm:t>
    </dgm:pt>
    <dgm:pt modelId="{87A87B68-75EA-4494-9008-3DE571FD27A0}">
      <dgm:prSet phldrT="[Text]" custT="1"/>
      <dgm:spPr>
        <a:xfrm>
          <a:off x="4088975" y="3197"/>
          <a:ext cx="6125978" cy="2676601"/>
        </a:xfrm>
        <a:prstGeom prst="rightArrow">
          <a:avLst>
            <a:gd name="adj1" fmla="val 75000"/>
            <a:gd name="adj2" fmla="val 50000"/>
          </a:avLst>
        </a:prstGeom>
        <a:solidFill>
          <a:srgbClr val="FFC000">
            <a:tint val="40000"/>
            <a:alpha val="90000"/>
            <a:hueOff val="0"/>
            <a:satOff val="0"/>
            <a:lumOff val="0"/>
            <a:alphaOff val="0"/>
          </a:srgbClr>
        </a:solidFill>
        <a:ln w="6350" cap="flat" cmpd="sng" algn="ctr">
          <a:solidFill>
            <a:srgbClr val="FFC000">
              <a:tint val="40000"/>
              <a:alpha val="90000"/>
              <a:hueOff val="0"/>
              <a:satOff val="0"/>
              <a:lumOff val="0"/>
              <a:alphaOff val="0"/>
            </a:srgbClr>
          </a:solidFill>
          <a:prstDash val="solid"/>
          <a:miter lim="800000"/>
        </a:ln>
        <a:effectLst/>
      </dgm:spPr>
      <dgm:t>
        <a:bodyPr/>
        <a:lstStyle/>
        <a:p>
          <a:pPr marL="114300" lvl="1" indent="-114300" algn="l" defTabSz="666750">
            <a:lnSpc>
              <a:spcPct val="90000"/>
            </a:lnSpc>
            <a:spcBef>
              <a:spcPts val="400"/>
            </a:spcBef>
            <a:spcAft>
              <a:spcPct val="15000"/>
            </a:spcAft>
            <a:buChar char="•"/>
          </a:pPr>
          <a:r>
            <a:rPr lang="de-DE" sz="1500" b="1" kern="1200" dirty="0" smtClean="0">
              <a:solidFill>
                <a:srgbClr val="FF0000"/>
              </a:solidFill>
              <a:effectLst/>
              <a:latin typeface="Calibri" panose="020F0502020204030204"/>
              <a:ea typeface="+mn-ea"/>
              <a:cs typeface="Arial" panose="020B0604020202020204" pitchFamily="34" charset="0"/>
            </a:rPr>
            <a:t>Umfang der Änderungen: keine Änderungen zulässig! </a:t>
          </a:r>
          <a:endParaRPr lang="en-IE" sz="1500" b="0" kern="1200" dirty="0">
            <a:solidFill>
              <a:srgbClr val="FF0000"/>
            </a:solidFill>
            <a:effectLst/>
            <a:latin typeface="Calibri" panose="020F0502020204030204"/>
            <a:ea typeface="+mn-ea"/>
            <a:cs typeface="Arial" panose="020B0604020202020204" pitchFamily="34" charset="0"/>
          </a:endParaRPr>
        </a:p>
      </dgm:t>
    </dgm:pt>
    <dgm:pt modelId="{A1560B71-0CEE-4F18-9279-1FD899BEE097}" type="parTrans" cxnId="{72FAD1F4-02C1-407F-80AE-273707807D27}">
      <dgm:prSet/>
      <dgm:spPr/>
      <dgm:t>
        <a:bodyPr/>
        <a:lstStyle/>
        <a:p>
          <a:endParaRPr lang="en-IE"/>
        </a:p>
      </dgm:t>
    </dgm:pt>
    <dgm:pt modelId="{3BC2280B-78C8-4436-857B-E4A28670AA4A}" type="sibTrans" cxnId="{72FAD1F4-02C1-407F-80AE-273707807D27}">
      <dgm:prSet/>
      <dgm:spPr/>
      <dgm:t>
        <a:bodyPr/>
        <a:lstStyle/>
        <a:p>
          <a:endParaRPr lang="en-IE"/>
        </a:p>
      </dgm:t>
    </dgm:pt>
    <dgm:pt modelId="{2E2CC781-A69C-45AF-8D6E-430F0FCD6D5D}">
      <dgm:prSet phldrT="[Text]" custT="1"/>
      <dgm:spPr>
        <a:xfrm>
          <a:off x="4088975" y="3197"/>
          <a:ext cx="6125978" cy="2676601"/>
        </a:xfrm>
        <a:prstGeom prst="rightArrow">
          <a:avLst>
            <a:gd name="adj1" fmla="val 75000"/>
            <a:gd name="adj2" fmla="val 50000"/>
          </a:avLst>
        </a:prstGeom>
        <a:solidFill>
          <a:srgbClr val="FFC000">
            <a:tint val="40000"/>
            <a:alpha val="90000"/>
            <a:hueOff val="0"/>
            <a:satOff val="0"/>
            <a:lumOff val="0"/>
            <a:alphaOff val="0"/>
          </a:srgbClr>
        </a:solidFill>
        <a:ln w="6350" cap="flat" cmpd="sng" algn="ctr">
          <a:solidFill>
            <a:srgbClr val="FFC000">
              <a:tint val="40000"/>
              <a:alpha val="90000"/>
              <a:hueOff val="0"/>
              <a:satOff val="0"/>
              <a:lumOff val="0"/>
              <a:alphaOff val="0"/>
            </a:srgbClr>
          </a:solidFill>
          <a:prstDash val="solid"/>
          <a:miter lim="800000"/>
        </a:ln>
        <a:effectLst/>
      </dgm:spPr>
      <dgm:t>
        <a:bodyPr/>
        <a:lstStyle/>
        <a:p>
          <a:pPr marL="719138" lvl="1" indent="-365125" algn="l" defTabSz="666750">
            <a:lnSpc>
              <a:spcPct val="90000"/>
            </a:lnSpc>
            <a:spcBef>
              <a:spcPct val="0"/>
            </a:spcBef>
            <a:spcAft>
              <a:spcPct val="15000"/>
            </a:spcAft>
            <a:buNone/>
          </a:pPr>
          <a:r>
            <a:rPr lang="fr-BE" sz="150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rPr>
            <a:t>   (1) </a:t>
          </a:r>
          <a:r>
            <a:rPr lang="de-DE" sz="1500"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drei Monate für die Annahme einer Entscheidung </a:t>
          </a:r>
          <a:r>
            <a:rPr lang="fr-BE" sz="1500" b="1" u="sng" kern="1200" dirty="0" err="1"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oder</a:t>
          </a:r>
          <a:endParaRPr lang="en-IE" sz="150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dgm:t>
    </dgm:pt>
    <dgm:pt modelId="{7E4A88E3-9305-434E-958D-873A30B2F002}" type="parTrans" cxnId="{FA97BC46-6B10-47FA-9901-0CF86239C496}">
      <dgm:prSet/>
      <dgm:spPr/>
      <dgm:t>
        <a:bodyPr/>
        <a:lstStyle/>
        <a:p>
          <a:endParaRPr lang="en-IE"/>
        </a:p>
      </dgm:t>
    </dgm:pt>
    <dgm:pt modelId="{51590DAA-7DE1-4D1C-B9E8-CAEA18FFEA88}" type="sibTrans" cxnId="{FA97BC46-6B10-47FA-9901-0CF86239C496}">
      <dgm:prSet/>
      <dgm:spPr/>
      <dgm:t>
        <a:bodyPr/>
        <a:lstStyle/>
        <a:p>
          <a:endParaRPr lang="en-IE"/>
        </a:p>
      </dgm:t>
    </dgm:pt>
    <dgm:pt modelId="{8008A9CD-D2D7-4A29-9E65-8CCD8134F6C4}">
      <dgm:prSet phldrT="[Text]" custT="1"/>
      <dgm:spPr>
        <a:xfrm>
          <a:off x="4088975" y="3197"/>
          <a:ext cx="6125978" cy="2676601"/>
        </a:xfrm>
        <a:prstGeom prst="rightArrow">
          <a:avLst>
            <a:gd name="adj1" fmla="val 75000"/>
            <a:gd name="adj2" fmla="val 50000"/>
          </a:avLst>
        </a:prstGeom>
        <a:solidFill>
          <a:srgbClr val="FFC000">
            <a:tint val="40000"/>
            <a:alpha val="90000"/>
            <a:hueOff val="0"/>
            <a:satOff val="0"/>
            <a:lumOff val="0"/>
            <a:alphaOff val="0"/>
          </a:srgbClr>
        </a:solidFill>
        <a:ln w="6350" cap="flat" cmpd="sng" algn="ctr">
          <a:solidFill>
            <a:srgbClr val="FFC000">
              <a:tint val="40000"/>
              <a:alpha val="90000"/>
              <a:hueOff val="0"/>
              <a:satOff val="0"/>
              <a:lumOff val="0"/>
              <a:alphaOff val="0"/>
            </a:srgbClr>
          </a:solidFill>
          <a:prstDash val="solid"/>
          <a:miter lim="800000"/>
        </a:ln>
        <a:effectLst/>
      </dgm:spPr>
      <dgm:t>
        <a:bodyPr/>
        <a:lstStyle/>
        <a:p>
          <a:pPr marL="114300" lvl="1" indent="-114300" algn="l" defTabSz="666750">
            <a:lnSpc>
              <a:spcPct val="90000"/>
            </a:lnSpc>
            <a:spcBef>
              <a:spcPts val="400"/>
            </a:spcBef>
            <a:spcAft>
              <a:spcPct val="15000"/>
            </a:spcAft>
            <a:buChar char="•"/>
          </a:pPr>
          <a:r>
            <a:rPr lang="de-DE" sz="1500" b="1" kern="1200" noProof="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Fristen</a:t>
          </a:r>
          <a:r>
            <a:rPr lang="en-US" sz="1500" b="1"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 </a:t>
          </a:r>
          <a:r>
            <a:rPr lang="fr-BE" sz="1500"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 </a:t>
          </a:r>
          <a:endParaRPr lang="en-IE" sz="150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dgm:t>
    </dgm:pt>
    <dgm:pt modelId="{ED08FF74-8146-480A-BB9D-4596659BB63F}" type="parTrans" cxnId="{1B7EA55A-79B3-4E6D-8CC9-5AC8085BB53C}">
      <dgm:prSet/>
      <dgm:spPr/>
      <dgm:t>
        <a:bodyPr/>
        <a:lstStyle/>
        <a:p>
          <a:endParaRPr lang="en-IE"/>
        </a:p>
      </dgm:t>
    </dgm:pt>
    <dgm:pt modelId="{DA3EF32F-CF60-4858-B624-F88BA13DAF1D}" type="sibTrans" cxnId="{1B7EA55A-79B3-4E6D-8CC9-5AC8085BB53C}">
      <dgm:prSet/>
      <dgm:spPr/>
      <dgm:t>
        <a:bodyPr/>
        <a:lstStyle/>
        <a:p>
          <a:endParaRPr lang="en-IE"/>
        </a:p>
      </dgm:t>
    </dgm:pt>
    <dgm:pt modelId="{F5AE7B3C-9845-4C7D-92CE-3C638E6D61E7}">
      <dgm:prSet phldrT="[Text]" custT="1"/>
      <dgm:spPr>
        <a:xfrm>
          <a:off x="4096173" y="2852549"/>
          <a:ext cx="6111582" cy="2689609"/>
        </a:xfrm>
        <a:prstGeom prst="rightArrow">
          <a:avLst>
            <a:gd name="adj1" fmla="val 75000"/>
            <a:gd name="adj2" fmla="val 50000"/>
          </a:avLst>
        </a:prstGeom>
        <a:solidFill>
          <a:srgbClr val="FFC000">
            <a:tint val="40000"/>
            <a:alpha val="90000"/>
            <a:hueOff val="10861925"/>
            <a:satOff val="-51245"/>
            <a:lumOff val="-1851"/>
            <a:alphaOff val="0"/>
          </a:srgbClr>
        </a:solidFill>
        <a:ln w="6350" cap="flat" cmpd="sng" algn="ctr">
          <a:solidFill>
            <a:srgbClr val="FFC000">
              <a:tint val="40000"/>
              <a:alpha val="90000"/>
              <a:hueOff val="10861925"/>
              <a:satOff val="-51245"/>
              <a:lumOff val="-1851"/>
              <a:alphaOff val="0"/>
            </a:srgbClr>
          </a:solidFill>
          <a:prstDash val="solid"/>
          <a:miter lim="800000"/>
        </a:ln>
        <a:effectLst/>
      </dgm:spPr>
      <dgm:t>
        <a:bodyPr/>
        <a:lstStyle/>
        <a:p>
          <a:pPr marL="114300" lvl="1" indent="-114300" algn="l" defTabSz="666750">
            <a:lnSpc>
              <a:spcPct val="90000"/>
            </a:lnSpc>
            <a:spcBef>
              <a:spcPts val="600"/>
            </a:spcBef>
            <a:spcAft>
              <a:spcPct val="15000"/>
            </a:spcAft>
            <a:buFont typeface="Arial" panose="020B0604020202020204" pitchFamily="34" charset="0"/>
            <a:buChar char="•"/>
          </a:pPr>
          <a:r>
            <a:rPr lang="de-DE" sz="1500" b="1"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Umfang der Änderungen: </a:t>
          </a:r>
          <a:r>
            <a:rPr lang="de-DE" sz="1500" b="0"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Änderungen, die sich aus der Halbzeitüberprüfung und/oder Neuzuweisung der Finanzzuweisungen ergeben, und damit zusammenhängende Änderungen (z. B. überarbeitete Ziele), Änderungen, die über die MTR-Elemente hinausgehen, sollten im Antrag des Mitgliedstaats klar erläutert werden.</a:t>
          </a:r>
          <a:endParaRPr lang="de-DE" sz="1500" b="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dgm:t>
    </dgm:pt>
    <dgm:pt modelId="{211E1655-1365-435C-95B8-9890931D35CC}" type="parTrans" cxnId="{57862C14-F9DE-4196-8CED-CBA42A755E18}">
      <dgm:prSet/>
      <dgm:spPr/>
      <dgm:t>
        <a:bodyPr/>
        <a:lstStyle/>
        <a:p>
          <a:endParaRPr lang="en-IE"/>
        </a:p>
      </dgm:t>
    </dgm:pt>
    <dgm:pt modelId="{DD81AB6C-471A-4DDB-8F84-C6A2AC131141}" type="sibTrans" cxnId="{57862C14-F9DE-4196-8CED-CBA42A755E18}">
      <dgm:prSet/>
      <dgm:spPr/>
      <dgm:t>
        <a:bodyPr/>
        <a:lstStyle/>
        <a:p>
          <a:endParaRPr lang="en-IE"/>
        </a:p>
      </dgm:t>
    </dgm:pt>
    <dgm:pt modelId="{A2135B9D-5D70-4C44-94FB-D87C8383BC41}">
      <dgm:prSet phldrT="[Text]" custT="1"/>
      <dgm:spPr>
        <a:xfrm>
          <a:off x="4096173" y="2852549"/>
          <a:ext cx="6111582" cy="2689609"/>
        </a:xfrm>
        <a:prstGeom prst="rightArrow">
          <a:avLst>
            <a:gd name="adj1" fmla="val 75000"/>
            <a:gd name="adj2" fmla="val 50000"/>
          </a:avLst>
        </a:prstGeom>
        <a:solidFill>
          <a:srgbClr val="FFC000">
            <a:tint val="40000"/>
            <a:alpha val="90000"/>
            <a:hueOff val="10861925"/>
            <a:satOff val="-51245"/>
            <a:lumOff val="-1851"/>
            <a:alphaOff val="0"/>
          </a:srgbClr>
        </a:solidFill>
        <a:ln w="6350" cap="flat" cmpd="sng" algn="ctr">
          <a:solidFill>
            <a:srgbClr val="FFC000">
              <a:tint val="40000"/>
              <a:alpha val="90000"/>
              <a:hueOff val="10861925"/>
              <a:satOff val="-51245"/>
              <a:lumOff val="-1851"/>
              <a:alphaOff val="0"/>
            </a:srgbClr>
          </a:solidFill>
          <a:prstDash val="solid"/>
          <a:miter lim="800000"/>
        </a:ln>
        <a:effectLst/>
      </dgm:spPr>
      <dgm:t>
        <a:bodyPr/>
        <a:lstStyle/>
        <a:p>
          <a:pPr marL="114300" lvl="1" indent="-114300" algn="l" defTabSz="666750">
            <a:lnSpc>
              <a:spcPct val="90000"/>
            </a:lnSpc>
            <a:spcBef>
              <a:spcPct val="0"/>
            </a:spcBef>
            <a:spcAft>
              <a:spcPct val="15000"/>
            </a:spcAft>
            <a:buFont typeface="Arial" panose="020B0604020202020204" pitchFamily="34" charset="0"/>
            <a:buNone/>
          </a:pPr>
          <a:endParaRPr lang="en-IE" sz="1500" kern="1200" dirty="0">
            <a:solidFill>
              <a:prstClr val="black">
                <a:hueOff val="0"/>
                <a:satOff val="0"/>
                <a:lumOff val="0"/>
                <a:alphaOff val="0"/>
              </a:prstClr>
            </a:solidFill>
            <a:effectLst/>
            <a:latin typeface="Times New Roman" panose="02020603050405020304" pitchFamily="18" charset="0"/>
            <a:ea typeface="+mn-ea"/>
            <a:cs typeface="Arial" panose="020B0604020202020204" pitchFamily="34" charset="0"/>
          </a:endParaRPr>
        </a:p>
      </dgm:t>
    </dgm:pt>
    <dgm:pt modelId="{A76D66BE-AC68-4BBA-ACE0-ADF065081E60}" type="parTrans" cxnId="{41160835-5F39-46AA-877C-E3A7871CA558}">
      <dgm:prSet/>
      <dgm:spPr/>
      <dgm:t>
        <a:bodyPr/>
        <a:lstStyle/>
        <a:p>
          <a:endParaRPr lang="en-IE"/>
        </a:p>
      </dgm:t>
    </dgm:pt>
    <dgm:pt modelId="{97935963-4B19-48A2-AB79-0ADD6857AA57}" type="sibTrans" cxnId="{41160835-5F39-46AA-877C-E3A7871CA558}">
      <dgm:prSet/>
      <dgm:spPr/>
      <dgm:t>
        <a:bodyPr/>
        <a:lstStyle/>
        <a:p>
          <a:endParaRPr lang="en-IE"/>
        </a:p>
      </dgm:t>
    </dgm:pt>
    <dgm:pt modelId="{35C67529-9601-45DA-BD5E-61E11A8F4B34}">
      <dgm:prSet phldrT="[Text]" custT="1"/>
      <dgm:spPr>
        <a:xfrm>
          <a:off x="4088975" y="3197"/>
          <a:ext cx="6125978" cy="2676601"/>
        </a:xfrm>
        <a:prstGeom prst="rightArrow">
          <a:avLst>
            <a:gd name="adj1" fmla="val 75000"/>
            <a:gd name="adj2" fmla="val 50000"/>
          </a:avLst>
        </a:prstGeom>
        <a:solidFill>
          <a:srgbClr val="FFC000">
            <a:tint val="40000"/>
            <a:alpha val="90000"/>
            <a:hueOff val="0"/>
            <a:satOff val="0"/>
            <a:lumOff val="0"/>
            <a:alphaOff val="0"/>
          </a:srgbClr>
        </a:solidFill>
        <a:ln w="6350" cap="flat" cmpd="sng" algn="ctr">
          <a:solidFill>
            <a:srgbClr val="FFC000">
              <a:tint val="40000"/>
              <a:alpha val="90000"/>
              <a:hueOff val="0"/>
              <a:satOff val="0"/>
              <a:lumOff val="0"/>
              <a:alphaOff val="0"/>
            </a:srgbClr>
          </a:solidFill>
          <a:prstDash val="solid"/>
          <a:miter lim="800000"/>
        </a:ln>
        <a:effectLst/>
      </dgm:spPr>
      <dgm:t>
        <a:bodyPr/>
        <a:lstStyle/>
        <a:p>
          <a:pPr marL="719138" lvl="1" indent="-365125" algn="l" defTabSz="666750">
            <a:lnSpc>
              <a:spcPct val="90000"/>
            </a:lnSpc>
            <a:spcBef>
              <a:spcPct val="0"/>
            </a:spcBef>
            <a:spcAft>
              <a:spcPct val="15000"/>
            </a:spcAft>
            <a:buNone/>
          </a:pPr>
          <a:r>
            <a:rPr lang="fr-BE" sz="150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rPr>
            <a:t>   (2) </a:t>
          </a:r>
          <a:r>
            <a:rPr lang="de-DE" sz="1500"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zwei Monate für die Übermittlung eines Ersuchens an die Mitgliedstaaten, im Falle einer Meinungsverschiedenheit eine Änderung des Programms vorzulegen.</a:t>
          </a:r>
          <a:endParaRPr lang="en-IE" sz="150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dgm:t>
    </dgm:pt>
    <dgm:pt modelId="{2170A833-597D-4F70-9941-82E399BE28EF}" type="parTrans" cxnId="{93729157-6204-4721-98A4-CAB3E2093D98}">
      <dgm:prSet/>
      <dgm:spPr/>
      <dgm:t>
        <a:bodyPr/>
        <a:lstStyle/>
        <a:p>
          <a:endParaRPr lang="en-IE"/>
        </a:p>
      </dgm:t>
    </dgm:pt>
    <dgm:pt modelId="{3077210C-4AF1-492B-A3FD-D309ED744837}" type="sibTrans" cxnId="{93729157-6204-4721-98A4-CAB3E2093D98}">
      <dgm:prSet/>
      <dgm:spPr/>
      <dgm:t>
        <a:bodyPr/>
        <a:lstStyle/>
        <a:p>
          <a:endParaRPr lang="en-IE"/>
        </a:p>
      </dgm:t>
    </dgm:pt>
    <dgm:pt modelId="{01B674FB-875A-42C0-B91D-17B7B038FF2A}">
      <dgm:prSet phldrT="[Text]" custT="1"/>
      <dgm:spPr>
        <a:xfrm>
          <a:off x="4096173" y="2852549"/>
          <a:ext cx="6111582" cy="2689609"/>
        </a:xfrm>
        <a:prstGeom prst="rightArrow">
          <a:avLst>
            <a:gd name="adj1" fmla="val 75000"/>
            <a:gd name="adj2" fmla="val 50000"/>
          </a:avLst>
        </a:prstGeom>
        <a:solidFill>
          <a:srgbClr val="FFC000">
            <a:tint val="40000"/>
            <a:alpha val="90000"/>
            <a:hueOff val="10861925"/>
            <a:satOff val="-51245"/>
            <a:lumOff val="-1851"/>
            <a:alphaOff val="0"/>
          </a:srgbClr>
        </a:solidFill>
        <a:ln w="6350" cap="flat" cmpd="sng" algn="ctr">
          <a:solidFill>
            <a:srgbClr val="FFC000">
              <a:tint val="40000"/>
              <a:alpha val="90000"/>
              <a:hueOff val="10861925"/>
              <a:satOff val="-51245"/>
              <a:lumOff val="-1851"/>
              <a:alphaOff val="0"/>
            </a:srgbClr>
          </a:solidFill>
          <a:prstDash val="solid"/>
          <a:miter lim="800000"/>
        </a:ln>
        <a:effectLst/>
      </dgm:spPr>
      <dgm:t>
        <a:bodyPr/>
        <a:lstStyle/>
        <a:p>
          <a:pPr marL="114300" lvl="1" indent="-114300" algn="l" defTabSz="666750">
            <a:lnSpc>
              <a:spcPct val="90000"/>
            </a:lnSpc>
            <a:spcBef>
              <a:spcPts val="600"/>
            </a:spcBef>
            <a:spcAft>
              <a:spcPct val="15000"/>
            </a:spcAft>
            <a:buFont typeface="Arial" panose="020B0604020202020204" pitchFamily="34" charset="0"/>
            <a:buChar char="•"/>
          </a:pPr>
          <a:r>
            <a:rPr lang="de-DE" sz="1500" b="1" kern="1200" noProof="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Fristen:</a:t>
          </a:r>
          <a:r>
            <a:rPr lang="de-DE" sz="1500" b="1"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 </a:t>
          </a:r>
          <a:r>
            <a:rPr lang="de-DE" sz="1500" b="0"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Vier Monate für die Annahme des Beschlusses</a:t>
          </a:r>
          <a:endParaRPr lang="de-DE" sz="1500" b="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dgm:t>
    </dgm:pt>
    <dgm:pt modelId="{0C1EB2D3-9467-401E-992F-B6FC8E1FA66C}" type="parTrans" cxnId="{FC2E3FF4-577E-4A79-A1D8-50824227F1A0}">
      <dgm:prSet/>
      <dgm:spPr/>
      <dgm:t>
        <a:bodyPr/>
        <a:lstStyle/>
        <a:p>
          <a:endParaRPr lang="en-IE"/>
        </a:p>
      </dgm:t>
    </dgm:pt>
    <dgm:pt modelId="{F6866E64-B4B9-4E26-8631-FD167892AD12}" type="sibTrans" cxnId="{FC2E3FF4-577E-4A79-A1D8-50824227F1A0}">
      <dgm:prSet/>
      <dgm:spPr/>
      <dgm:t>
        <a:bodyPr/>
        <a:lstStyle/>
        <a:p>
          <a:endParaRPr lang="en-IE"/>
        </a:p>
      </dgm:t>
    </dgm:pt>
    <dgm:pt modelId="{3AE2FD07-A32B-4396-9B60-82691ED25DB9}">
      <dgm:prSet phldrT="[Text]" custT="1"/>
      <dgm:spPr>
        <a:xfrm>
          <a:off x="4088975" y="3197"/>
          <a:ext cx="6125978" cy="2676601"/>
        </a:xfrm>
        <a:prstGeom prst="rightArrow">
          <a:avLst>
            <a:gd name="adj1" fmla="val 75000"/>
            <a:gd name="adj2" fmla="val 50000"/>
          </a:avLst>
        </a:prstGeom>
        <a:solidFill>
          <a:srgbClr val="FFC000">
            <a:tint val="40000"/>
            <a:alpha val="90000"/>
            <a:hueOff val="0"/>
            <a:satOff val="0"/>
            <a:lumOff val="0"/>
            <a:alphaOff val="0"/>
          </a:srgbClr>
        </a:solidFill>
        <a:ln w="6350" cap="flat" cmpd="sng" algn="ctr">
          <a:solidFill>
            <a:srgbClr val="FFC000">
              <a:tint val="40000"/>
              <a:alpha val="90000"/>
              <a:hueOff val="0"/>
              <a:satOff val="0"/>
              <a:lumOff val="0"/>
              <a:alphaOff val="0"/>
            </a:srgbClr>
          </a:solidFill>
          <a:prstDash val="solid"/>
          <a:miter lim="800000"/>
        </a:ln>
        <a:effectLst/>
      </dgm:spPr>
      <dgm:t>
        <a:bodyPr/>
        <a:lstStyle/>
        <a:p>
          <a:pPr marL="719138" lvl="1" indent="-365125" algn="l" defTabSz="666750">
            <a:lnSpc>
              <a:spcPct val="90000"/>
            </a:lnSpc>
            <a:spcBef>
              <a:spcPct val="0"/>
            </a:spcBef>
            <a:spcAft>
              <a:spcPct val="15000"/>
            </a:spcAft>
            <a:buNone/>
          </a:pPr>
          <a:r>
            <a:rPr lang="fr-BE" sz="150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rPr>
            <a:t>         </a:t>
          </a:r>
          <a:endParaRPr lang="en-IE" sz="150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dgm:t>
    </dgm:pt>
    <dgm:pt modelId="{72E6587E-1873-4376-B4ED-5060AF747FBB}" type="parTrans" cxnId="{4E321CEB-96DA-4D49-A934-5D5916C4413D}">
      <dgm:prSet/>
      <dgm:spPr/>
      <dgm:t>
        <a:bodyPr/>
        <a:lstStyle/>
        <a:p>
          <a:endParaRPr lang="en-IE"/>
        </a:p>
      </dgm:t>
    </dgm:pt>
    <dgm:pt modelId="{4E404167-A4D6-4938-8188-069A9F2BCC86}" type="sibTrans" cxnId="{4E321CEB-96DA-4D49-A934-5D5916C4413D}">
      <dgm:prSet/>
      <dgm:spPr/>
      <dgm:t>
        <a:bodyPr/>
        <a:lstStyle/>
        <a:p>
          <a:endParaRPr lang="en-IE"/>
        </a:p>
      </dgm:t>
    </dgm:pt>
    <dgm:pt modelId="{185E0942-5F0A-4A8B-8475-478642219FE5}">
      <dgm:prSet phldrT="[Text]" custT="1"/>
      <dgm:spPr>
        <a:xfrm>
          <a:off x="4088975" y="3197"/>
          <a:ext cx="6125978" cy="2676601"/>
        </a:xfrm>
        <a:prstGeom prst="rightArrow">
          <a:avLst>
            <a:gd name="adj1" fmla="val 75000"/>
            <a:gd name="adj2" fmla="val 50000"/>
          </a:avLst>
        </a:prstGeom>
        <a:solidFill>
          <a:srgbClr val="FFC000">
            <a:tint val="40000"/>
            <a:alpha val="90000"/>
            <a:hueOff val="0"/>
            <a:satOff val="0"/>
            <a:lumOff val="0"/>
            <a:alphaOff val="0"/>
          </a:srgbClr>
        </a:solidFill>
        <a:ln w="6350" cap="flat" cmpd="sng" algn="ctr">
          <a:solidFill>
            <a:srgbClr val="FFC000">
              <a:tint val="40000"/>
              <a:alpha val="90000"/>
              <a:hueOff val="0"/>
              <a:satOff val="0"/>
              <a:lumOff val="0"/>
              <a:alphaOff val="0"/>
            </a:srgbClr>
          </a:solidFill>
          <a:prstDash val="solid"/>
          <a:miter lim="800000"/>
        </a:ln>
        <a:effectLst/>
      </dgm:spPr>
      <dgm:t>
        <a:bodyPr/>
        <a:lstStyle/>
        <a:p>
          <a:pPr marL="114300" lvl="1" indent="-114300" algn="l" defTabSz="666750">
            <a:lnSpc>
              <a:spcPct val="90000"/>
            </a:lnSpc>
            <a:spcBef>
              <a:spcPct val="0"/>
            </a:spcBef>
            <a:spcAft>
              <a:spcPct val="15000"/>
            </a:spcAft>
            <a:buChar char="•"/>
          </a:pPr>
          <a:endParaRPr lang="en-IE" sz="150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dgm:t>
    </dgm:pt>
    <dgm:pt modelId="{7E6A5775-BE58-487E-9B91-6E31F66623FE}" type="parTrans" cxnId="{E6C1F6F2-7BFF-481E-83AC-63E6E282FFD8}">
      <dgm:prSet/>
      <dgm:spPr/>
      <dgm:t>
        <a:bodyPr/>
        <a:lstStyle/>
        <a:p>
          <a:endParaRPr lang="en-IE"/>
        </a:p>
      </dgm:t>
    </dgm:pt>
    <dgm:pt modelId="{8A2285A5-5F9B-4092-8025-90956D0DA549}" type="sibTrans" cxnId="{E6C1F6F2-7BFF-481E-83AC-63E6E282FFD8}">
      <dgm:prSet/>
      <dgm:spPr/>
      <dgm:t>
        <a:bodyPr/>
        <a:lstStyle/>
        <a:p>
          <a:endParaRPr lang="en-IE"/>
        </a:p>
      </dgm:t>
    </dgm:pt>
    <dgm:pt modelId="{C6C5CCEC-0006-477D-8313-3D2E31A16BC9}">
      <dgm:prSet phldrT="[Text]" custT="1"/>
      <dgm:spPr>
        <a:xfrm>
          <a:off x="4096173" y="2852549"/>
          <a:ext cx="6111582" cy="2689609"/>
        </a:xfrm>
        <a:prstGeom prst="rightArrow">
          <a:avLst>
            <a:gd name="adj1" fmla="val 75000"/>
            <a:gd name="adj2" fmla="val 50000"/>
          </a:avLst>
        </a:prstGeom>
        <a:solidFill>
          <a:srgbClr val="FFC000">
            <a:tint val="40000"/>
            <a:alpha val="90000"/>
            <a:hueOff val="10861925"/>
            <a:satOff val="-51245"/>
            <a:lumOff val="-1851"/>
            <a:alphaOff val="0"/>
          </a:srgbClr>
        </a:solidFill>
        <a:ln w="6350" cap="flat" cmpd="sng" algn="ctr">
          <a:solidFill>
            <a:srgbClr val="FFC000">
              <a:tint val="40000"/>
              <a:alpha val="90000"/>
              <a:hueOff val="10861925"/>
              <a:satOff val="-51245"/>
              <a:lumOff val="-1851"/>
              <a:alphaOff val="0"/>
            </a:srgbClr>
          </a:solidFill>
          <a:prstDash val="solid"/>
          <a:miter lim="800000"/>
        </a:ln>
        <a:effectLst/>
      </dgm:spPr>
      <dgm:t>
        <a:bodyPr/>
        <a:lstStyle/>
        <a:p>
          <a:pPr marL="114300" lvl="1" indent="-114300" algn="l" defTabSz="666750">
            <a:lnSpc>
              <a:spcPct val="90000"/>
            </a:lnSpc>
            <a:spcBef>
              <a:spcPct val="0"/>
            </a:spcBef>
            <a:spcAft>
              <a:spcPct val="15000"/>
            </a:spcAft>
            <a:buChar char="•"/>
          </a:pPr>
          <a:endParaRPr lang="en-IE" sz="150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dgm:t>
    </dgm:pt>
    <dgm:pt modelId="{20FFB9D7-7CEE-49AB-BEC3-D0E37DE344A6}" type="parTrans" cxnId="{E4FEF17C-B37B-4F5E-B669-71822105C01F}">
      <dgm:prSet/>
      <dgm:spPr/>
      <dgm:t>
        <a:bodyPr/>
        <a:lstStyle/>
        <a:p>
          <a:endParaRPr lang="en-IE"/>
        </a:p>
      </dgm:t>
    </dgm:pt>
    <dgm:pt modelId="{C3C46DB1-A81D-45C6-B236-B45AA77294C5}" type="sibTrans" cxnId="{E4FEF17C-B37B-4F5E-B669-71822105C01F}">
      <dgm:prSet/>
      <dgm:spPr/>
      <dgm:t>
        <a:bodyPr/>
        <a:lstStyle/>
        <a:p>
          <a:endParaRPr lang="en-IE"/>
        </a:p>
      </dgm:t>
    </dgm:pt>
    <dgm:pt modelId="{2E643685-FD6A-4B4B-A514-4F8213C514EA}" type="pres">
      <dgm:prSet presAssocID="{EC9FBF0B-6FFC-4BD9-8338-C77F1617796D}" presName="Name0" presStyleCnt="0">
        <dgm:presLayoutVars>
          <dgm:dir/>
          <dgm:animLvl val="lvl"/>
          <dgm:resizeHandles/>
        </dgm:presLayoutVars>
      </dgm:prSet>
      <dgm:spPr/>
      <dgm:t>
        <a:bodyPr/>
        <a:lstStyle/>
        <a:p>
          <a:endParaRPr lang="en-US"/>
        </a:p>
      </dgm:t>
    </dgm:pt>
    <dgm:pt modelId="{6D726866-187B-4EE2-AB5A-C1B3A081246B}" type="pres">
      <dgm:prSet presAssocID="{9F3E400E-F6F4-46FA-9435-2B7BD618837F}" presName="linNode" presStyleCnt="0"/>
      <dgm:spPr/>
    </dgm:pt>
    <dgm:pt modelId="{3A11B9D5-8ED4-4FA0-8F1B-A95E931C922D}" type="pres">
      <dgm:prSet presAssocID="{9F3E400E-F6F4-46FA-9435-2B7BD618837F}" presName="parentShp" presStyleLbl="node1" presStyleIdx="0" presStyleCnt="2">
        <dgm:presLayoutVars>
          <dgm:bulletEnabled val="1"/>
        </dgm:presLayoutVars>
      </dgm:prSet>
      <dgm:spPr/>
      <dgm:t>
        <a:bodyPr/>
        <a:lstStyle/>
        <a:p>
          <a:endParaRPr lang="en-US"/>
        </a:p>
      </dgm:t>
    </dgm:pt>
    <dgm:pt modelId="{8CFB81E5-2BE9-48AB-B223-5A9EE7557B01}" type="pres">
      <dgm:prSet presAssocID="{9F3E400E-F6F4-46FA-9435-2B7BD618837F}" presName="childShp" presStyleLbl="bgAccFollowNode1" presStyleIdx="0" presStyleCnt="2" custScaleY="154940">
        <dgm:presLayoutVars>
          <dgm:bulletEnabled val="1"/>
        </dgm:presLayoutVars>
      </dgm:prSet>
      <dgm:spPr/>
      <dgm:t>
        <a:bodyPr/>
        <a:lstStyle/>
        <a:p>
          <a:endParaRPr lang="en-US"/>
        </a:p>
      </dgm:t>
    </dgm:pt>
    <dgm:pt modelId="{8840A44F-4EDF-41E2-B1B4-C2B8DE4DA8EE}" type="pres">
      <dgm:prSet presAssocID="{E859B185-81FD-412C-A474-4983B3C52C2F}" presName="spacing" presStyleCnt="0"/>
      <dgm:spPr/>
    </dgm:pt>
    <dgm:pt modelId="{8618E0FD-8D0A-4482-A865-8995E9A65CA2}" type="pres">
      <dgm:prSet presAssocID="{41CE1134-B7EF-4F7C-B75A-56A0A4225891}" presName="linNode" presStyleCnt="0"/>
      <dgm:spPr/>
    </dgm:pt>
    <dgm:pt modelId="{3F105638-6573-4D60-A761-DEE8364ED3DF}" type="pres">
      <dgm:prSet presAssocID="{41CE1134-B7EF-4F7C-B75A-56A0A4225891}" presName="parentShp" presStyleLbl="node1" presStyleIdx="1" presStyleCnt="2">
        <dgm:presLayoutVars>
          <dgm:bulletEnabled val="1"/>
        </dgm:presLayoutVars>
      </dgm:prSet>
      <dgm:spPr/>
      <dgm:t>
        <a:bodyPr/>
        <a:lstStyle/>
        <a:p>
          <a:endParaRPr lang="en-US"/>
        </a:p>
      </dgm:t>
    </dgm:pt>
    <dgm:pt modelId="{B2D7A95E-AFB5-409E-994C-75F1042F6BF4}" type="pres">
      <dgm:prSet presAssocID="{41CE1134-B7EF-4F7C-B75A-56A0A4225891}" presName="childShp" presStyleLbl="bgAccFollowNode1" presStyleIdx="1" presStyleCnt="2" custScaleX="99765" custScaleY="231622">
        <dgm:presLayoutVars>
          <dgm:bulletEnabled val="1"/>
        </dgm:presLayoutVars>
      </dgm:prSet>
      <dgm:spPr/>
      <dgm:t>
        <a:bodyPr/>
        <a:lstStyle/>
        <a:p>
          <a:endParaRPr lang="en-US"/>
        </a:p>
      </dgm:t>
    </dgm:pt>
  </dgm:ptLst>
  <dgm:cxnLst>
    <dgm:cxn modelId="{1B6CBA46-BDC0-4C55-A6A7-BB7937EED466}" type="presOf" srcId="{9F3E400E-F6F4-46FA-9435-2B7BD618837F}" destId="{3A11B9D5-8ED4-4FA0-8F1B-A95E931C922D}" srcOrd="0" destOrd="0" presId="urn:microsoft.com/office/officeart/2005/8/layout/vList6"/>
    <dgm:cxn modelId="{72FAD1F4-02C1-407F-80AE-273707807D27}" srcId="{9F3E400E-F6F4-46FA-9435-2B7BD618837F}" destId="{87A87B68-75EA-4494-9008-3DE571FD27A0}" srcOrd="2" destOrd="0" parTransId="{A1560B71-0CEE-4F18-9279-1FD899BEE097}" sibTransId="{3BC2280B-78C8-4436-857B-E4A28670AA4A}"/>
    <dgm:cxn modelId="{0CB1D676-7FBE-4A92-ACF7-A53C51066AD1}" srcId="{9F3E400E-F6F4-46FA-9435-2B7BD618837F}" destId="{A0952C72-D587-4355-85CA-B971D1C2D1DE}" srcOrd="1" destOrd="0" parTransId="{05FBC6CE-F2F8-45CD-A14E-8380F7F5FBE4}" sibTransId="{C91B12F3-D003-4FE1-9E92-2A409039CF73}"/>
    <dgm:cxn modelId="{210879D9-0690-4888-9DBF-637BB94812BC}" type="presOf" srcId="{41CE1134-B7EF-4F7C-B75A-56A0A4225891}" destId="{3F105638-6573-4D60-A761-DEE8364ED3DF}" srcOrd="0" destOrd="0" presId="urn:microsoft.com/office/officeart/2005/8/layout/vList6"/>
    <dgm:cxn modelId="{69F9836C-3B63-42B0-9A20-F019E856FB84}" type="presOf" srcId="{EC9FBF0B-6FFC-4BD9-8338-C77F1617796D}" destId="{2E643685-FD6A-4B4B-A514-4F8213C514EA}" srcOrd="0" destOrd="0" presId="urn:microsoft.com/office/officeart/2005/8/layout/vList6"/>
    <dgm:cxn modelId="{5E6B2D9E-4622-43E7-ADAA-B6A1BD7A286C}" type="presOf" srcId="{35C67529-9601-45DA-BD5E-61E11A8F4B34}" destId="{8CFB81E5-2BE9-48AB-B223-5A9EE7557B01}" srcOrd="0" destOrd="5" presId="urn:microsoft.com/office/officeart/2005/8/layout/vList6"/>
    <dgm:cxn modelId="{90B631E2-D576-4A8A-86A9-0B7E9FE0885E}" srcId="{41CE1134-B7EF-4F7C-B75A-56A0A4225891}" destId="{2F65D2C2-50E3-4109-9798-AAC22896E7C8}" srcOrd="1" destOrd="0" parTransId="{ED1D8394-7E52-4826-8218-F799A53D85EC}" sibTransId="{7A7034CD-B928-47DA-B1D5-0BE53D61D492}"/>
    <dgm:cxn modelId="{1B7EA55A-79B3-4E6D-8CC9-5AC8085BB53C}" srcId="{9F3E400E-F6F4-46FA-9435-2B7BD618837F}" destId="{8008A9CD-D2D7-4A29-9E65-8CCD8134F6C4}" srcOrd="3" destOrd="0" parTransId="{ED08FF74-8146-480A-BB9D-4596659BB63F}" sibTransId="{DA3EF32F-CF60-4858-B624-F88BA13DAF1D}"/>
    <dgm:cxn modelId="{FC2E3FF4-577E-4A79-A1D8-50824227F1A0}" srcId="{41CE1134-B7EF-4F7C-B75A-56A0A4225891}" destId="{01B674FB-875A-42C0-B91D-17B7B038FF2A}" srcOrd="3" destOrd="0" parTransId="{0C1EB2D3-9467-401E-992F-B6FC8E1FA66C}" sibTransId="{F6866E64-B4B9-4E26-8631-FD167892AD12}"/>
    <dgm:cxn modelId="{95D439D0-7508-4EC9-8DA9-FE26781C9750}" type="presOf" srcId="{A2135B9D-5D70-4C44-94FB-D87C8383BC41}" destId="{B2D7A95E-AFB5-409E-994C-75F1042F6BF4}" srcOrd="0" destOrd="4" presId="urn:microsoft.com/office/officeart/2005/8/layout/vList6"/>
    <dgm:cxn modelId="{648DA43A-AFF1-4E50-8171-DC46694FC6C0}" type="presOf" srcId="{A0952C72-D587-4355-85CA-B971D1C2D1DE}" destId="{8CFB81E5-2BE9-48AB-B223-5A9EE7557B01}" srcOrd="0" destOrd="1" presId="urn:microsoft.com/office/officeart/2005/8/layout/vList6"/>
    <dgm:cxn modelId="{4E321CEB-96DA-4D49-A934-5D5916C4413D}" srcId="{35C67529-9601-45DA-BD5E-61E11A8F4B34}" destId="{3AE2FD07-A32B-4396-9B60-82691ED25DB9}" srcOrd="0" destOrd="0" parTransId="{72E6587E-1873-4376-B4ED-5060AF747FBB}" sibTransId="{4E404167-A4D6-4938-8188-069A9F2BCC86}"/>
    <dgm:cxn modelId="{E6C1F6F2-7BFF-481E-83AC-63E6E282FFD8}" srcId="{9F3E400E-F6F4-46FA-9435-2B7BD618837F}" destId="{185E0942-5F0A-4A8B-8475-478642219FE5}" srcOrd="0" destOrd="0" parTransId="{7E6A5775-BE58-487E-9B91-6E31F66623FE}" sibTransId="{8A2285A5-5F9B-4092-8025-90956D0DA549}"/>
    <dgm:cxn modelId="{1E402245-B89F-4960-A4CB-5C93A1C2BBE8}" type="presOf" srcId="{2F65D2C2-50E3-4109-9798-AAC22896E7C8}" destId="{B2D7A95E-AFB5-409E-994C-75F1042F6BF4}" srcOrd="0" destOrd="1" presId="urn:microsoft.com/office/officeart/2005/8/layout/vList6"/>
    <dgm:cxn modelId="{61AA6C48-2050-4141-89ED-E87286123309}" type="presOf" srcId="{2E2CC781-A69C-45AF-8D6E-430F0FCD6D5D}" destId="{8CFB81E5-2BE9-48AB-B223-5A9EE7557B01}" srcOrd="0" destOrd="4" presId="urn:microsoft.com/office/officeart/2005/8/layout/vList6"/>
    <dgm:cxn modelId="{FA97BC46-6B10-47FA-9901-0CF86239C496}" srcId="{9F3E400E-F6F4-46FA-9435-2B7BD618837F}" destId="{2E2CC781-A69C-45AF-8D6E-430F0FCD6D5D}" srcOrd="4" destOrd="0" parTransId="{7E4A88E3-9305-434E-958D-873A30B2F002}" sibTransId="{51590DAA-7DE1-4D1C-B9E8-CAEA18FFEA88}"/>
    <dgm:cxn modelId="{9B819BC2-A16E-4D3C-AB86-F17D2F502FAE}" type="presOf" srcId="{C6C5CCEC-0006-477D-8313-3D2E31A16BC9}" destId="{B2D7A95E-AFB5-409E-994C-75F1042F6BF4}" srcOrd="0" destOrd="0" presId="urn:microsoft.com/office/officeart/2005/8/layout/vList6"/>
    <dgm:cxn modelId="{81C67A4D-F683-4364-BB44-13EDAA5ECB0A}" srcId="{EC9FBF0B-6FFC-4BD9-8338-C77F1617796D}" destId="{9F3E400E-F6F4-46FA-9435-2B7BD618837F}" srcOrd="0" destOrd="0" parTransId="{AD0DFF49-3AF2-425C-A55F-21B303A31118}" sibTransId="{E859B185-81FD-412C-A474-4983B3C52C2F}"/>
    <dgm:cxn modelId="{9CB98FD7-1C20-4B33-8823-8796453B36C9}" type="presOf" srcId="{F5AE7B3C-9845-4C7D-92CE-3C638E6D61E7}" destId="{B2D7A95E-AFB5-409E-994C-75F1042F6BF4}" srcOrd="0" destOrd="2" presId="urn:microsoft.com/office/officeart/2005/8/layout/vList6"/>
    <dgm:cxn modelId="{93729157-6204-4721-98A4-CAB3E2093D98}" srcId="{9F3E400E-F6F4-46FA-9435-2B7BD618837F}" destId="{35C67529-9601-45DA-BD5E-61E11A8F4B34}" srcOrd="5" destOrd="0" parTransId="{2170A833-597D-4F70-9941-82E399BE28EF}" sibTransId="{3077210C-4AF1-492B-A3FD-D309ED744837}"/>
    <dgm:cxn modelId="{B1CFD78C-6E99-4170-9F18-522430E2F843}" type="presOf" srcId="{3AE2FD07-A32B-4396-9B60-82691ED25DB9}" destId="{8CFB81E5-2BE9-48AB-B223-5A9EE7557B01}" srcOrd="0" destOrd="6" presId="urn:microsoft.com/office/officeart/2005/8/layout/vList6"/>
    <dgm:cxn modelId="{57862C14-F9DE-4196-8CED-CBA42A755E18}" srcId="{41CE1134-B7EF-4F7C-B75A-56A0A4225891}" destId="{F5AE7B3C-9845-4C7D-92CE-3C638E6D61E7}" srcOrd="2" destOrd="0" parTransId="{211E1655-1365-435C-95B8-9890931D35CC}" sibTransId="{DD81AB6C-471A-4DDB-8F84-C6A2AC131141}"/>
    <dgm:cxn modelId="{15A27933-8150-4101-B4F1-3C5C61EE07BA}" type="presOf" srcId="{87A87B68-75EA-4494-9008-3DE571FD27A0}" destId="{8CFB81E5-2BE9-48AB-B223-5A9EE7557B01}" srcOrd="0" destOrd="2" presId="urn:microsoft.com/office/officeart/2005/8/layout/vList6"/>
    <dgm:cxn modelId="{1058B2A4-B4CA-483E-80EA-F69A533BCE2C}" type="presOf" srcId="{01B674FB-875A-42C0-B91D-17B7B038FF2A}" destId="{B2D7A95E-AFB5-409E-994C-75F1042F6BF4}" srcOrd="0" destOrd="3" presId="urn:microsoft.com/office/officeart/2005/8/layout/vList6"/>
    <dgm:cxn modelId="{41160835-5F39-46AA-877C-E3A7871CA558}" srcId="{41CE1134-B7EF-4F7C-B75A-56A0A4225891}" destId="{A2135B9D-5D70-4C44-94FB-D87C8383BC41}" srcOrd="4" destOrd="0" parTransId="{A76D66BE-AC68-4BBA-ACE0-ADF065081E60}" sibTransId="{97935963-4B19-48A2-AB79-0ADD6857AA57}"/>
    <dgm:cxn modelId="{B9C3580B-F6E0-4381-A577-B6397C2B629F}" srcId="{EC9FBF0B-6FFC-4BD9-8338-C77F1617796D}" destId="{41CE1134-B7EF-4F7C-B75A-56A0A4225891}" srcOrd="1" destOrd="0" parTransId="{13BDC2D9-B748-4005-867A-D752359BF804}" sibTransId="{E5E46762-DBCD-4527-9D33-55541335BE7D}"/>
    <dgm:cxn modelId="{E4FEF17C-B37B-4F5E-B669-71822105C01F}" srcId="{41CE1134-B7EF-4F7C-B75A-56A0A4225891}" destId="{C6C5CCEC-0006-477D-8313-3D2E31A16BC9}" srcOrd="0" destOrd="0" parTransId="{20FFB9D7-7CEE-49AB-BEC3-D0E37DE344A6}" sibTransId="{C3C46DB1-A81D-45C6-B236-B45AA77294C5}"/>
    <dgm:cxn modelId="{E802CA0C-B9F9-4A9E-8E9C-80E2FC40BADA}" type="presOf" srcId="{8008A9CD-D2D7-4A29-9E65-8CCD8134F6C4}" destId="{8CFB81E5-2BE9-48AB-B223-5A9EE7557B01}" srcOrd="0" destOrd="3" presId="urn:microsoft.com/office/officeart/2005/8/layout/vList6"/>
    <dgm:cxn modelId="{704CDCAB-34D3-4BBC-BC03-5D9D150D803A}" type="presOf" srcId="{185E0942-5F0A-4A8B-8475-478642219FE5}" destId="{8CFB81E5-2BE9-48AB-B223-5A9EE7557B01}" srcOrd="0" destOrd="0" presId="urn:microsoft.com/office/officeart/2005/8/layout/vList6"/>
    <dgm:cxn modelId="{B83A01C6-5220-40BD-B973-06082B5D1CBC}" type="presParOf" srcId="{2E643685-FD6A-4B4B-A514-4F8213C514EA}" destId="{6D726866-187B-4EE2-AB5A-C1B3A081246B}" srcOrd="0" destOrd="0" presId="urn:microsoft.com/office/officeart/2005/8/layout/vList6"/>
    <dgm:cxn modelId="{613FEAFC-A6CC-4D0E-94AE-BDC6EBFCCDC6}" type="presParOf" srcId="{6D726866-187B-4EE2-AB5A-C1B3A081246B}" destId="{3A11B9D5-8ED4-4FA0-8F1B-A95E931C922D}" srcOrd="0" destOrd="0" presId="urn:microsoft.com/office/officeart/2005/8/layout/vList6"/>
    <dgm:cxn modelId="{C4C9D493-182D-4799-8778-6F1EA9B1E09A}" type="presParOf" srcId="{6D726866-187B-4EE2-AB5A-C1B3A081246B}" destId="{8CFB81E5-2BE9-48AB-B223-5A9EE7557B01}" srcOrd="1" destOrd="0" presId="urn:microsoft.com/office/officeart/2005/8/layout/vList6"/>
    <dgm:cxn modelId="{1A05D1DC-2291-4E2A-90AF-F4A93D992DFD}" type="presParOf" srcId="{2E643685-FD6A-4B4B-A514-4F8213C514EA}" destId="{8840A44F-4EDF-41E2-B1B4-C2B8DE4DA8EE}" srcOrd="1" destOrd="0" presId="urn:microsoft.com/office/officeart/2005/8/layout/vList6"/>
    <dgm:cxn modelId="{53150757-EE9A-4492-9A49-F8F6ED9A892D}" type="presParOf" srcId="{2E643685-FD6A-4B4B-A514-4F8213C514EA}" destId="{8618E0FD-8D0A-4482-A865-8995E9A65CA2}" srcOrd="2" destOrd="0" presId="urn:microsoft.com/office/officeart/2005/8/layout/vList6"/>
    <dgm:cxn modelId="{E1B2F87E-D4D3-4879-9B72-FB461C7F1969}" type="presParOf" srcId="{8618E0FD-8D0A-4482-A865-8995E9A65CA2}" destId="{3F105638-6573-4D60-A761-DEE8364ED3DF}" srcOrd="0" destOrd="0" presId="urn:microsoft.com/office/officeart/2005/8/layout/vList6"/>
    <dgm:cxn modelId="{07823809-A9CB-4145-ABE0-EC4836D35AE3}" type="presParOf" srcId="{8618E0FD-8D0A-4482-A865-8995E9A65CA2}" destId="{B2D7A95E-AFB5-409E-994C-75F1042F6BF4}"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FB81E5-2BE9-48AB-B223-5A9EE7557B01}">
      <dsp:nvSpPr>
        <dsp:cNvPr id="0" name=""/>
        <dsp:cNvSpPr/>
      </dsp:nvSpPr>
      <dsp:spPr>
        <a:xfrm>
          <a:off x="4088975" y="2452"/>
          <a:ext cx="6125978" cy="2253300"/>
        </a:xfrm>
        <a:prstGeom prst="rightArrow">
          <a:avLst>
            <a:gd name="adj1" fmla="val 75000"/>
            <a:gd name="adj2" fmla="val 50000"/>
          </a:avLst>
        </a:prstGeom>
        <a:solidFill>
          <a:srgbClr val="FFC000">
            <a:tint val="40000"/>
            <a:alpha val="90000"/>
            <a:hueOff val="0"/>
            <a:satOff val="0"/>
            <a:lumOff val="0"/>
            <a:alphaOff val="0"/>
          </a:srgbClr>
        </a:solidFill>
        <a:ln w="6350" cap="flat" cmpd="sng" algn="ctr">
          <a:solidFill>
            <a:srgbClr val="FFC000">
              <a:tint val="40000"/>
              <a:alpha val="90000"/>
              <a:hueOff val="0"/>
              <a:satOff val="0"/>
              <a:lumOff val="0"/>
              <a:alphaOff val="0"/>
            </a:srgb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endParaRPr lang="en-IE" sz="150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a:p>
          <a:pPr marL="114300" lvl="1" indent="-114300" algn="l" defTabSz="666750">
            <a:lnSpc>
              <a:spcPct val="90000"/>
            </a:lnSpc>
            <a:spcBef>
              <a:spcPct val="0"/>
            </a:spcBef>
            <a:spcAft>
              <a:spcPct val="15000"/>
            </a:spcAft>
            <a:buChar char="••"/>
          </a:pPr>
          <a:r>
            <a:rPr lang="de-DE" sz="1500" b="1"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Erforderliche Unterlagen: </a:t>
          </a:r>
          <a:r>
            <a:rPr lang="de-DE" sz="1500" b="0"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Bewertung des Ergebnisses der Halbzeitüberprüfung, einschließlich eines Ersuchens um Bestätigung </a:t>
          </a:r>
          <a:r>
            <a:rPr lang="de-DE" sz="1500" b="0" kern="120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der </a:t>
          </a:r>
          <a:r>
            <a:rPr lang="de-DE" sz="1500" b="0" kern="1200" noProof="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Finanzzuweisungen</a:t>
          </a:r>
          <a:endParaRPr lang="de-DE" sz="1500" b="0" kern="1200" noProof="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a:p>
          <a:pPr marL="114300" lvl="1" indent="-114300" algn="l" defTabSz="666750">
            <a:lnSpc>
              <a:spcPct val="90000"/>
            </a:lnSpc>
            <a:spcBef>
              <a:spcPct val="0"/>
            </a:spcBef>
            <a:spcAft>
              <a:spcPct val="15000"/>
            </a:spcAft>
            <a:buChar char="••"/>
          </a:pPr>
          <a:r>
            <a:rPr lang="de-DE" sz="1500" b="1" kern="1200" dirty="0" smtClean="0">
              <a:solidFill>
                <a:srgbClr val="FF0000"/>
              </a:solidFill>
              <a:effectLst/>
              <a:latin typeface="Calibri" panose="020F0502020204030204"/>
              <a:ea typeface="+mn-ea"/>
              <a:cs typeface="Arial" panose="020B0604020202020204" pitchFamily="34" charset="0"/>
            </a:rPr>
            <a:t>Umfang der Änderungen: keine Änderungen zulässig! </a:t>
          </a:r>
          <a:endParaRPr lang="en-IE" sz="1500" b="0" kern="1200" dirty="0">
            <a:solidFill>
              <a:srgbClr val="FF0000"/>
            </a:solidFill>
            <a:effectLst/>
            <a:latin typeface="Calibri" panose="020F0502020204030204"/>
            <a:ea typeface="+mn-ea"/>
            <a:cs typeface="Arial" panose="020B0604020202020204" pitchFamily="34" charset="0"/>
          </a:endParaRPr>
        </a:p>
        <a:p>
          <a:pPr marL="114300" lvl="1" indent="-114300" algn="l" defTabSz="666750">
            <a:lnSpc>
              <a:spcPct val="90000"/>
            </a:lnSpc>
            <a:spcBef>
              <a:spcPct val="0"/>
            </a:spcBef>
            <a:spcAft>
              <a:spcPct val="15000"/>
            </a:spcAft>
            <a:buChar char="••"/>
          </a:pPr>
          <a:r>
            <a:rPr lang="de-DE" sz="1500" b="1" kern="1200" noProof="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Fristen</a:t>
          </a:r>
          <a:r>
            <a:rPr lang="en-US" sz="1500" b="1"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 </a:t>
          </a:r>
          <a:r>
            <a:rPr lang="fr-BE" sz="1500"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 </a:t>
          </a:r>
          <a:endParaRPr lang="en-IE" sz="150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a:p>
          <a:pPr marL="719138" lvl="1" indent="-365125" algn="l" defTabSz="666750">
            <a:lnSpc>
              <a:spcPct val="90000"/>
            </a:lnSpc>
            <a:spcBef>
              <a:spcPct val="0"/>
            </a:spcBef>
            <a:spcAft>
              <a:spcPct val="15000"/>
            </a:spcAft>
            <a:buChar char="••"/>
          </a:pPr>
          <a:r>
            <a:rPr lang="fr-BE" sz="150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rPr>
            <a:t>   (1) </a:t>
          </a:r>
          <a:r>
            <a:rPr lang="de-DE" sz="1500"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drei Monate für die Annahme einer Entscheidung </a:t>
          </a:r>
          <a:r>
            <a:rPr lang="fr-BE" sz="1500" b="1" u="sng" kern="1200" dirty="0" err="1"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oder</a:t>
          </a:r>
          <a:endParaRPr lang="en-IE" sz="150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a:p>
          <a:pPr marL="719138" lvl="1" indent="-365125" algn="l" defTabSz="666750">
            <a:lnSpc>
              <a:spcPct val="90000"/>
            </a:lnSpc>
            <a:spcBef>
              <a:spcPct val="0"/>
            </a:spcBef>
            <a:spcAft>
              <a:spcPct val="15000"/>
            </a:spcAft>
            <a:buChar char="••"/>
          </a:pPr>
          <a:r>
            <a:rPr lang="fr-BE" sz="150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rPr>
            <a:t>   (2) </a:t>
          </a:r>
          <a:r>
            <a:rPr lang="de-DE" sz="1500"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zwei Monate für die Übermittlung eines Ersuchens an die Mitgliedstaaten, im Falle einer Meinungsverschiedenheit eine Änderung des Programms vorzulegen.</a:t>
          </a:r>
          <a:endParaRPr lang="en-IE" sz="150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a:p>
          <a:pPr marL="719138" lvl="1" indent="-365125" algn="l" defTabSz="666750">
            <a:lnSpc>
              <a:spcPct val="90000"/>
            </a:lnSpc>
            <a:spcBef>
              <a:spcPct val="0"/>
            </a:spcBef>
            <a:spcAft>
              <a:spcPct val="15000"/>
            </a:spcAft>
            <a:buChar char="••"/>
          </a:pPr>
          <a:r>
            <a:rPr lang="fr-BE" sz="150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rPr>
            <a:t>         </a:t>
          </a:r>
          <a:endParaRPr lang="en-IE" sz="150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dsp:txBody>
      <dsp:txXfrm>
        <a:off x="4088975" y="284115"/>
        <a:ext cx="5280991" cy="1689975"/>
      </dsp:txXfrm>
    </dsp:sp>
    <dsp:sp modelId="{3A11B9D5-8ED4-4FA0-8F1B-A95E931C922D}">
      <dsp:nvSpPr>
        <dsp:cNvPr id="0" name=""/>
        <dsp:cNvSpPr/>
      </dsp:nvSpPr>
      <dsp:spPr>
        <a:xfrm>
          <a:off x="4990" y="401949"/>
          <a:ext cx="4083985" cy="1454305"/>
        </a:xfrm>
        <a:prstGeom prst="roundRect">
          <a:avLst/>
        </a:prstGeom>
        <a:gradFill rotWithShape="0">
          <a:gsLst>
            <a:gs pos="11000">
              <a:srgbClr val="FFC000">
                <a:lumMod val="75000"/>
              </a:srgbClr>
            </a:gs>
            <a:gs pos="100000">
              <a:srgbClr val="FFC000">
                <a:hueOff val="0"/>
                <a:satOff val="0"/>
                <a:lumOff val="0"/>
                <a:alphaOff val="0"/>
                <a:lumMod val="105000"/>
                <a:satMod val="103000"/>
                <a:tint val="73000"/>
              </a:srgbClr>
            </a:gs>
            <a:gs pos="100000">
              <a:srgbClr val="FFC000">
                <a:hueOff val="0"/>
                <a:satOff val="0"/>
                <a:lumOff val="0"/>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buNone/>
          </a:pPr>
          <a:r>
            <a:rPr lang="de-DE" sz="2500" b="1" kern="1200" noProof="0" dirty="0" smtClean="0">
              <a:solidFill>
                <a:sysClr val="windowText" lastClr="000000"/>
              </a:solidFill>
              <a:latin typeface="Calibri" panose="020F0502020204030204"/>
              <a:ea typeface="+mn-ea"/>
              <a:cs typeface="+mn-cs"/>
            </a:rPr>
            <a:t>Verfahren</a:t>
          </a:r>
          <a:r>
            <a:rPr lang="en-US" sz="2500" b="1" kern="1200" dirty="0" smtClean="0">
              <a:solidFill>
                <a:sysClr val="windowText" lastClr="000000"/>
              </a:solidFill>
              <a:latin typeface="Calibri" panose="020F0502020204030204"/>
              <a:ea typeface="+mn-ea"/>
              <a:cs typeface="+mn-cs"/>
            </a:rPr>
            <a:t> 1</a:t>
          </a:r>
          <a:br>
            <a:rPr lang="en-US" sz="2500" b="1" kern="1200" dirty="0" smtClean="0">
              <a:solidFill>
                <a:sysClr val="windowText" lastClr="000000"/>
              </a:solidFill>
              <a:latin typeface="Calibri" panose="020F0502020204030204"/>
              <a:ea typeface="+mn-ea"/>
              <a:cs typeface="+mn-cs"/>
            </a:rPr>
          </a:br>
          <a:r>
            <a:rPr lang="de-DE" sz="2500" b="1" kern="1200" dirty="0" smtClean="0">
              <a:solidFill>
                <a:sysClr val="windowText" lastClr="000000"/>
              </a:solidFill>
              <a:latin typeface="Calibri" panose="020F0502020204030204"/>
              <a:ea typeface="+mn-ea"/>
              <a:cs typeface="+mn-cs"/>
            </a:rPr>
            <a:t>Bestätigung der Flexibilitätsbeträge ohne Änderung</a:t>
          </a:r>
          <a:endParaRPr lang="fr-BE" sz="2000" b="1" kern="1200" dirty="0">
            <a:solidFill>
              <a:sysClr val="windowText" lastClr="000000"/>
            </a:solidFill>
            <a:latin typeface="Calibri" panose="020F0502020204030204"/>
            <a:ea typeface="+mn-ea"/>
            <a:cs typeface="+mn-cs"/>
          </a:endParaRPr>
        </a:p>
        <a:p>
          <a:pPr lvl="0" algn="ctr" defTabSz="1111250">
            <a:lnSpc>
              <a:spcPct val="90000"/>
            </a:lnSpc>
            <a:spcBef>
              <a:spcPct val="0"/>
            </a:spcBef>
            <a:spcAft>
              <a:spcPct val="35000"/>
            </a:spcAft>
            <a:buNone/>
          </a:pPr>
          <a:r>
            <a:rPr lang="fr-BE" sz="2000" b="0" i="1" kern="1200" dirty="0" smtClean="0">
              <a:solidFill>
                <a:sysClr val="windowText" lastClr="000000"/>
              </a:solidFill>
              <a:latin typeface="Calibri" panose="020F0502020204030204"/>
              <a:ea typeface="+mn-ea"/>
              <a:cs typeface="+mn-cs"/>
            </a:rPr>
            <a:t>Art. </a:t>
          </a:r>
          <a:r>
            <a:rPr lang="fr-BE" sz="2000" b="0" i="1" kern="1200" dirty="0">
              <a:solidFill>
                <a:sysClr val="windowText" lastClr="000000"/>
              </a:solidFill>
              <a:latin typeface="Calibri" panose="020F0502020204030204"/>
              <a:ea typeface="+mn-ea"/>
              <a:cs typeface="+mn-cs"/>
            </a:rPr>
            <a:t>18(4) </a:t>
          </a:r>
          <a:r>
            <a:rPr lang="fr-BE" sz="2000" b="0" i="1" kern="1200" dirty="0" smtClean="0">
              <a:solidFill>
                <a:sysClr val="windowText" lastClr="000000"/>
              </a:solidFill>
              <a:latin typeface="Calibri" panose="020F0502020204030204"/>
              <a:ea typeface="+mn-ea"/>
              <a:cs typeface="+mn-cs"/>
            </a:rPr>
            <a:t>DV</a:t>
          </a:r>
          <a:endParaRPr lang="en-IE" sz="2000" b="0" i="1" kern="1200" dirty="0">
            <a:solidFill>
              <a:sysClr val="windowText" lastClr="000000"/>
            </a:solidFill>
            <a:latin typeface="Calibri" panose="020F0502020204030204"/>
            <a:ea typeface="+mn-ea"/>
            <a:cs typeface="+mn-cs"/>
          </a:endParaRPr>
        </a:p>
      </dsp:txBody>
      <dsp:txXfrm>
        <a:off x="75983" y="472942"/>
        <a:ext cx="3941999" cy="1312319"/>
      </dsp:txXfrm>
    </dsp:sp>
    <dsp:sp modelId="{B2D7A95E-AFB5-409E-994C-75F1042F6BF4}">
      <dsp:nvSpPr>
        <dsp:cNvPr id="0" name=""/>
        <dsp:cNvSpPr/>
      </dsp:nvSpPr>
      <dsp:spPr>
        <a:xfrm>
          <a:off x="4096173" y="2401183"/>
          <a:ext cx="6111582" cy="3368490"/>
        </a:xfrm>
        <a:prstGeom prst="rightArrow">
          <a:avLst>
            <a:gd name="adj1" fmla="val 75000"/>
            <a:gd name="adj2" fmla="val 50000"/>
          </a:avLst>
        </a:prstGeom>
        <a:solidFill>
          <a:srgbClr val="FFC000">
            <a:tint val="40000"/>
            <a:alpha val="90000"/>
            <a:hueOff val="10861925"/>
            <a:satOff val="-51245"/>
            <a:lumOff val="-1851"/>
            <a:alphaOff val="0"/>
          </a:srgbClr>
        </a:solidFill>
        <a:ln w="6350" cap="flat" cmpd="sng" algn="ctr">
          <a:solidFill>
            <a:srgbClr val="FFC000">
              <a:tint val="40000"/>
              <a:alpha val="90000"/>
              <a:hueOff val="10861925"/>
              <a:satOff val="-51245"/>
              <a:lumOff val="-1851"/>
              <a:alphaOff val="0"/>
            </a:srgb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endParaRPr lang="en-IE" sz="150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a:p>
          <a:pPr marL="114300" lvl="1" indent="-114300" algn="l" defTabSz="666750">
            <a:lnSpc>
              <a:spcPct val="90000"/>
            </a:lnSpc>
            <a:spcBef>
              <a:spcPct val="0"/>
            </a:spcBef>
            <a:spcAft>
              <a:spcPct val="15000"/>
            </a:spcAft>
            <a:buChar char="••"/>
          </a:pPr>
          <a:r>
            <a:rPr lang="de-DE" sz="1500" b="1"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Erforderliche Unterlagen:</a:t>
          </a:r>
          <a:r>
            <a:rPr lang="de-DE" sz="1500" b="0"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 Bewertung des Ergebnisses der Halbzeitüberprüfung, einschließlich eines Vorschlags für die endgültige Zuweisung der Finanzzuweisungen und des geänderten Programms</a:t>
          </a:r>
          <a:endParaRPr lang="de-DE" sz="1500" b="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a:p>
          <a:pPr marL="114300" lvl="1" indent="-114300" algn="l" defTabSz="666750">
            <a:lnSpc>
              <a:spcPct val="90000"/>
            </a:lnSpc>
            <a:spcBef>
              <a:spcPct val="0"/>
            </a:spcBef>
            <a:spcAft>
              <a:spcPct val="15000"/>
            </a:spcAft>
            <a:buFont typeface="Arial" panose="020B0604020202020204" pitchFamily="34" charset="0"/>
            <a:buChar char="••"/>
          </a:pPr>
          <a:r>
            <a:rPr lang="de-DE" sz="1500" b="1"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Umfang der Änderungen: </a:t>
          </a:r>
          <a:r>
            <a:rPr lang="de-DE" sz="1500" b="0"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Änderungen, die sich aus der Halbzeitüberprüfung und/oder Neuzuweisung der Finanzzuweisungen ergeben, und damit zusammenhängende Änderungen (z. B. überarbeitete Ziele), Änderungen, die über die MTR-Elemente hinausgehen, sollten im Antrag des Mitgliedstaats klar erläutert werden.</a:t>
          </a:r>
          <a:endParaRPr lang="de-DE" sz="1500" b="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a:p>
          <a:pPr marL="114300" lvl="1" indent="-114300" algn="l" defTabSz="666750">
            <a:lnSpc>
              <a:spcPct val="90000"/>
            </a:lnSpc>
            <a:spcBef>
              <a:spcPct val="0"/>
            </a:spcBef>
            <a:spcAft>
              <a:spcPct val="15000"/>
            </a:spcAft>
            <a:buFont typeface="Arial" panose="020B0604020202020204" pitchFamily="34" charset="0"/>
            <a:buChar char="••"/>
          </a:pPr>
          <a:r>
            <a:rPr lang="de-DE" sz="1500" b="1" kern="1200" noProof="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Fristen:</a:t>
          </a:r>
          <a:r>
            <a:rPr lang="de-DE" sz="1500" b="1"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 </a:t>
          </a:r>
          <a:r>
            <a:rPr lang="de-DE" sz="1500" b="0" kern="1200" dirty="0" smtClean="0">
              <a:solidFill>
                <a:sysClr val="windowText" lastClr="000000">
                  <a:hueOff val="0"/>
                  <a:satOff val="0"/>
                  <a:lumOff val="0"/>
                  <a:alphaOff val="0"/>
                </a:sysClr>
              </a:solidFill>
              <a:effectLst/>
              <a:latin typeface="Calibri" panose="020F0502020204030204"/>
              <a:ea typeface="+mn-ea"/>
              <a:cs typeface="Arial" panose="020B0604020202020204" pitchFamily="34" charset="0"/>
            </a:rPr>
            <a:t>Vier Monate für die Annahme des Beschlusses</a:t>
          </a:r>
          <a:endParaRPr lang="de-DE" sz="1500" b="0" kern="1200" dirty="0">
            <a:solidFill>
              <a:sysClr val="windowText" lastClr="000000">
                <a:hueOff val="0"/>
                <a:satOff val="0"/>
                <a:lumOff val="0"/>
                <a:alphaOff val="0"/>
              </a:sysClr>
            </a:solidFill>
            <a:effectLst/>
            <a:latin typeface="Calibri" panose="020F0502020204030204"/>
            <a:ea typeface="+mn-ea"/>
            <a:cs typeface="Arial" panose="020B0604020202020204" pitchFamily="34" charset="0"/>
          </a:endParaRPr>
        </a:p>
        <a:p>
          <a:pPr marL="114300" lvl="1" indent="-114300" algn="l" defTabSz="666750">
            <a:lnSpc>
              <a:spcPct val="90000"/>
            </a:lnSpc>
            <a:spcBef>
              <a:spcPct val="0"/>
            </a:spcBef>
            <a:spcAft>
              <a:spcPct val="15000"/>
            </a:spcAft>
            <a:buFont typeface="Arial" panose="020B0604020202020204" pitchFamily="34" charset="0"/>
            <a:buChar char="••"/>
          </a:pPr>
          <a:endParaRPr lang="en-IE" sz="1500" kern="1200" dirty="0">
            <a:solidFill>
              <a:prstClr val="black">
                <a:hueOff val="0"/>
                <a:satOff val="0"/>
                <a:lumOff val="0"/>
                <a:alphaOff val="0"/>
              </a:prstClr>
            </a:solidFill>
            <a:effectLst/>
            <a:latin typeface="Times New Roman" panose="02020603050405020304" pitchFamily="18" charset="0"/>
            <a:ea typeface="+mn-ea"/>
            <a:cs typeface="Arial" panose="020B0604020202020204" pitchFamily="34" charset="0"/>
          </a:endParaRPr>
        </a:p>
      </dsp:txBody>
      <dsp:txXfrm>
        <a:off x="4096173" y="2822244"/>
        <a:ext cx="4848398" cy="2526368"/>
      </dsp:txXfrm>
    </dsp:sp>
    <dsp:sp modelId="{3F105638-6573-4D60-A761-DEE8364ED3DF}">
      <dsp:nvSpPr>
        <dsp:cNvPr id="0" name=""/>
        <dsp:cNvSpPr/>
      </dsp:nvSpPr>
      <dsp:spPr>
        <a:xfrm>
          <a:off x="12188" y="3358275"/>
          <a:ext cx="4083985" cy="1454305"/>
        </a:xfrm>
        <a:prstGeom prst="roundRect">
          <a:avLst/>
        </a:prstGeom>
        <a:gradFill rotWithShape="0">
          <a:gsLst>
            <a:gs pos="0">
              <a:srgbClr val="FFC000">
                <a:hueOff val="9800891"/>
                <a:satOff val="-40777"/>
                <a:lumOff val="9608"/>
                <a:alphaOff val="0"/>
                <a:lumMod val="110000"/>
                <a:satMod val="105000"/>
                <a:tint val="67000"/>
              </a:srgbClr>
            </a:gs>
            <a:gs pos="100000">
              <a:srgbClr val="FFC000">
                <a:hueOff val="9800891"/>
                <a:satOff val="-40777"/>
                <a:lumOff val="9608"/>
                <a:alphaOff val="0"/>
                <a:lumMod val="105000"/>
                <a:satMod val="103000"/>
                <a:tint val="73000"/>
              </a:srgbClr>
            </a:gs>
            <a:gs pos="37000">
              <a:srgbClr val="FFC000">
                <a:hueOff val="9800891"/>
                <a:satOff val="-40777"/>
                <a:lumOff val="9608"/>
                <a:alphaOff val="0"/>
                <a:lumMod val="105000"/>
                <a:satMod val="109000"/>
                <a:tint val="81000"/>
              </a:srgb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0" tIns="47625" rIns="95250" bIns="47625" numCol="1" spcCol="1270" anchor="ctr" anchorCtr="0">
          <a:noAutofit/>
        </a:bodyPr>
        <a:lstStyle/>
        <a:p>
          <a:pPr marL="0" lvl="0" indent="0" algn="ctr" defTabSz="1111250">
            <a:lnSpc>
              <a:spcPct val="90000"/>
            </a:lnSpc>
            <a:spcBef>
              <a:spcPct val="0"/>
            </a:spcBef>
            <a:spcAft>
              <a:spcPct val="35000"/>
            </a:spcAft>
            <a:buNone/>
          </a:pPr>
          <a:r>
            <a:rPr lang="de-DE" sz="2500" b="1" kern="1200" noProof="0" dirty="0" smtClean="0">
              <a:solidFill>
                <a:sysClr val="windowText" lastClr="000000"/>
              </a:solidFill>
              <a:latin typeface="Calibri" panose="020F0502020204030204"/>
              <a:ea typeface="+mn-ea"/>
              <a:cs typeface="+mn-cs"/>
            </a:rPr>
            <a:t>Verfahren 2</a:t>
          </a:r>
          <a:br>
            <a:rPr lang="de-DE" sz="2500" b="1" kern="1200" noProof="0" dirty="0" smtClean="0">
              <a:solidFill>
                <a:sysClr val="windowText" lastClr="000000"/>
              </a:solidFill>
              <a:latin typeface="Calibri" panose="020F0502020204030204"/>
              <a:ea typeface="+mn-ea"/>
              <a:cs typeface="+mn-cs"/>
            </a:rPr>
          </a:br>
          <a:r>
            <a:rPr lang="de-DE" sz="2500" b="1" kern="1200" noProof="0" dirty="0" smtClean="0">
              <a:solidFill>
                <a:sysClr val="windowText" lastClr="000000"/>
              </a:solidFill>
              <a:latin typeface="Calibri" panose="020F0502020204030204"/>
              <a:ea typeface="+mn-ea"/>
              <a:cs typeface="+mn-cs"/>
            </a:rPr>
            <a:t>Antrag auf Programmänderung</a:t>
          </a:r>
          <a:endParaRPr lang="de-DE" sz="2000" b="1" kern="1200" noProof="0" dirty="0" smtClean="0">
            <a:solidFill>
              <a:sysClr val="windowText" lastClr="000000"/>
            </a:solidFill>
            <a:latin typeface="Calibri" panose="020F0502020204030204"/>
            <a:ea typeface="+mn-ea"/>
            <a:cs typeface="+mn-cs"/>
          </a:endParaRPr>
        </a:p>
        <a:p>
          <a:pPr marL="0" lvl="0" algn="ctr" defTabSz="1333500">
            <a:lnSpc>
              <a:spcPct val="90000"/>
            </a:lnSpc>
            <a:spcBef>
              <a:spcPct val="0"/>
            </a:spcBef>
            <a:spcAft>
              <a:spcPct val="35000"/>
            </a:spcAft>
            <a:buNone/>
          </a:pPr>
          <a:r>
            <a:rPr lang="fr-BE" sz="2000" b="0" i="1" kern="1200" dirty="0" smtClean="0">
              <a:solidFill>
                <a:sysClr val="windowText" lastClr="000000"/>
              </a:solidFill>
              <a:latin typeface="Calibri" panose="020F0502020204030204"/>
              <a:ea typeface="+mn-ea"/>
              <a:cs typeface="+mn-cs"/>
            </a:rPr>
            <a:t>Art. </a:t>
          </a:r>
          <a:r>
            <a:rPr lang="fr-BE" sz="2000" b="0" i="1" kern="1200" dirty="0">
              <a:solidFill>
                <a:sysClr val="windowText" lastClr="000000"/>
              </a:solidFill>
              <a:latin typeface="Calibri" panose="020F0502020204030204"/>
              <a:ea typeface="+mn-ea"/>
              <a:cs typeface="+mn-cs"/>
            </a:rPr>
            <a:t>18(3) </a:t>
          </a:r>
          <a:r>
            <a:rPr lang="fr-BE" sz="2000" b="0" i="1" kern="1200" dirty="0" smtClean="0">
              <a:solidFill>
                <a:sysClr val="windowText" lastClr="000000"/>
              </a:solidFill>
              <a:latin typeface="Calibri" panose="020F0502020204030204"/>
              <a:ea typeface="+mn-ea"/>
              <a:cs typeface="+mn-cs"/>
            </a:rPr>
            <a:t>DV</a:t>
          </a:r>
          <a:endParaRPr lang="en-IE" sz="2000" b="0" i="1" kern="1200" dirty="0">
            <a:solidFill>
              <a:sysClr val="windowText" lastClr="000000"/>
            </a:solidFill>
            <a:latin typeface="Calibri" panose="020F0502020204030204"/>
            <a:ea typeface="+mn-ea"/>
            <a:cs typeface="+mn-cs"/>
          </a:endParaRPr>
        </a:p>
      </dsp:txBody>
      <dsp:txXfrm>
        <a:off x="83181" y="3429268"/>
        <a:ext cx="3941999" cy="1312319"/>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myintracomm.ec.europa.eu/corp/intellectual-property/Documents/2019_Reuse-guidelines%28CC-BY%29.pdf"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86" name="Google Shape;18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7"/>
        <p:cNvGrpSpPr/>
        <p:nvPr/>
      </p:nvGrpSpPr>
      <p:grpSpPr>
        <a:xfrm>
          <a:off x="0" y="0"/>
          <a:ext cx="0" cy="0"/>
          <a:chOff x="0" y="0"/>
          <a:chExt cx="0" cy="0"/>
        </a:xfrm>
      </p:grpSpPr>
      <p:sp>
        <p:nvSpPr>
          <p:cNvPr id="438" name="Google Shape;438;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9" name="Google Shape;439;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GB" dirty="0"/>
              <a:t>Update/add/delete parts of the copy right notice where appropriate.</a:t>
            </a:r>
            <a:endParaRPr dirty="0"/>
          </a:p>
          <a:p>
            <a:pPr marL="0" lvl="0" indent="0" algn="l" rtl="0">
              <a:spcBef>
                <a:spcPts val="0"/>
              </a:spcBef>
              <a:spcAft>
                <a:spcPts val="0"/>
              </a:spcAft>
              <a:buNone/>
            </a:pPr>
            <a:r>
              <a:rPr lang="en-GB" dirty="0"/>
              <a:t>More information: </a:t>
            </a:r>
            <a:r>
              <a:rPr lang="en-GB" u="sng" dirty="0">
                <a:solidFill>
                  <a:schemeClr val="hlink"/>
                </a:solidFill>
                <a:hlinkClick r:id="rId3"/>
              </a:rPr>
              <a:t>https://myintracomm.ec.europa.eu/corp/intellectual-property/Documents/2019_Reuse-guidelines%28CC-BY%29.pdf</a:t>
            </a:r>
            <a:endParaRPr dirty="0"/>
          </a:p>
        </p:txBody>
      </p:sp>
      <p:sp>
        <p:nvSpPr>
          <p:cNvPr id="440" name="Google Shape;440;p2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23</a:t>
            </a:fld>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4"/>
        <p:cNvGrpSpPr/>
        <p:nvPr/>
      </p:nvGrpSpPr>
      <p:grpSpPr>
        <a:xfrm>
          <a:off x="0" y="0"/>
          <a:ext cx="0" cy="0"/>
          <a:chOff x="0" y="0"/>
          <a:chExt cx="0" cy="0"/>
        </a:xfrm>
      </p:grpSpPr>
      <p:sp>
        <p:nvSpPr>
          <p:cNvPr id="15" name="Google Shape;15;p22"/>
          <p:cNvSpPr txBox="1">
            <a:spLocks noGrp="1"/>
          </p:cNvSpPr>
          <p:nvPr>
            <p:ph type="sldNum" idx="12"/>
          </p:nvPr>
        </p:nvSpPr>
        <p:spPr>
          <a:xfrm>
            <a:off x="697524" y="6131286"/>
            <a:ext cx="27432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GB"/>
              <a:t>‹#›</a:t>
            </a:fld>
            <a:endParaRPr dirty="0"/>
          </a:p>
        </p:txBody>
      </p:sp>
      <p:sp>
        <p:nvSpPr>
          <p:cNvPr id="16" name="Google Shape;16;p22"/>
          <p:cNvSpPr/>
          <p:nvPr/>
        </p:nvSpPr>
        <p:spPr>
          <a:xfrm>
            <a:off x="0" y="1078173"/>
            <a:ext cx="12192000" cy="5779827"/>
          </a:xfrm>
          <a:prstGeom prst="rect">
            <a:avLst/>
          </a:prstGeom>
          <a:solidFill>
            <a:srgbClr val="0356B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accent4"/>
              </a:solidFill>
              <a:latin typeface="Arial"/>
              <a:ea typeface="Arial"/>
              <a:cs typeface="Arial"/>
              <a:sym typeface="Arial"/>
            </a:endParaRPr>
          </a:p>
        </p:txBody>
      </p:sp>
      <p:sp>
        <p:nvSpPr>
          <p:cNvPr id="18" name="Google Shape;18;p22"/>
          <p:cNvSpPr txBox="1">
            <a:spLocks noGrp="1"/>
          </p:cNvSpPr>
          <p:nvPr>
            <p:ph type="ctrTitle"/>
          </p:nvPr>
        </p:nvSpPr>
        <p:spPr>
          <a:xfrm>
            <a:off x="1071350" y="1992572"/>
            <a:ext cx="10065224" cy="2149523"/>
          </a:xfrm>
          <a:prstGeom prst="rect">
            <a:avLst/>
          </a:prstGeom>
          <a:noFill/>
          <a:ln>
            <a:noFill/>
          </a:ln>
        </p:spPr>
        <p:txBody>
          <a:bodyPr spcFirstLastPara="1" wrap="square" lIns="91425" tIns="45700" rIns="91425" bIns="0" anchor="t" anchorCtr="0">
            <a:noAutofit/>
          </a:bodyPr>
          <a:lstStyle>
            <a:lvl1pPr lvl="0" algn="l">
              <a:lnSpc>
                <a:spcPct val="90000"/>
              </a:lnSpc>
              <a:spcBef>
                <a:spcPts val="0"/>
              </a:spcBef>
              <a:spcAft>
                <a:spcPts val="0"/>
              </a:spcAft>
              <a:buClr>
                <a:schemeClr val="lt1"/>
              </a:buClr>
              <a:buSzPts val="6000"/>
              <a:buFont typeface="Arial"/>
              <a:buNone/>
              <a:defRPr sz="6000" b="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9" name="Google Shape;19;p22"/>
          <p:cNvSpPr txBox="1">
            <a:spLocks noGrp="1"/>
          </p:cNvSpPr>
          <p:nvPr>
            <p:ph type="subTitle" idx="1"/>
          </p:nvPr>
        </p:nvSpPr>
        <p:spPr>
          <a:xfrm>
            <a:off x="1071351" y="4418049"/>
            <a:ext cx="10065224" cy="89775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2800"/>
              <a:buNone/>
              <a:defRPr sz="2800" i="0">
                <a:solidFill>
                  <a:schemeClr val="accent5"/>
                </a:solidFill>
              </a:defRPr>
            </a:lvl1pPr>
            <a:lvl2pPr lvl="1" algn="ctr">
              <a:lnSpc>
                <a:spcPct val="100000"/>
              </a:lnSpc>
              <a:spcBef>
                <a:spcPts val="1800"/>
              </a:spcBef>
              <a:spcAft>
                <a:spcPts val="0"/>
              </a:spcAft>
              <a:buSzPts val="2000"/>
              <a:buNone/>
              <a:defRPr sz="2000"/>
            </a:lvl2pPr>
            <a:lvl3pPr lvl="2" algn="ctr">
              <a:lnSpc>
                <a:spcPct val="100000"/>
              </a:lnSpc>
              <a:spcBef>
                <a:spcPts val="1800"/>
              </a:spcBef>
              <a:spcAft>
                <a:spcPts val="0"/>
              </a:spcAft>
              <a:buSzPts val="1800"/>
              <a:buNone/>
              <a:defRPr sz="1800"/>
            </a:lvl3pPr>
            <a:lvl4pPr lvl="3" algn="ctr">
              <a:lnSpc>
                <a:spcPct val="100000"/>
              </a:lnSpc>
              <a:spcBef>
                <a:spcPts val="1800"/>
              </a:spcBef>
              <a:spcAft>
                <a:spcPts val="0"/>
              </a:spcAft>
              <a:buSzPts val="1600"/>
              <a:buNone/>
              <a:defRPr sz="1600"/>
            </a:lvl4pPr>
            <a:lvl5pPr lvl="4" algn="ctr">
              <a:lnSpc>
                <a:spcPct val="100000"/>
              </a:lnSpc>
              <a:spcBef>
                <a:spcPts val="1800"/>
              </a:spcBef>
              <a:spcAft>
                <a:spcPts val="0"/>
              </a:spcAft>
              <a:buSzPts val="1600"/>
              <a:buNone/>
              <a:defRPr sz="1600"/>
            </a:lvl5pPr>
            <a:lvl6pPr lvl="5" algn="ctr">
              <a:lnSpc>
                <a:spcPct val="90000"/>
              </a:lnSpc>
              <a:spcBef>
                <a:spcPts val="18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en-US"/>
              <a:t>Click to edit Master subtitle style</a:t>
            </a:r>
            <a:endParaRPr/>
          </a:p>
        </p:txBody>
      </p:sp>
      <p:sp>
        <p:nvSpPr>
          <p:cNvPr id="20" name="Google Shape;20;p22"/>
          <p:cNvSpPr txBox="1">
            <a:spLocks noGrp="1"/>
          </p:cNvSpPr>
          <p:nvPr>
            <p:ph type="body" idx="2"/>
          </p:nvPr>
        </p:nvSpPr>
        <p:spPr>
          <a:xfrm>
            <a:off x="6096000" y="5557903"/>
            <a:ext cx="5040313" cy="528998"/>
          </a:xfrm>
          <a:prstGeom prst="rect">
            <a:avLst/>
          </a:prstGeom>
          <a:noFill/>
          <a:ln>
            <a:noFill/>
          </a:ln>
        </p:spPr>
        <p:txBody>
          <a:bodyPr spcFirstLastPara="1" wrap="square" lIns="91425" tIns="45700" rIns="91425" bIns="45700" anchor="t" anchorCtr="0">
            <a:noAutofit/>
          </a:bodyPr>
          <a:lstStyle>
            <a:lvl1pPr marL="457200" lvl="0" indent="-228600" algn="r">
              <a:lnSpc>
                <a:spcPct val="100000"/>
              </a:lnSpc>
              <a:spcBef>
                <a:spcPts val="0"/>
              </a:spcBef>
              <a:spcAft>
                <a:spcPts val="0"/>
              </a:spcAft>
              <a:buSzPts val="2200"/>
              <a:buFont typeface="Arial"/>
              <a:buNone/>
              <a:defRPr sz="2200" i="1">
                <a:solidFill>
                  <a:schemeClr val="lt1"/>
                </a:solidFill>
              </a:defRPr>
            </a:lvl1pPr>
            <a:lvl2pPr marL="914400" lvl="1" indent="-342900" algn="l">
              <a:lnSpc>
                <a:spcPct val="100000"/>
              </a:lnSpc>
              <a:spcBef>
                <a:spcPts val="1800"/>
              </a:spcBef>
              <a:spcAft>
                <a:spcPts val="0"/>
              </a:spcAft>
              <a:buSzPts val="1800"/>
              <a:buChar char="•"/>
              <a:defRPr/>
            </a:lvl2pPr>
            <a:lvl3pPr marL="1371600" lvl="2" indent="-342900" algn="l">
              <a:lnSpc>
                <a:spcPct val="100000"/>
              </a:lnSpc>
              <a:spcBef>
                <a:spcPts val="1800"/>
              </a:spcBef>
              <a:spcAft>
                <a:spcPts val="0"/>
              </a:spcAft>
              <a:buSzPts val="1800"/>
              <a:buChar char="•"/>
              <a:defRPr/>
            </a:lvl3pPr>
            <a:lvl4pPr marL="1828800" lvl="3" indent="-342900" algn="l">
              <a:lnSpc>
                <a:spcPct val="100000"/>
              </a:lnSpc>
              <a:spcBef>
                <a:spcPts val="1800"/>
              </a:spcBef>
              <a:spcAft>
                <a:spcPts val="0"/>
              </a:spcAft>
              <a:buSzPts val="1800"/>
              <a:buChar char="•"/>
              <a:defRPr/>
            </a:lvl4pPr>
            <a:lvl5pPr marL="2286000" lvl="4" indent="-342900" algn="l">
              <a:lnSpc>
                <a:spcPct val="100000"/>
              </a:lnSpc>
              <a:spcBef>
                <a:spcPts val="1800"/>
              </a:spcBef>
              <a:spcAft>
                <a:spcPts val="0"/>
              </a:spcAft>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1" name="Google Shape;21;p22"/>
          <p:cNvSpPr/>
          <p:nvPr/>
        </p:nvSpPr>
        <p:spPr>
          <a:xfrm>
            <a:off x="5741158" y="6619164"/>
            <a:ext cx="707409" cy="240594"/>
          </a:xfrm>
          <a:prstGeom prst="rect">
            <a:avLst/>
          </a:prstGeom>
          <a:solidFill>
            <a:srgbClr val="00449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Arial"/>
              <a:ea typeface="Arial"/>
              <a:cs typeface="Arial"/>
              <a:sym typeface="Arial"/>
            </a:endParaRPr>
          </a:p>
        </p:txBody>
      </p:sp>
      <p:cxnSp>
        <p:nvCxnSpPr>
          <p:cNvPr id="22" name="Google Shape;22;p22"/>
          <p:cNvCxnSpPr/>
          <p:nvPr/>
        </p:nvCxnSpPr>
        <p:spPr>
          <a:xfrm>
            <a:off x="846746" y="1978925"/>
            <a:ext cx="0" cy="4879075"/>
          </a:xfrm>
          <a:prstGeom prst="straightConnector1">
            <a:avLst/>
          </a:prstGeom>
          <a:noFill/>
          <a:ln w="28575" cap="flat" cmpd="sng">
            <a:solidFill>
              <a:schemeClr val="accent5"/>
            </a:solidFill>
            <a:prstDash val="solid"/>
            <a:miter lim="800000"/>
            <a:headEnd type="none" w="sm" len="sm"/>
            <a:tailEnd type="none" w="sm" len="sm"/>
          </a:ln>
        </p:spPr>
      </p:cxnSp>
      <p:pic>
        <p:nvPicPr>
          <p:cNvPr id="2" name="Google Shape;17;p22" descr="European Commission">
            <a:extLst>
              <a:ext uri="{FF2B5EF4-FFF2-40B4-BE49-F238E27FC236}">
                <a16:creationId xmlns:a16="http://schemas.microsoft.com/office/drawing/2014/main" id="{B45F4576-0280-9ABD-3693-C3C51E11FA18}"/>
              </a:ext>
            </a:extLst>
          </p:cNvPr>
          <p:cNvPicPr preferRelativeResize="0"/>
          <p:nvPr userDrawn="1"/>
        </p:nvPicPr>
        <p:blipFill rotWithShape="1">
          <a:blip r:embed="rId2">
            <a:alphaModFix/>
          </a:blip>
          <a:srcRect/>
          <a:stretch/>
        </p:blipFill>
        <p:spPr>
          <a:xfrm>
            <a:off x="5388933" y="258042"/>
            <a:ext cx="1659793" cy="115246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27C0F-EB43-5EE1-5456-10CB5D7C0246}"/>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FFC5A80A-A45F-2768-D1E5-09546D2BCCAB}"/>
              </a:ext>
            </a:extLst>
          </p:cNvPr>
          <p:cNvSpPr>
            <a:spLocks noGrp="1"/>
          </p:cNvSpPr>
          <p:nvPr>
            <p:ph type="dt" sz="half" idx="10"/>
          </p:nvPr>
        </p:nvSpPr>
        <p:spPr/>
        <p:txBody>
          <a:bodyPr/>
          <a:lstStyle/>
          <a:p>
            <a:fld id="{A5D4D273-922F-4AFB-9C67-6527327E166F}" type="datetimeFigureOut">
              <a:rPr lang="en-IE" smtClean="0"/>
              <a:t>08/04/2024</a:t>
            </a:fld>
            <a:endParaRPr lang="en-IE" dirty="0"/>
          </a:p>
        </p:txBody>
      </p:sp>
      <p:sp>
        <p:nvSpPr>
          <p:cNvPr id="4" name="Footer Placeholder 3">
            <a:extLst>
              <a:ext uri="{FF2B5EF4-FFF2-40B4-BE49-F238E27FC236}">
                <a16:creationId xmlns:a16="http://schemas.microsoft.com/office/drawing/2014/main" id="{0F9281E2-4E41-DF38-60E5-77BB8DA1139B}"/>
              </a:ext>
            </a:extLst>
          </p:cNvPr>
          <p:cNvSpPr>
            <a:spLocks noGrp="1"/>
          </p:cNvSpPr>
          <p:nvPr>
            <p:ph type="ftr" sz="quarter" idx="11"/>
          </p:nvPr>
        </p:nvSpPr>
        <p:spPr/>
        <p:txBody>
          <a:bodyPr/>
          <a:lstStyle/>
          <a:p>
            <a:endParaRPr lang="en-IE" dirty="0"/>
          </a:p>
        </p:txBody>
      </p:sp>
      <p:sp>
        <p:nvSpPr>
          <p:cNvPr id="5" name="Slide Number Placeholder 4">
            <a:extLst>
              <a:ext uri="{FF2B5EF4-FFF2-40B4-BE49-F238E27FC236}">
                <a16:creationId xmlns:a16="http://schemas.microsoft.com/office/drawing/2014/main" id="{058C2DCC-741F-1A64-B6DA-9C1AD305E5F9}"/>
              </a:ext>
            </a:extLst>
          </p:cNvPr>
          <p:cNvSpPr>
            <a:spLocks noGrp="1"/>
          </p:cNvSpPr>
          <p:nvPr>
            <p:ph type="sldNum" sz="quarter" idx="12"/>
          </p:nvPr>
        </p:nvSpPr>
        <p:spPr/>
        <p:txBody>
          <a:bodyPr/>
          <a:lstStyle/>
          <a:p>
            <a:fld id="{B1162A49-5470-434A-88E8-0756BEDF7A88}" type="slidenum">
              <a:rPr lang="en-IE" smtClean="0"/>
              <a:t>‹#›</a:t>
            </a:fld>
            <a:endParaRPr lang="en-IE" dirty="0"/>
          </a:p>
        </p:txBody>
      </p:sp>
    </p:spTree>
    <p:extLst>
      <p:ext uri="{BB962C8B-B14F-4D97-AF65-F5344CB8AC3E}">
        <p14:creationId xmlns:p14="http://schemas.microsoft.com/office/powerpoint/2010/main" val="260663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1B42C-E779-A193-71AB-A1C728E34110}"/>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27902F57-DCA1-2F43-A88B-9528119D0A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C54F524-B376-50DA-5A2E-0E1C18C6599B}"/>
              </a:ext>
            </a:extLst>
          </p:cNvPr>
          <p:cNvSpPr>
            <a:spLocks noGrp="1"/>
          </p:cNvSpPr>
          <p:nvPr>
            <p:ph type="dt" sz="half" idx="10"/>
          </p:nvPr>
        </p:nvSpPr>
        <p:spPr/>
        <p:txBody>
          <a:bodyPr/>
          <a:lstStyle/>
          <a:p>
            <a:fld id="{A5D4D273-922F-4AFB-9C67-6527327E166F}" type="datetimeFigureOut">
              <a:rPr lang="en-IE" smtClean="0"/>
              <a:t>08/04/2024</a:t>
            </a:fld>
            <a:endParaRPr lang="en-IE" dirty="0"/>
          </a:p>
        </p:txBody>
      </p:sp>
      <p:sp>
        <p:nvSpPr>
          <p:cNvPr id="5" name="Footer Placeholder 4">
            <a:extLst>
              <a:ext uri="{FF2B5EF4-FFF2-40B4-BE49-F238E27FC236}">
                <a16:creationId xmlns:a16="http://schemas.microsoft.com/office/drawing/2014/main" id="{E3D9B3C7-BE1F-3691-D09D-CE23D4C5D6DD}"/>
              </a:ext>
            </a:extLst>
          </p:cNvPr>
          <p:cNvSpPr>
            <a:spLocks noGrp="1"/>
          </p:cNvSpPr>
          <p:nvPr>
            <p:ph type="ftr" sz="quarter" idx="11"/>
          </p:nvPr>
        </p:nvSpPr>
        <p:spPr/>
        <p:txBody>
          <a:bodyPr/>
          <a:lstStyle/>
          <a:p>
            <a:endParaRPr lang="en-IE" dirty="0"/>
          </a:p>
        </p:txBody>
      </p:sp>
      <p:sp>
        <p:nvSpPr>
          <p:cNvPr id="6" name="Slide Number Placeholder 5">
            <a:extLst>
              <a:ext uri="{FF2B5EF4-FFF2-40B4-BE49-F238E27FC236}">
                <a16:creationId xmlns:a16="http://schemas.microsoft.com/office/drawing/2014/main" id="{C0C3412D-A3DA-5D9A-A45F-10F2569C849C}"/>
              </a:ext>
            </a:extLst>
          </p:cNvPr>
          <p:cNvSpPr>
            <a:spLocks noGrp="1"/>
          </p:cNvSpPr>
          <p:nvPr>
            <p:ph type="sldNum" sz="quarter" idx="12"/>
          </p:nvPr>
        </p:nvSpPr>
        <p:spPr/>
        <p:txBody>
          <a:bodyPr/>
          <a:lstStyle/>
          <a:p>
            <a:fld id="{B1162A49-5470-434A-88E8-0756BEDF7A88}" type="slidenum">
              <a:rPr lang="en-IE" smtClean="0"/>
              <a:t>‹#›</a:t>
            </a:fld>
            <a:endParaRPr lang="en-IE" dirty="0"/>
          </a:p>
        </p:txBody>
      </p:sp>
    </p:spTree>
    <p:extLst>
      <p:ext uri="{BB962C8B-B14F-4D97-AF65-F5344CB8AC3E}">
        <p14:creationId xmlns:p14="http://schemas.microsoft.com/office/powerpoint/2010/main" val="1433765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3"/>
        <p:cNvGrpSpPr/>
        <p:nvPr/>
      </p:nvGrpSpPr>
      <p:grpSpPr>
        <a:xfrm>
          <a:off x="0" y="0"/>
          <a:ext cx="0" cy="0"/>
          <a:chOff x="0" y="0"/>
          <a:chExt cx="0" cy="0"/>
        </a:xfrm>
      </p:grpSpPr>
      <p:sp>
        <p:nvSpPr>
          <p:cNvPr id="24" name="Google Shape;24;p23"/>
          <p:cNvSpPr txBox="1">
            <a:spLocks noGrp="1"/>
          </p:cNvSpPr>
          <p:nvPr>
            <p:ph type="sldNum" idx="12"/>
          </p:nvPr>
        </p:nvSpPr>
        <p:spPr>
          <a:xfrm>
            <a:off x="697524" y="6131286"/>
            <a:ext cx="27432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GB"/>
              <a:t>‹#›</a:t>
            </a:fld>
            <a:endParaRPr dirty="0"/>
          </a:p>
        </p:txBody>
      </p:sp>
      <p:sp>
        <p:nvSpPr>
          <p:cNvPr id="25" name="Google Shape;25;p23"/>
          <p:cNvSpPr txBox="1">
            <a:spLocks noGrp="1"/>
          </p:cNvSpPr>
          <p:nvPr>
            <p:ph type="title"/>
          </p:nvPr>
        </p:nvSpPr>
        <p:spPr>
          <a:xfrm>
            <a:off x="970722" y="482860"/>
            <a:ext cx="10515600" cy="782357"/>
          </a:xfrm>
          <a:prstGeom prst="rect">
            <a:avLst/>
          </a:prstGeom>
          <a:noFill/>
          <a:ln>
            <a:noFill/>
          </a:ln>
        </p:spPr>
        <p:txBody>
          <a:bodyPr spcFirstLastPara="1" wrap="square" lIns="91425" tIns="45700" rIns="91425" bIns="0" anchor="b" anchorCtr="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26" name="Google Shape;26;p23"/>
          <p:cNvSpPr txBox="1">
            <a:spLocks noGrp="1"/>
          </p:cNvSpPr>
          <p:nvPr>
            <p:ph type="body" idx="1"/>
          </p:nvPr>
        </p:nvSpPr>
        <p:spPr>
          <a:xfrm>
            <a:off x="838199" y="1825625"/>
            <a:ext cx="10905699" cy="3881904"/>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0"/>
              </a:spcBef>
              <a:spcAft>
                <a:spcPts val="0"/>
              </a:spcAft>
              <a:buSzPts val="2400"/>
              <a:buChar char="•"/>
              <a:defRPr/>
            </a:lvl1pPr>
            <a:lvl2pPr marL="914400" lvl="1" indent="-355600" algn="l">
              <a:lnSpc>
                <a:spcPct val="100000"/>
              </a:lnSpc>
              <a:spcBef>
                <a:spcPts val="1800"/>
              </a:spcBef>
              <a:spcAft>
                <a:spcPts val="0"/>
              </a:spcAft>
              <a:buSzPts val="2000"/>
              <a:buChar char="•"/>
              <a:defRPr/>
            </a:lvl2pPr>
            <a:lvl3pPr marL="1371600" lvl="2" indent="-342900" algn="l">
              <a:lnSpc>
                <a:spcPct val="100000"/>
              </a:lnSpc>
              <a:spcBef>
                <a:spcPts val="1800"/>
              </a:spcBef>
              <a:spcAft>
                <a:spcPts val="0"/>
              </a:spcAft>
              <a:buSzPts val="1800"/>
              <a:buChar char="•"/>
              <a:defRPr/>
            </a:lvl3pPr>
            <a:lvl4pPr marL="1828800" lvl="3" indent="-330200" algn="l">
              <a:lnSpc>
                <a:spcPct val="100000"/>
              </a:lnSpc>
              <a:spcBef>
                <a:spcPts val="1800"/>
              </a:spcBef>
              <a:spcAft>
                <a:spcPts val="0"/>
              </a:spcAft>
              <a:buSzPts val="1600"/>
              <a:buChar char="•"/>
              <a:defRPr/>
            </a:lvl4pPr>
            <a:lvl5pPr marL="2286000" lvl="4" indent="-330200" algn="l">
              <a:lnSpc>
                <a:spcPct val="100000"/>
              </a:lnSpc>
              <a:spcBef>
                <a:spcPts val="1800"/>
              </a:spcBef>
              <a:spcAft>
                <a:spcPts val="0"/>
              </a:spcAft>
              <a:buSzPts val="16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cxnSp>
        <p:nvCxnSpPr>
          <p:cNvPr id="27" name="Google Shape;27;p23"/>
          <p:cNvCxnSpPr/>
          <p:nvPr/>
        </p:nvCxnSpPr>
        <p:spPr>
          <a:xfrm flipH="1">
            <a:off x="838199" y="0"/>
            <a:ext cx="1" cy="1276357"/>
          </a:xfrm>
          <a:prstGeom prst="straightConnector1">
            <a:avLst/>
          </a:prstGeom>
          <a:noFill/>
          <a:ln w="28575" cap="flat" cmpd="sng">
            <a:solidFill>
              <a:schemeClr val="accent5"/>
            </a:solidFill>
            <a:prstDash val="solid"/>
            <a:miter lim="800000"/>
            <a:headEnd type="none" w="sm" len="sm"/>
            <a:tailEnd type="none" w="sm" len="sm"/>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Last slide (option 1)">
  <p:cSld name="Last slide (option 1)">
    <p:spTree>
      <p:nvGrpSpPr>
        <p:cNvPr id="1" name="Shape 140"/>
        <p:cNvGrpSpPr/>
        <p:nvPr/>
      </p:nvGrpSpPr>
      <p:grpSpPr>
        <a:xfrm>
          <a:off x="0" y="0"/>
          <a:ext cx="0" cy="0"/>
          <a:chOff x="0" y="0"/>
          <a:chExt cx="0" cy="0"/>
        </a:xfrm>
      </p:grpSpPr>
      <p:sp>
        <p:nvSpPr>
          <p:cNvPr id="141" name="Google Shape;141;p37"/>
          <p:cNvSpPr/>
          <p:nvPr/>
        </p:nvSpPr>
        <p:spPr>
          <a:xfrm>
            <a:off x="0" y="1"/>
            <a:ext cx="12192000" cy="3428999"/>
          </a:xfrm>
          <a:prstGeom prst="rect">
            <a:avLst/>
          </a:prstGeom>
          <a:solidFill>
            <a:schemeClr val="accent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Arial"/>
              <a:ea typeface="Arial"/>
              <a:cs typeface="Arial"/>
              <a:sym typeface="Arial"/>
            </a:endParaRPr>
          </a:p>
        </p:txBody>
      </p:sp>
      <p:sp>
        <p:nvSpPr>
          <p:cNvPr id="142" name="Google Shape;142;p37"/>
          <p:cNvSpPr txBox="1">
            <a:spLocks noGrp="1"/>
          </p:cNvSpPr>
          <p:nvPr>
            <p:ph type="sldNum" idx="12"/>
          </p:nvPr>
        </p:nvSpPr>
        <p:spPr>
          <a:xfrm>
            <a:off x="715108" y="6131286"/>
            <a:ext cx="27432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GB"/>
              <a:t>‹#›</a:t>
            </a:fld>
            <a:endParaRPr dirty="0"/>
          </a:p>
        </p:txBody>
      </p:sp>
      <p:sp>
        <p:nvSpPr>
          <p:cNvPr id="143" name="Google Shape;143;p37"/>
          <p:cNvSpPr txBox="1">
            <a:spLocks noGrp="1"/>
          </p:cNvSpPr>
          <p:nvPr>
            <p:ph type="ctrTitle"/>
          </p:nvPr>
        </p:nvSpPr>
        <p:spPr>
          <a:xfrm>
            <a:off x="1077013" y="1122363"/>
            <a:ext cx="10156297" cy="1240348"/>
          </a:xfrm>
          <a:prstGeom prst="rect">
            <a:avLst/>
          </a:prstGeom>
          <a:noFill/>
          <a:ln>
            <a:noFill/>
          </a:ln>
        </p:spPr>
        <p:txBody>
          <a:bodyPr spcFirstLastPara="1" wrap="square" lIns="91425" tIns="45700" rIns="91425" bIns="0" anchor="b" anchorCtr="0">
            <a:noAutofit/>
          </a:bodyPr>
          <a:lstStyle>
            <a:lvl1pPr lvl="0" algn="l">
              <a:lnSpc>
                <a:spcPct val="90000"/>
              </a:lnSpc>
              <a:spcBef>
                <a:spcPts val="0"/>
              </a:spcBef>
              <a:spcAft>
                <a:spcPts val="0"/>
              </a:spcAft>
              <a:buClr>
                <a:schemeClr val="dk2"/>
              </a:buClr>
              <a:buSzPts val="6000"/>
              <a:buFont typeface="Arial"/>
              <a:buNone/>
              <a:defRPr sz="6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44" name="Google Shape;144;p37"/>
          <p:cNvSpPr txBox="1">
            <a:spLocks noGrp="1"/>
          </p:cNvSpPr>
          <p:nvPr>
            <p:ph type="body" idx="1"/>
          </p:nvPr>
        </p:nvSpPr>
        <p:spPr>
          <a:xfrm>
            <a:off x="838976" y="4175997"/>
            <a:ext cx="10888663" cy="1620145"/>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1400"/>
              <a:buFont typeface="Arial"/>
              <a:buNone/>
              <a:defRPr sz="1400">
                <a:solidFill>
                  <a:srgbClr val="767676"/>
                </a:solidFill>
              </a:defRPr>
            </a:lvl1pPr>
            <a:lvl2pPr marL="914400" lvl="1" indent="-228600" algn="l">
              <a:lnSpc>
                <a:spcPct val="100000"/>
              </a:lnSpc>
              <a:spcBef>
                <a:spcPts val="1800"/>
              </a:spcBef>
              <a:spcAft>
                <a:spcPts val="0"/>
              </a:spcAft>
              <a:buSzPts val="2000"/>
              <a:buNone/>
              <a:defRPr/>
            </a:lvl2pPr>
            <a:lvl3pPr marL="1371600" lvl="2" indent="-342900" algn="l">
              <a:lnSpc>
                <a:spcPct val="100000"/>
              </a:lnSpc>
              <a:spcBef>
                <a:spcPts val="1800"/>
              </a:spcBef>
              <a:spcAft>
                <a:spcPts val="0"/>
              </a:spcAft>
              <a:buSzPts val="1800"/>
              <a:buChar char="•"/>
              <a:defRPr/>
            </a:lvl3pPr>
            <a:lvl4pPr marL="1828800" lvl="3" indent="-342900" algn="l">
              <a:lnSpc>
                <a:spcPct val="100000"/>
              </a:lnSpc>
              <a:spcBef>
                <a:spcPts val="1800"/>
              </a:spcBef>
              <a:spcAft>
                <a:spcPts val="0"/>
              </a:spcAft>
              <a:buSzPts val="1800"/>
              <a:buChar char="•"/>
              <a:defRPr/>
            </a:lvl4pPr>
            <a:lvl5pPr marL="2286000" lvl="4" indent="-342900" algn="l">
              <a:lnSpc>
                <a:spcPct val="100000"/>
              </a:lnSpc>
              <a:spcBef>
                <a:spcPts val="1800"/>
              </a:spcBef>
              <a:spcAft>
                <a:spcPts val="0"/>
              </a:spcAft>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cxnSp>
        <p:nvCxnSpPr>
          <p:cNvPr id="145" name="Google Shape;145;p37"/>
          <p:cNvCxnSpPr/>
          <p:nvPr/>
        </p:nvCxnSpPr>
        <p:spPr>
          <a:xfrm>
            <a:off x="838200" y="0"/>
            <a:ext cx="0" cy="2362711"/>
          </a:xfrm>
          <a:prstGeom prst="straightConnector1">
            <a:avLst/>
          </a:prstGeom>
          <a:noFill/>
          <a:ln w="28575" cap="flat" cmpd="sng">
            <a:solidFill>
              <a:schemeClr val="dk2"/>
            </a:solidFill>
            <a:prstDash val="solid"/>
            <a:miter lim="800000"/>
            <a:headEnd type="none" w="sm" len="sm"/>
            <a:tailEnd type="none" w="sm" len="sm"/>
          </a:ln>
        </p:spPr>
      </p:cxn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Title Slide">
  <p:cSld name="2_Title Slide">
    <p:spTree>
      <p:nvGrpSpPr>
        <p:cNvPr id="1" name="Shape 146"/>
        <p:cNvGrpSpPr/>
        <p:nvPr/>
      </p:nvGrpSpPr>
      <p:grpSpPr>
        <a:xfrm>
          <a:off x="0" y="0"/>
          <a:ext cx="0" cy="0"/>
          <a:chOff x="0" y="0"/>
          <a:chExt cx="0" cy="0"/>
        </a:xfrm>
      </p:grpSpPr>
      <p:sp>
        <p:nvSpPr>
          <p:cNvPr id="147" name="Google Shape;147;p38"/>
          <p:cNvSpPr txBox="1">
            <a:spLocks noGrp="1"/>
          </p:cNvSpPr>
          <p:nvPr>
            <p:ph type="sldNum" idx="12"/>
          </p:nvPr>
        </p:nvSpPr>
        <p:spPr>
          <a:xfrm>
            <a:off x="697524" y="6131286"/>
            <a:ext cx="27432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GB"/>
              <a:t>‹#›</a:t>
            </a:fld>
            <a:endParaRPr dirty="0"/>
          </a:p>
        </p:txBody>
      </p:sp>
      <p:pic>
        <p:nvPicPr>
          <p:cNvPr id="148" name="Google Shape;148;p38"/>
          <p:cNvPicPr preferRelativeResize="0"/>
          <p:nvPr/>
        </p:nvPicPr>
        <p:blipFill rotWithShape="1">
          <a:blip r:embed="rId2">
            <a:alphaModFix/>
          </a:blip>
          <a:srcRect/>
          <a:stretch/>
        </p:blipFill>
        <p:spPr>
          <a:xfrm>
            <a:off x="0" y="1850288"/>
            <a:ext cx="12192000" cy="5018345"/>
          </a:xfrm>
          <a:prstGeom prst="rect">
            <a:avLst/>
          </a:prstGeom>
          <a:noFill/>
          <a:ln>
            <a:noFill/>
          </a:ln>
        </p:spPr>
      </p:pic>
      <p:sp>
        <p:nvSpPr>
          <p:cNvPr id="149" name="Google Shape;149;p38"/>
          <p:cNvSpPr/>
          <p:nvPr/>
        </p:nvSpPr>
        <p:spPr>
          <a:xfrm>
            <a:off x="0" y="1078174"/>
            <a:ext cx="12192000" cy="2890800"/>
          </a:xfrm>
          <a:prstGeom prst="rect">
            <a:avLst/>
          </a:prstGeom>
          <a:solidFill>
            <a:srgbClr val="0356B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accent4"/>
              </a:solidFill>
              <a:latin typeface="Arial"/>
              <a:ea typeface="Arial"/>
              <a:cs typeface="Arial"/>
              <a:sym typeface="Arial"/>
            </a:endParaRPr>
          </a:p>
        </p:txBody>
      </p:sp>
      <p:pic>
        <p:nvPicPr>
          <p:cNvPr id="150" name="Google Shape;150;p38" descr="European Commission"/>
          <p:cNvPicPr preferRelativeResize="0"/>
          <p:nvPr/>
        </p:nvPicPr>
        <p:blipFill rotWithShape="1">
          <a:blip r:embed="rId3">
            <a:alphaModFix/>
          </a:blip>
          <a:srcRect/>
          <a:stretch/>
        </p:blipFill>
        <p:spPr>
          <a:xfrm>
            <a:off x="5388933" y="258042"/>
            <a:ext cx="1659793" cy="1152460"/>
          </a:xfrm>
          <a:prstGeom prst="rect">
            <a:avLst/>
          </a:prstGeom>
          <a:noFill/>
          <a:ln>
            <a:noFill/>
          </a:ln>
        </p:spPr>
      </p:pic>
      <p:sp>
        <p:nvSpPr>
          <p:cNvPr id="151" name="Google Shape;151;p38"/>
          <p:cNvSpPr txBox="1">
            <a:spLocks noGrp="1"/>
          </p:cNvSpPr>
          <p:nvPr>
            <p:ph type="ctrTitle"/>
          </p:nvPr>
        </p:nvSpPr>
        <p:spPr>
          <a:xfrm>
            <a:off x="1071350" y="1992572"/>
            <a:ext cx="10065224" cy="872647"/>
          </a:xfrm>
          <a:prstGeom prst="rect">
            <a:avLst/>
          </a:prstGeom>
          <a:noFill/>
          <a:ln>
            <a:noFill/>
          </a:ln>
        </p:spPr>
        <p:txBody>
          <a:bodyPr spcFirstLastPara="1" wrap="square" lIns="91425" tIns="45700" rIns="91425" bIns="0" anchor="t" anchorCtr="0">
            <a:normAutofit/>
          </a:bodyPr>
          <a:lstStyle>
            <a:lvl1pPr lvl="0" algn="l">
              <a:lnSpc>
                <a:spcPct val="90000"/>
              </a:lnSpc>
              <a:spcBef>
                <a:spcPts val="0"/>
              </a:spcBef>
              <a:spcAft>
                <a:spcPts val="0"/>
              </a:spcAft>
              <a:buClr>
                <a:schemeClr val="lt1"/>
              </a:buClr>
              <a:buSzPts val="6000"/>
              <a:buFont typeface="Arial"/>
              <a:buNone/>
              <a:defRPr sz="6000" b="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52" name="Google Shape;152;p38"/>
          <p:cNvSpPr txBox="1">
            <a:spLocks noGrp="1"/>
          </p:cNvSpPr>
          <p:nvPr>
            <p:ph type="subTitle" idx="1"/>
          </p:nvPr>
        </p:nvSpPr>
        <p:spPr>
          <a:xfrm>
            <a:off x="1071351" y="3067468"/>
            <a:ext cx="10065224" cy="89775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2800"/>
              <a:buNone/>
              <a:defRPr sz="2800" i="0">
                <a:solidFill>
                  <a:schemeClr val="accent5"/>
                </a:solidFill>
              </a:defRPr>
            </a:lvl1pPr>
            <a:lvl2pPr lvl="1" algn="ctr">
              <a:lnSpc>
                <a:spcPct val="100000"/>
              </a:lnSpc>
              <a:spcBef>
                <a:spcPts val="1800"/>
              </a:spcBef>
              <a:spcAft>
                <a:spcPts val="0"/>
              </a:spcAft>
              <a:buSzPts val="2000"/>
              <a:buNone/>
              <a:defRPr sz="2000"/>
            </a:lvl2pPr>
            <a:lvl3pPr lvl="2" algn="ctr">
              <a:lnSpc>
                <a:spcPct val="100000"/>
              </a:lnSpc>
              <a:spcBef>
                <a:spcPts val="1800"/>
              </a:spcBef>
              <a:spcAft>
                <a:spcPts val="0"/>
              </a:spcAft>
              <a:buSzPts val="1800"/>
              <a:buNone/>
              <a:defRPr sz="1800"/>
            </a:lvl3pPr>
            <a:lvl4pPr lvl="3" algn="ctr">
              <a:lnSpc>
                <a:spcPct val="100000"/>
              </a:lnSpc>
              <a:spcBef>
                <a:spcPts val="1800"/>
              </a:spcBef>
              <a:spcAft>
                <a:spcPts val="0"/>
              </a:spcAft>
              <a:buSzPts val="1600"/>
              <a:buNone/>
              <a:defRPr sz="1600"/>
            </a:lvl4pPr>
            <a:lvl5pPr lvl="4" algn="ctr">
              <a:lnSpc>
                <a:spcPct val="100000"/>
              </a:lnSpc>
              <a:spcBef>
                <a:spcPts val="1800"/>
              </a:spcBef>
              <a:spcAft>
                <a:spcPts val="0"/>
              </a:spcAft>
              <a:buSzPts val="1600"/>
              <a:buNone/>
              <a:defRPr sz="1600"/>
            </a:lvl5pPr>
            <a:lvl6pPr lvl="5" algn="ctr">
              <a:lnSpc>
                <a:spcPct val="90000"/>
              </a:lnSpc>
              <a:spcBef>
                <a:spcPts val="18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en-US"/>
              <a:t>Click to edit Master subtitle style</a:t>
            </a:r>
            <a:endParaRPr/>
          </a:p>
        </p:txBody>
      </p:sp>
      <p:sp>
        <p:nvSpPr>
          <p:cNvPr id="153" name="Google Shape;153;p38"/>
          <p:cNvSpPr txBox="1">
            <a:spLocks noGrp="1"/>
          </p:cNvSpPr>
          <p:nvPr>
            <p:ph type="body" idx="2"/>
          </p:nvPr>
        </p:nvSpPr>
        <p:spPr>
          <a:xfrm>
            <a:off x="6096000" y="5783535"/>
            <a:ext cx="5040313" cy="528998"/>
          </a:xfrm>
          <a:prstGeom prst="rect">
            <a:avLst/>
          </a:prstGeom>
          <a:noFill/>
          <a:ln>
            <a:noFill/>
          </a:ln>
        </p:spPr>
        <p:txBody>
          <a:bodyPr spcFirstLastPara="1" wrap="square" lIns="91425" tIns="45700" rIns="91425" bIns="45700" anchor="b" anchorCtr="0">
            <a:noAutofit/>
          </a:bodyPr>
          <a:lstStyle>
            <a:lvl1pPr marL="457200" lvl="0" indent="-228600" algn="r">
              <a:lnSpc>
                <a:spcPct val="100000"/>
              </a:lnSpc>
              <a:spcBef>
                <a:spcPts val="0"/>
              </a:spcBef>
              <a:spcAft>
                <a:spcPts val="0"/>
              </a:spcAft>
              <a:buSzPts val="2200"/>
              <a:buFont typeface="Arial"/>
              <a:buNone/>
              <a:defRPr sz="2200" i="1">
                <a:solidFill>
                  <a:schemeClr val="lt1"/>
                </a:solidFill>
              </a:defRPr>
            </a:lvl1pPr>
            <a:lvl2pPr marL="914400" lvl="1" indent="-342900" algn="l">
              <a:lnSpc>
                <a:spcPct val="100000"/>
              </a:lnSpc>
              <a:spcBef>
                <a:spcPts val="1800"/>
              </a:spcBef>
              <a:spcAft>
                <a:spcPts val="0"/>
              </a:spcAft>
              <a:buSzPts val="1800"/>
              <a:buChar char="•"/>
              <a:defRPr/>
            </a:lvl2pPr>
            <a:lvl3pPr marL="1371600" lvl="2" indent="-342900" algn="l">
              <a:lnSpc>
                <a:spcPct val="100000"/>
              </a:lnSpc>
              <a:spcBef>
                <a:spcPts val="1800"/>
              </a:spcBef>
              <a:spcAft>
                <a:spcPts val="0"/>
              </a:spcAft>
              <a:buSzPts val="1800"/>
              <a:buChar char="•"/>
              <a:defRPr/>
            </a:lvl3pPr>
            <a:lvl4pPr marL="1828800" lvl="3" indent="-342900" algn="l">
              <a:lnSpc>
                <a:spcPct val="100000"/>
              </a:lnSpc>
              <a:spcBef>
                <a:spcPts val="1800"/>
              </a:spcBef>
              <a:spcAft>
                <a:spcPts val="0"/>
              </a:spcAft>
              <a:buSzPts val="1800"/>
              <a:buChar char="•"/>
              <a:defRPr/>
            </a:lvl4pPr>
            <a:lvl5pPr marL="2286000" lvl="4" indent="-342900" algn="l">
              <a:lnSpc>
                <a:spcPct val="100000"/>
              </a:lnSpc>
              <a:spcBef>
                <a:spcPts val="1800"/>
              </a:spcBef>
              <a:spcAft>
                <a:spcPts val="0"/>
              </a:spcAft>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154" name="Google Shape;154;p38"/>
          <p:cNvSpPr/>
          <p:nvPr/>
        </p:nvSpPr>
        <p:spPr>
          <a:xfrm>
            <a:off x="5741158" y="6619164"/>
            <a:ext cx="707409" cy="240594"/>
          </a:xfrm>
          <a:prstGeom prst="rect">
            <a:avLst/>
          </a:prstGeom>
          <a:solidFill>
            <a:srgbClr val="00449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Arial"/>
              <a:ea typeface="Arial"/>
              <a:cs typeface="Arial"/>
              <a:sym typeface="Arial"/>
            </a:endParaRPr>
          </a:p>
        </p:txBody>
      </p:sp>
      <p:cxnSp>
        <p:nvCxnSpPr>
          <p:cNvPr id="155" name="Google Shape;155;p38"/>
          <p:cNvCxnSpPr/>
          <p:nvPr/>
        </p:nvCxnSpPr>
        <p:spPr>
          <a:xfrm>
            <a:off x="838200" y="1978925"/>
            <a:ext cx="0" cy="4879075"/>
          </a:xfrm>
          <a:prstGeom prst="straightConnector1">
            <a:avLst/>
          </a:prstGeom>
          <a:noFill/>
          <a:ln w="28575" cap="flat" cmpd="sng">
            <a:solidFill>
              <a:schemeClr val="accent5"/>
            </a:solidFill>
            <a:prstDash val="solid"/>
            <a:miter lim="800000"/>
            <a:headEnd type="none" w="sm" len="sm"/>
            <a:tailEnd type="none" w="sm" len="sm"/>
          </a:ln>
        </p:spPr>
      </p:cxn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Slide">
  <p:cSld name="1_Title Slide">
    <p:spTree>
      <p:nvGrpSpPr>
        <p:cNvPr id="1" name="Shape 156"/>
        <p:cNvGrpSpPr/>
        <p:nvPr/>
      </p:nvGrpSpPr>
      <p:grpSpPr>
        <a:xfrm>
          <a:off x="0" y="0"/>
          <a:ext cx="0" cy="0"/>
          <a:chOff x="0" y="0"/>
          <a:chExt cx="0" cy="0"/>
        </a:xfrm>
      </p:grpSpPr>
      <p:sp>
        <p:nvSpPr>
          <p:cNvPr id="157" name="Google Shape;157;p39"/>
          <p:cNvSpPr txBox="1">
            <a:spLocks noGrp="1"/>
          </p:cNvSpPr>
          <p:nvPr>
            <p:ph type="sldNum" idx="12"/>
          </p:nvPr>
        </p:nvSpPr>
        <p:spPr>
          <a:xfrm>
            <a:off x="838200" y="6131286"/>
            <a:ext cx="27432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GB"/>
              <a:t>‹#›</a:t>
            </a:fld>
            <a:endParaRPr dirty="0"/>
          </a:p>
        </p:txBody>
      </p:sp>
      <p:pic>
        <p:nvPicPr>
          <p:cNvPr id="158" name="Google Shape;158;p39"/>
          <p:cNvPicPr preferRelativeResize="0"/>
          <p:nvPr/>
        </p:nvPicPr>
        <p:blipFill rotWithShape="1">
          <a:blip r:embed="rId2">
            <a:alphaModFix/>
          </a:blip>
          <a:srcRect t="4555"/>
          <a:stretch/>
        </p:blipFill>
        <p:spPr>
          <a:xfrm>
            <a:off x="0" y="1078173"/>
            <a:ext cx="12192000" cy="5783240"/>
          </a:xfrm>
          <a:prstGeom prst="rect">
            <a:avLst/>
          </a:prstGeom>
          <a:noFill/>
          <a:ln>
            <a:noFill/>
          </a:ln>
        </p:spPr>
      </p:pic>
      <p:sp>
        <p:nvSpPr>
          <p:cNvPr id="159" name="Google Shape;159;p39"/>
          <p:cNvSpPr/>
          <p:nvPr/>
        </p:nvSpPr>
        <p:spPr>
          <a:xfrm>
            <a:off x="5289" y="1078173"/>
            <a:ext cx="12197346" cy="5783239"/>
          </a:xfrm>
          <a:prstGeom prst="rect">
            <a:avLst/>
          </a:prstGeom>
          <a:solidFill>
            <a:srgbClr val="024EA2">
              <a:alpha val="6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accent4"/>
              </a:solidFill>
              <a:latin typeface="Arial"/>
              <a:ea typeface="Arial"/>
              <a:cs typeface="Arial"/>
              <a:sym typeface="Arial"/>
            </a:endParaRPr>
          </a:p>
        </p:txBody>
      </p:sp>
      <p:pic>
        <p:nvPicPr>
          <p:cNvPr id="160" name="Google Shape;160;p39" descr="European Commission"/>
          <p:cNvPicPr preferRelativeResize="0"/>
          <p:nvPr/>
        </p:nvPicPr>
        <p:blipFill rotWithShape="1">
          <a:blip r:embed="rId3">
            <a:alphaModFix/>
          </a:blip>
          <a:srcRect/>
          <a:stretch/>
        </p:blipFill>
        <p:spPr>
          <a:xfrm>
            <a:off x="5388933" y="258042"/>
            <a:ext cx="1659793" cy="1152460"/>
          </a:xfrm>
          <a:prstGeom prst="rect">
            <a:avLst/>
          </a:prstGeom>
          <a:noFill/>
          <a:ln>
            <a:noFill/>
          </a:ln>
        </p:spPr>
      </p:pic>
      <p:sp>
        <p:nvSpPr>
          <p:cNvPr id="161" name="Google Shape;161;p39"/>
          <p:cNvSpPr txBox="1">
            <a:spLocks noGrp="1"/>
          </p:cNvSpPr>
          <p:nvPr>
            <p:ph type="ctrTitle"/>
          </p:nvPr>
        </p:nvSpPr>
        <p:spPr>
          <a:xfrm>
            <a:off x="1071350" y="1992572"/>
            <a:ext cx="10065224" cy="2149523"/>
          </a:xfrm>
          <a:prstGeom prst="rect">
            <a:avLst/>
          </a:prstGeom>
          <a:noFill/>
          <a:ln>
            <a:noFill/>
          </a:ln>
        </p:spPr>
        <p:txBody>
          <a:bodyPr spcFirstLastPara="1" wrap="square" lIns="91425" tIns="45700" rIns="91425" bIns="0" anchor="t" anchorCtr="0">
            <a:noAutofit/>
          </a:bodyPr>
          <a:lstStyle>
            <a:lvl1pPr lvl="0" algn="l">
              <a:lnSpc>
                <a:spcPct val="90000"/>
              </a:lnSpc>
              <a:spcBef>
                <a:spcPts val="0"/>
              </a:spcBef>
              <a:spcAft>
                <a:spcPts val="0"/>
              </a:spcAft>
              <a:buClr>
                <a:schemeClr val="lt1"/>
              </a:buClr>
              <a:buSzPts val="6000"/>
              <a:buFont typeface="Arial"/>
              <a:buNone/>
              <a:defRPr sz="6000" b="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62" name="Google Shape;162;p39"/>
          <p:cNvSpPr txBox="1">
            <a:spLocks noGrp="1"/>
          </p:cNvSpPr>
          <p:nvPr>
            <p:ph type="subTitle" idx="1"/>
          </p:nvPr>
        </p:nvSpPr>
        <p:spPr>
          <a:xfrm>
            <a:off x="1071351" y="4418049"/>
            <a:ext cx="10065224" cy="897754"/>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2800"/>
              <a:buNone/>
              <a:defRPr sz="2800" i="0">
                <a:solidFill>
                  <a:schemeClr val="accent5"/>
                </a:solidFill>
              </a:defRPr>
            </a:lvl1pPr>
            <a:lvl2pPr lvl="1" algn="ctr">
              <a:lnSpc>
                <a:spcPct val="100000"/>
              </a:lnSpc>
              <a:spcBef>
                <a:spcPts val="1800"/>
              </a:spcBef>
              <a:spcAft>
                <a:spcPts val="0"/>
              </a:spcAft>
              <a:buSzPts val="2000"/>
              <a:buNone/>
              <a:defRPr sz="2000"/>
            </a:lvl2pPr>
            <a:lvl3pPr lvl="2" algn="ctr">
              <a:lnSpc>
                <a:spcPct val="100000"/>
              </a:lnSpc>
              <a:spcBef>
                <a:spcPts val="1800"/>
              </a:spcBef>
              <a:spcAft>
                <a:spcPts val="0"/>
              </a:spcAft>
              <a:buSzPts val="1800"/>
              <a:buNone/>
              <a:defRPr sz="1800"/>
            </a:lvl3pPr>
            <a:lvl4pPr lvl="3" algn="ctr">
              <a:lnSpc>
                <a:spcPct val="100000"/>
              </a:lnSpc>
              <a:spcBef>
                <a:spcPts val="1800"/>
              </a:spcBef>
              <a:spcAft>
                <a:spcPts val="0"/>
              </a:spcAft>
              <a:buSzPts val="1600"/>
              <a:buNone/>
              <a:defRPr sz="1600"/>
            </a:lvl4pPr>
            <a:lvl5pPr lvl="4" algn="ctr">
              <a:lnSpc>
                <a:spcPct val="100000"/>
              </a:lnSpc>
              <a:spcBef>
                <a:spcPts val="1800"/>
              </a:spcBef>
              <a:spcAft>
                <a:spcPts val="0"/>
              </a:spcAft>
              <a:buSzPts val="1600"/>
              <a:buNone/>
              <a:defRPr sz="1600"/>
            </a:lvl5pPr>
            <a:lvl6pPr lvl="5" algn="ctr">
              <a:lnSpc>
                <a:spcPct val="90000"/>
              </a:lnSpc>
              <a:spcBef>
                <a:spcPts val="18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en-US"/>
              <a:t>Click to edit Master subtitle style</a:t>
            </a:r>
            <a:endParaRPr/>
          </a:p>
        </p:txBody>
      </p:sp>
      <p:sp>
        <p:nvSpPr>
          <p:cNvPr id="163" name="Google Shape;163;p39"/>
          <p:cNvSpPr txBox="1">
            <a:spLocks noGrp="1"/>
          </p:cNvSpPr>
          <p:nvPr>
            <p:ph type="body" idx="2"/>
          </p:nvPr>
        </p:nvSpPr>
        <p:spPr>
          <a:xfrm>
            <a:off x="6096000" y="5557903"/>
            <a:ext cx="5040313" cy="528998"/>
          </a:xfrm>
          <a:prstGeom prst="rect">
            <a:avLst/>
          </a:prstGeom>
          <a:noFill/>
          <a:ln>
            <a:noFill/>
          </a:ln>
        </p:spPr>
        <p:txBody>
          <a:bodyPr spcFirstLastPara="1" wrap="square" lIns="91425" tIns="45700" rIns="91425" bIns="45700" anchor="t" anchorCtr="0">
            <a:noAutofit/>
          </a:bodyPr>
          <a:lstStyle>
            <a:lvl1pPr marL="457200" lvl="0" indent="-228600" algn="r">
              <a:lnSpc>
                <a:spcPct val="100000"/>
              </a:lnSpc>
              <a:spcBef>
                <a:spcPts val="0"/>
              </a:spcBef>
              <a:spcAft>
                <a:spcPts val="0"/>
              </a:spcAft>
              <a:buSzPts val="2200"/>
              <a:buFont typeface="Arial"/>
              <a:buNone/>
              <a:defRPr sz="2200" i="1">
                <a:solidFill>
                  <a:schemeClr val="lt1"/>
                </a:solidFill>
              </a:defRPr>
            </a:lvl1pPr>
            <a:lvl2pPr marL="914400" lvl="1" indent="-342900" algn="l">
              <a:lnSpc>
                <a:spcPct val="100000"/>
              </a:lnSpc>
              <a:spcBef>
                <a:spcPts val="1800"/>
              </a:spcBef>
              <a:spcAft>
                <a:spcPts val="0"/>
              </a:spcAft>
              <a:buSzPts val="1800"/>
              <a:buChar char="•"/>
              <a:defRPr/>
            </a:lvl2pPr>
            <a:lvl3pPr marL="1371600" lvl="2" indent="-342900" algn="l">
              <a:lnSpc>
                <a:spcPct val="100000"/>
              </a:lnSpc>
              <a:spcBef>
                <a:spcPts val="1800"/>
              </a:spcBef>
              <a:spcAft>
                <a:spcPts val="0"/>
              </a:spcAft>
              <a:buSzPts val="1800"/>
              <a:buChar char="•"/>
              <a:defRPr/>
            </a:lvl3pPr>
            <a:lvl4pPr marL="1828800" lvl="3" indent="-342900" algn="l">
              <a:lnSpc>
                <a:spcPct val="100000"/>
              </a:lnSpc>
              <a:spcBef>
                <a:spcPts val="1800"/>
              </a:spcBef>
              <a:spcAft>
                <a:spcPts val="0"/>
              </a:spcAft>
              <a:buSzPts val="1800"/>
              <a:buChar char="•"/>
              <a:defRPr/>
            </a:lvl4pPr>
            <a:lvl5pPr marL="2286000" lvl="4" indent="-342900" algn="l">
              <a:lnSpc>
                <a:spcPct val="100000"/>
              </a:lnSpc>
              <a:spcBef>
                <a:spcPts val="1800"/>
              </a:spcBef>
              <a:spcAft>
                <a:spcPts val="0"/>
              </a:spcAft>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164" name="Google Shape;164;p39"/>
          <p:cNvSpPr/>
          <p:nvPr/>
        </p:nvSpPr>
        <p:spPr>
          <a:xfrm>
            <a:off x="5741158" y="6619164"/>
            <a:ext cx="707409" cy="240594"/>
          </a:xfrm>
          <a:prstGeom prst="rect">
            <a:avLst/>
          </a:prstGeom>
          <a:solidFill>
            <a:srgbClr val="00449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Arial"/>
              <a:ea typeface="Arial"/>
              <a:cs typeface="Arial"/>
              <a:sym typeface="Arial"/>
            </a:endParaRPr>
          </a:p>
        </p:txBody>
      </p:sp>
      <p:cxnSp>
        <p:nvCxnSpPr>
          <p:cNvPr id="165" name="Google Shape;165;p39"/>
          <p:cNvCxnSpPr/>
          <p:nvPr/>
        </p:nvCxnSpPr>
        <p:spPr>
          <a:xfrm>
            <a:off x="838200" y="1978925"/>
            <a:ext cx="0" cy="4879075"/>
          </a:xfrm>
          <a:prstGeom prst="straightConnector1">
            <a:avLst/>
          </a:prstGeom>
          <a:noFill/>
          <a:ln w="28575" cap="flat" cmpd="sng">
            <a:solidFill>
              <a:schemeClr val="accent5"/>
            </a:solidFill>
            <a:prstDash val="solid"/>
            <a:miter lim="800000"/>
            <a:headEnd type="none" w="sm" len="sm"/>
            <a:tailEnd type="none" w="sm" len="sm"/>
          </a:ln>
        </p:spPr>
      </p:cxn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Last slide (option 2)">
  <p:cSld name="Last slide (option 2)">
    <p:spTree>
      <p:nvGrpSpPr>
        <p:cNvPr id="1" name="Shape 166"/>
        <p:cNvGrpSpPr/>
        <p:nvPr/>
      </p:nvGrpSpPr>
      <p:grpSpPr>
        <a:xfrm>
          <a:off x="0" y="0"/>
          <a:ext cx="0" cy="0"/>
          <a:chOff x="0" y="0"/>
          <a:chExt cx="0" cy="0"/>
        </a:xfrm>
      </p:grpSpPr>
      <p:sp>
        <p:nvSpPr>
          <p:cNvPr id="167" name="Google Shape;167;p40"/>
          <p:cNvSpPr/>
          <p:nvPr/>
        </p:nvSpPr>
        <p:spPr>
          <a:xfrm>
            <a:off x="0" y="1"/>
            <a:ext cx="12192000" cy="3428999"/>
          </a:xfrm>
          <a:prstGeom prst="rect">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dirty="0">
              <a:solidFill>
                <a:schemeClr val="lt1"/>
              </a:solidFill>
              <a:latin typeface="Arial"/>
              <a:ea typeface="Arial"/>
              <a:cs typeface="Arial"/>
              <a:sym typeface="Arial"/>
            </a:endParaRPr>
          </a:p>
        </p:txBody>
      </p:sp>
      <p:sp>
        <p:nvSpPr>
          <p:cNvPr id="168" name="Google Shape;168;p40"/>
          <p:cNvSpPr txBox="1">
            <a:spLocks noGrp="1"/>
          </p:cNvSpPr>
          <p:nvPr>
            <p:ph type="sldNum" idx="12"/>
          </p:nvPr>
        </p:nvSpPr>
        <p:spPr>
          <a:xfrm>
            <a:off x="697524" y="6131286"/>
            <a:ext cx="27432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GB"/>
              <a:t>‹#›</a:t>
            </a:fld>
            <a:endParaRPr dirty="0"/>
          </a:p>
        </p:txBody>
      </p:sp>
      <p:sp>
        <p:nvSpPr>
          <p:cNvPr id="169" name="Google Shape;169;p40"/>
          <p:cNvSpPr txBox="1">
            <a:spLocks noGrp="1"/>
          </p:cNvSpPr>
          <p:nvPr>
            <p:ph type="ctrTitle"/>
          </p:nvPr>
        </p:nvSpPr>
        <p:spPr>
          <a:xfrm>
            <a:off x="1077013" y="1122363"/>
            <a:ext cx="10156297" cy="1240348"/>
          </a:xfrm>
          <a:prstGeom prst="rect">
            <a:avLst/>
          </a:prstGeom>
          <a:noFill/>
          <a:ln>
            <a:noFill/>
          </a:ln>
        </p:spPr>
        <p:txBody>
          <a:bodyPr spcFirstLastPara="1" wrap="square" lIns="91425" tIns="45700" rIns="91425" bIns="0" anchor="b" anchorCtr="0">
            <a:noAutofit/>
          </a:bodyPr>
          <a:lstStyle>
            <a:lvl1pPr lvl="0" algn="l">
              <a:lnSpc>
                <a:spcPct val="90000"/>
              </a:lnSpc>
              <a:spcBef>
                <a:spcPts val="0"/>
              </a:spcBef>
              <a:spcAft>
                <a:spcPts val="0"/>
              </a:spcAft>
              <a:buClr>
                <a:schemeClr val="accent5"/>
              </a:buClr>
              <a:buSzPts val="6000"/>
              <a:buFont typeface="Arial"/>
              <a:buNone/>
              <a:defRPr sz="6000">
                <a:solidFill>
                  <a:schemeClr val="accent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70" name="Google Shape;170;p40"/>
          <p:cNvSpPr txBox="1">
            <a:spLocks noGrp="1"/>
          </p:cNvSpPr>
          <p:nvPr>
            <p:ph type="body" idx="1"/>
          </p:nvPr>
        </p:nvSpPr>
        <p:spPr>
          <a:xfrm>
            <a:off x="838976" y="4175997"/>
            <a:ext cx="10888663" cy="1620145"/>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1400"/>
              <a:buFont typeface="Arial"/>
              <a:buNone/>
              <a:defRPr sz="1400">
                <a:solidFill>
                  <a:srgbClr val="767676"/>
                </a:solidFill>
              </a:defRPr>
            </a:lvl1pPr>
            <a:lvl2pPr marL="914400" lvl="1" indent="-228600" algn="l">
              <a:lnSpc>
                <a:spcPct val="100000"/>
              </a:lnSpc>
              <a:spcBef>
                <a:spcPts val="1800"/>
              </a:spcBef>
              <a:spcAft>
                <a:spcPts val="0"/>
              </a:spcAft>
              <a:buSzPts val="2000"/>
              <a:buNone/>
              <a:defRPr/>
            </a:lvl2pPr>
            <a:lvl3pPr marL="1371600" lvl="2" indent="-342900" algn="l">
              <a:lnSpc>
                <a:spcPct val="100000"/>
              </a:lnSpc>
              <a:spcBef>
                <a:spcPts val="1800"/>
              </a:spcBef>
              <a:spcAft>
                <a:spcPts val="0"/>
              </a:spcAft>
              <a:buSzPts val="1800"/>
              <a:buChar char="•"/>
              <a:defRPr/>
            </a:lvl3pPr>
            <a:lvl4pPr marL="1828800" lvl="3" indent="-342900" algn="l">
              <a:lnSpc>
                <a:spcPct val="100000"/>
              </a:lnSpc>
              <a:spcBef>
                <a:spcPts val="1800"/>
              </a:spcBef>
              <a:spcAft>
                <a:spcPts val="0"/>
              </a:spcAft>
              <a:buSzPts val="1800"/>
              <a:buChar char="•"/>
              <a:defRPr/>
            </a:lvl4pPr>
            <a:lvl5pPr marL="2286000" lvl="4" indent="-342900" algn="l">
              <a:lnSpc>
                <a:spcPct val="100000"/>
              </a:lnSpc>
              <a:spcBef>
                <a:spcPts val="1800"/>
              </a:spcBef>
              <a:spcAft>
                <a:spcPts val="0"/>
              </a:spcAft>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cxnSp>
        <p:nvCxnSpPr>
          <p:cNvPr id="171" name="Google Shape;171;p40"/>
          <p:cNvCxnSpPr/>
          <p:nvPr/>
        </p:nvCxnSpPr>
        <p:spPr>
          <a:xfrm>
            <a:off x="838200" y="0"/>
            <a:ext cx="0" cy="2362711"/>
          </a:xfrm>
          <a:prstGeom prst="straightConnector1">
            <a:avLst/>
          </a:prstGeom>
          <a:noFill/>
          <a:ln w="28575" cap="flat" cmpd="sng">
            <a:solidFill>
              <a:schemeClr val="accent5"/>
            </a:solidFill>
            <a:prstDash val="solid"/>
            <a:miter lim="800000"/>
            <a:headEnd type="none" w="sm" len="sm"/>
            <a:tailEnd type="none" w="sm" len="sm"/>
          </a:ln>
        </p:spPr>
      </p:cxn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and Object">
  <p:cSld name="Content and Object">
    <p:spTree>
      <p:nvGrpSpPr>
        <p:cNvPr id="1" name="Shape 172"/>
        <p:cNvGrpSpPr/>
        <p:nvPr/>
      </p:nvGrpSpPr>
      <p:grpSpPr>
        <a:xfrm>
          <a:off x="0" y="0"/>
          <a:ext cx="0" cy="0"/>
          <a:chOff x="0" y="0"/>
          <a:chExt cx="0" cy="0"/>
        </a:xfrm>
      </p:grpSpPr>
      <p:sp>
        <p:nvSpPr>
          <p:cNvPr id="173" name="Google Shape;173;p41"/>
          <p:cNvSpPr txBox="1">
            <a:spLocks noGrp="1"/>
          </p:cNvSpPr>
          <p:nvPr>
            <p:ph type="sldNum" idx="12"/>
          </p:nvPr>
        </p:nvSpPr>
        <p:spPr>
          <a:xfrm>
            <a:off x="697524" y="6131286"/>
            <a:ext cx="27432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GB"/>
              <a:t>‹#›</a:t>
            </a:fld>
            <a:endParaRPr dirty="0"/>
          </a:p>
        </p:txBody>
      </p:sp>
      <p:sp>
        <p:nvSpPr>
          <p:cNvPr id="174" name="Google Shape;174;p41"/>
          <p:cNvSpPr txBox="1">
            <a:spLocks noGrp="1"/>
          </p:cNvSpPr>
          <p:nvPr>
            <p:ph type="title"/>
          </p:nvPr>
        </p:nvSpPr>
        <p:spPr>
          <a:xfrm>
            <a:off x="970722" y="482860"/>
            <a:ext cx="10515600" cy="782357"/>
          </a:xfrm>
          <a:prstGeom prst="rect">
            <a:avLst/>
          </a:prstGeom>
          <a:noFill/>
          <a:ln>
            <a:noFill/>
          </a:ln>
        </p:spPr>
        <p:txBody>
          <a:bodyPr spcFirstLastPara="1" wrap="square" lIns="91425" tIns="45700" rIns="91425" bIns="0" anchor="b" anchorCtr="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sp>
        <p:nvSpPr>
          <p:cNvPr id="175" name="Google Shape;175;p41"/>
          <p:cNvSpPr txBox="1">
            <a:spLocks noGrp="1"/>
          </p:cNvSpPr>
          <p:nvPr>
            <p:ph type="body" idx="1"/>
          </p:nvPr>
        </p:nvSpPr>
        <p:spPr>
          <a:xfrm>
            <a:off x="838198" y="1825625"/>
            <a:ext cx="5328000" cy="3906435"/>
          </a:xfrm>
          <a:prstGeom prst="rect">
            <a:avLst/>
          </a:prstGeom>
          <a:noFill/>
          <a:ln>
            <a:noFill/>
          </a:ln>
        </p:spPr>
        <p:txBody>
          <a:bodyPr spcFirstLastPara="1" wrap="square" lIns="91425" tIns="45700" rIns="91425" bIns="45700" anchor="t" anchorCtr="0">
            <a:noAutofit/>
          </a:bodyPr>
          <a:lstStyle>
            <a:lvl1pPr marL="457200" lvl="0" indent="-381000" algn="l">
              <a:lnSpc>
                <a:spcPct val="100000"/>
              </a:lnSpc>
              <a:spcBef>
                <a:spcPts val="0"/>
              </a:spcBef>
              <a:spcAft>
                <a:spcPts val="0"/>
              </a:spcAft>
              <a:buSzPts val="2400"/>
              <a:buChar char="•"/>
              <a:defRPr/>
            </a:lvl1pPr>
            <a:lvl2pPr marL="914400" lvl="1" indent="-355600" algn="l">
              <a:lnSpc>
                <a:spcPct val="100000"/>
              </a:lnSpc>
              <a:spcBef>
                <a:spcPts val="1800"/>
              </a:spcBef>
              <a:spcAft>
                <a:spcPts val="0"/>
              </a:spcAft>
              <a:buSzPts val="2000"/>
              <a:buChar char="•"/>
              <a:defRPr/>
            </a:lvl2pPr>
            <a:lvl3pPr marL="1371600" lvl="2" indent="-342900" algn="l">
              <a:lnSpc>
                <a:spcPct val="100000"/>
              </a:lnSpc>
              <a:spcBef>
                <a:spcPts val="1800"/>
              </a:spcBef>
              <a:spcAft>
                <a:spcPts val="0"/>
              </a:spcAft>
              <a:buSzPts val="1800"/>
              <a:buChar char="•"/>
              <a:defRPr/>
            </a:lvl3pPr>
            <a:lvl4pPr marL="1828800" lvl="3" indent="-330200" algn="l">
              <a:lnSpc>
                <a:spcPct val="100000"/>
              </a:lnSpc>
              <a:spcBef>
                <a:spcPts val="1800"/>
              </a:spcBef>
              <a:spcAft>
                <a:spcPts val="0"/>
              </a:spcAft>
              <a:buSzPts val="1600"/>
              <a:buChar char="•"/>
              <a:defRPr/>
            </a:lvl4pPr>
            <a:lvl5pPr marL="2286000" lvl="4" indent="-330200" algn="l">
              <a:lnSpc>
                <a:spcPct val="100000"/>
              </a:lnSpc>
              <a:spcBef>
                <a:spcPts val="1800"/>
              </a:spcBef>
              <a:spcAft>
                <a:spcPts val="0"/>
              </a:spcAft>
              <a:buSzPts val="16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176" name="Google Shape;176;p41"/>
          <p:cNvSpPr txBox="1">
            <a:spLocks noGrp="1"/>
          </p:cNvSpPr>
          <p:nvPr>
            <p:ph type="body" idx="2"/>
          </p:nvPr>
        </p:nvSpPr>
        <p:spPr>
          <a:xfrm>
            <a:off x="6402250" y="1825625"/>
            <a:ext cx="5328000" cy="3906435"/>
          </a:xfrm>
          <a:prstGeom prst="rect">
            <a:avLst/>
          </a:prstGeom>
          <a:noFill/>
          <a:ln>
            <a:noFill/>
          </a:ln>
        </p:spPr>
        <p:txBody>
          <a:bodyPr spcFirstLastPara="1" wrap="square" lIns="91425" tIns="45700" rIns="91425" bIns="45700" anchor="t" anchorCtr="0">
            <a:noAutofit/>
          </a:bodyPr>
          <a:lstStyle>
            <a:lvl1pPr marL="457200" lvl="0" indent="-228600" algn="l">
              <a:lnSpc>
                <a:spcPct val="100000"/>
              </a:lnSpc>
              <a:spcBef>
                <a:spcPts val="0"/>
              </a:spcBef>
              <a:spcAft>
                <a:spcPts val="0"/>
              </a:spcAft>
              <a:buSzPts val="2400"/>
              <a:buNone/>
              <a:defRPr/>
            </a:lvl1pPr>
            <a:lvl2pPr marL="914400" lvl="1" indent="-342900" algn="l">
              <a:lnSpc>
                <a:spcPct val="100000"/>
              </a:lnSpc>
              <a:spcBef>
                <a:spcPts val="1800"/>
              </a:spcBef>
              <a:spcAft>
                <a:spcPts val="0"/>
              </a:spcAft>
              <a:buSzPts val="1800"/>
              <a:buChar char="•"/>
              <a:defRPr/>
            </a:lvl2pPr>
            <a:lvl3pPr marL="1371600" lvl="2" indent="-342900" algn="l">
              <a:lnSpc>
                <a:spcPct val="100000"/>
              </a:lnSpc>
              <a:spcBef>
                <a:spcPts val="1800"/>
              </a:spcBef>
              <a:spcAft>
                <a:spcPts val="0"/>
              </a:spcAft>
              <a:buSzPts val="1800"/>
              <a:buChar char="•"/>
              <a:defRPr/>
            </a:lvl3pPr>
            <a:lvl4pPr marL="1828800" lvl="3" indent="-342900" algn="l">
              <a:lnSpc>
                <a:spcPct val="100000"/>
              </a:lnSpc>
              <a:spcBef>
                <a:spcPts val="1800"/>
              </a:spcBef>
              <a:spcAft>
                <a:spcPts val="0"/>
              </a:spcAft>
              <a:buSzPts val="1800"/>
              <a:buChar char="•"/>
              <a:defRPr/>
            </a:lvl4pPr>
            <a:lvl5pPr marL="2286000" lvl="4" indent="-342900" algn="l">
              <a:lnSpc>
                <a:spcPct val="100000"/>
              </a:lnSpc>
              <a:spcBef>
                <a:spcPts val="1800"/>
              </a:spcBef>
              <a:spcAft>
                <a:spcPts val="0"/>
              </a:spcAft>
              <a:buSzPts val="1800"/>
              <a:buChar char="•"/>
              <a:defRPr/>
            </a:lvl5pPr>
            <a:lvl6pPr marL="2743200" lvl="5" indent="-342900" algn="l">
              <a:lnSpc>
                <a:spcPct val="90000"/>
              </a:lnSpc>
              <a:spcBef>
                <a:spcPts val="18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cxnSp>
        <p:nvCxnSpPr>
          <p:cNvPr id="177" name="Google Shape;177;p41"/>
          <p:cNvCxnSpPr/>
          <p:nvPr/>
        </p:nvCxnSpPr>
        <p:spPr>
          <a:xfrm flipH="1">
            <a:off x="838199" y="0"/>
            <a:ext cx="1" cy="1276357"/>
          </a:xfrm>
          <a:prstGeom prst="straightConnector1">
            <a:avLst/>
          </a:prstGeom>
          <a:noFill/>
          <a:ln w="28575" cap="flat" cmpd="sng">
            <a:solidFill>
              <a:schemeClr val="accent5"/>
            </a:solidFill>
            <a:prstDash val="solid"/>
            <a:miter lim="800000"/>
            <a:headEnd type="none" w="sm" len="sm"/>
            <a:tailEnd type="none" w="sm" len="sm"/>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178"/>
        <p:cNvGrpSpPr/>
        <p:nvPr/>
      </p:nvGrpSpPr>
      <p:grpSpPr>
        <a:xfrm>
          <a:off x="0" y="0"/>
          <a:ext cx="0" cy="0"/>
          <a:chOff x="0" y="0"/>
          <a:chExt cx="0" cy="0"/>
        </a:xfrm>
      </p:grpSpPr>
      <p:sp>
        <p:nvSpPr>
          <p:cNvPr id="179" name="Google Shape;179;p42"/>
          <p:cNvSpPr txBox="1">
            <a:spLocks noGrp="1"/>
          </p:cNvSpPr>
          <p:nvPr>
            <p:ph type="sldNum" idx="12"/>
          </p:nvPr>
        </p:nvSpPr>
        <p:spPr>
          <a:xfrm>
            <a:off x="697524" y="6131286"/>
            <a:ext cx="27432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GB"/>
              <a:t>‹#›</a:t>
            </a:fld>
            <a:endParaRPr dirty="0"/>
          </a:p>
        </p:txBody>
      </p:sp>
      <p:sp>
        <p:nvSpPr>
          <p:cNvPr id="180" name="Google Shape;180;p42"/>
          <p:cNvSpPr txBox="1">
            <a:spLocks noGrp="1"/>
          </p:cNvSpPr>
          <p:nvPr>
            <p:ph type="title"/>
          </p:nvPr>
        </p:nvSpPr>
        <p:spPr>
          <a:xfrm>
            <a:off x="970722" y="482860"/>
            <a:ext cx="10515600" cy="782357"/>
          </a:xfrm>
          <a:prstGeom prst="rect">
            <a:avLst/>
          </a:prstGeom>
          <a:noFill/>
          <a:ln>
            <a:noFill/>
          </a:ln>
        </p:spPr>
        <p:txBody>
          <a:bodyPr spcFirstLastPara="1" wrap="square" lIns="91425" tIns="45700" rIns="91425" bIns="0" anchor="b" anchorCtr="0">
            <a:noAutofit/>
          </a:bodyPr>
          <a:lstStyle>
            <a:lvl1pPr lvl="0" algn="l">
              <a:lnSpc>
                <a:spcPct val="90000"/>
              </a:lnSpc>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r>
              <a:rPr lang="en-US"/>
              <a:t>Click to edit Master title style</a:t>
            </a:r>
            <a:endParaRPr/>
          </a:p>
        </p:txBody>
      </p:sp>
      <p:cxnSp>
        <p:nvCxnSpPr>
          <p:cNvPr id="181" name="Google Shape;181;p42"/>
          <p:cNvCxnSpPr/>
          <p:nvPr/>
        </p:nvCxnSpPr>
        <p:spPr>
          <a:xfrm flipH="1">
            <a:off x="838199" y="0"/>
            <a:ext cx="1" cy="1276357"/>
          </a:xfrm>
          <a:prstGeom prst="straightConnector1">
            <a:avLst/>
          </a:prstGeom>
          <a:noFill/>
          <a:ln w="28575" cap="flat" cmpd="sng">
            <a:solidFill>
              <a:schemeClr val="accent5"/>
            </a:solidFill>
            <a:prstDash val="solid"/>
            <a:miter lim="800000"/>
            <a:headEnd type="none" w="sm" len="sm"/>
            <a:tailEnd type="none" w="sm" len="sm"/>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82"/>
        <p:cNvGrpSpPr/>
        <p:nvPr/>
      </p:nvGrpSpPr>
      <p:grpSpPr>
        <a:xfrm>
          <a:off x="0" y="0"/>
          <a:ext cx="0" cy="0"/>
          <a:chOff x="0" y="0"/>
          <a:chExt cx="0" cy="0"/>
        </a:xfrm>
      </p:grpSpPr>
      <p:sp>
        <p:nvSpPr>
          <p:cNvPr id="183" name="Google Shape;183;p43"/>
          <p:cNvSpPr txBox="1">
            <a:spLocks noGrp="1"/>
          </p:cNvSpPr>
          <p:nvPr>
            <p:ph type="sldNum" idx="12"/>
          </p:nvPr>
        </p:nvSpPr>
        <p:spPr>
          <a:xfrm>
            <a:off x="697524" y="6131286"/>
            <a:ext cx="2743200" cy="365125"/>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GB"/>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1"/>
          <p:cNvSpPr txBox="1">
            <a:spLocks noGrp="1"/>
          </p:cNvSpPr>
          <p:nvPr>
            <p:ph type="sldNum" idx="12"/>
          </p:nvPr>
        </p:nvSpPr>
        <p:spPr>
          <a:xfrm>
            <a:off x="697524" y="6131286"/>
            <a:ext cx="2743200" cy="365125"/>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buNone/>
              <a:defRPr sz="1200" b="0" i="0" u="none" strike="noStrike" cap="none">
                <a:solidFill>
                  <a:srgbClr val="767676"/>
                </a:solidFill>
                <a:latin typeface="Arial"/>
                <a:ea typeface="Arial"/>
                <a:cs typeface="Arial"/>
                <a:sym typeface="Arial"/>
              </a:defRPr>
            </a:lvl1pPr>
            <a:lvl2pPr marL="0" marR="0" lvl="1" indent="0" algn="l" rtl="0">
              <a:spcBef>
                <a:spcPts val="0"/>
              </a:spcBef>
              <a:buNone/>
              <a:defRPr sz="1200" b="0" i="0" u="none" strike="noStrike" cap="none">
                <a:solidFill>
                  <a:srgbClr val="767676"/>
                </a:solidFill>
                <a:latin typeface="Arial"/>
                <a:ea typeface="Arial"/>
                <a:cs typeface="Arial"/>
                <a:sym typeface="Arial"/>
              </a:defRPr>
            </a:lvl2pPr>
            <a:lvl3pPr marL="0" marR="0" lvl="2" indent="0" algn="l" rtl="0">
              <a:spcBef>
                <a:spcPts val="0"/>
              </a:spcBef>
              <a:buNone/>
              <a:defRPr sz="1200" b="0" i="0" u="none" strike="noStrike" cap="none">
                <a:solidFill>
                  <a:srgbClr val="767676"/>
                </a:solidFill>
                <a:latin typeface="Arial"/>
                <a:ea typeface="Arial"/>
                <a:cs typeface="Arial"/>
                <a:sym typeface="Arial"/>
              </a:defRPr>
            </a:lvl3pPr>
            <a:lvl4pPr marL="0" marR="0" lvl="3" indent="0" algn="l" rtl="0">
              <a:spcBef>
                <a:spcPts val="0"/>
              </a:spcBef>
              <a:buNone/>
              <a:defRPr sz="1200" b="0" i="0" u="none" strike="noStrike" cap="none">
                <a:solidFill>
                  <a:srgbClr val="767676"/>
                </a:solidFill>
                <a:latin typeface="Arial"/>
                <a:ea typeface="Arial"/>
                <a:cs typeface="Arial"/>
                <a:sym typeface="Arial"/>
              </a:defRPr>
            </a:lvl4pPr>
            <a:lvl5pPr marL="0" marR="0" lvl="4" indent="0" algn="l" rtl="0">
              <a:spcBef>
                <a:spcPts val="0"/>
              </a:spcBef>
              <a:buNone/>
              <a:defRPr sz="1200" b="0" i="0" u="none" strike="noStrike" cap="none">
                <a:solidFill>
                  <a:srgbClr val="767676"/>
                </a:solidFill>
                <a:latin typeface="Arial"/>
                <a:ea typeface="Arial"/>
                <a:cs typeface="Arial"/>
                <a:sym typeface="Arial"/>
              </a:defRPr>
            </a:lvl5pPr>
            <a:lvl6pPr marL="0" marR="0" lvl="5" indent="0" algn="l" rtl="0">
              <a:spcBef>
                <a:spcPts val="0"/>
              </a:spcBef>
              <a:buNone/>
              <a:defRPr sz="1200" b="0" i="0" u="none" strike="noStrike" cap="none">
                <a:solidFill>
                  <a:srgbClr val="767676"/>
                </a:solidFill>
                <a:latin typeface="Arial"/>
                <a:ea typeface="Arial"/>
                <a:cs typeface="Arial"/>
                <a:sym typeface="Arial"/>
              </a:defRPr>
            </a:lvl6pPr>
            <a:lvl7pPr marL="0" marR="0" lvl="6" indent="0" algn="l" rtl="0">
              <a:spcBef>
                <a:spcPts val="0"/>
              </a:spcBef>
              <a:buNone/>
              <a:defRPr sz="1200" b="0" i="0" u="none" strike="noStrike" cap="none">
                <a:solidFill>
                  <a:srgbClr val="767676"/>
                </a:solidFill>
                <a:latin typeface="Arial"/>
                <a:ea typeface="Arial"/>
                <a:cs typeface="Arial"/>
                <a:sym typeface="Arial"/>
              </a:defRPr>
            </a:lvl7pPr>
            <a:lvl8pPr marL="0" marR="0" lvl="7" indent="0" algn="l" rtl="0">
              <a:spcBef>
                <a:spcPts val="0"/>
              </a:spcBef>
              <a:buNone/>
              <a:defRPr sz="1200" b="0" i="0" u="none" strike="noStrike" cap="none">
                <a:solidFill>
                  <a:srgbClr val="767676"/>
                </a:solidFill>
                <a:latin typeface="Arial"/>
                <a:ea typeface="Arial"/>
                <a:cs typeface="Arial"/>
                <a:sym typeface="Arial"/>
              </a:defRPr>
            </a:lvl8pPr>
            <a:lvl9pPr marL="0" marR="0" lvl="8" indent="0" algn="l" rtl="0">
              <a:spcBef>
                <a:spcPts val="0"/>
              </a:spcBef>
              <a:buNone/>
              <a:defRPr sz="1200" b="0" i="0" u="none" strike="noStrike" cap="none">
                <a:solidFill>
                  <a:srgbClr val="767676"/>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GB"/>
              <a:t>‹#›</a:t>
            </a:fld>
            <a:endParaRPr dirty="0"/>
          </a:p>
        </p:txBody>
      </p:sp>
      <p:sp>
        <p:nvSpPr>
          <p:cNvPr id="11" name="Google Shape;11;p21"/>
          <p:cNvSpPr txBox="1">
            <a:spLocks noGrp="1"/>
          </p:cNvSpPr>
          <p:nvPr>
            <p:ph type="title"/>
          </p:nvPr>
        </p:nvSpPr>
        <p:spPr>
          <a:xfrm>
            <a:off x="838200" y="482860"/>
            <a:ext cx="10515600" cy="782357"/>
          </a:xfrm>
          <a:prstGeom prst="rect">
            <a:avLst/>
          </a:prstGeom>
          <a:noFill/>
          <a:ln>
            <a:noFill/>
          </a:ln>
        </p:spPr>
        <p:txBody>
          <a:bodyPr spcFirstLastPara="1" wrap="square" lIns="91425" tIns="45700" rIns="91425" bIns="0" anchor="b" anchorCtr="0">
            <a:noAutofit/>
          </a:bodyPr>
          <a:lstStyle>
            <a:lvl1pPr marR="0" lvl="0" algn="l" rtl="0">
              <a:lnSpc>
                <a:spcPct val="90000"/>
              </a:lnSpc>
              <a:spcBef>
                <a:spcPts val="0"/>
              </a:spcBef>
              <a:spcAft>
                <a:spcPts val="0"/>
              </a:spcAft>
              <a:buClr>
                <a:schemeClr val="dk2"/>
              </a:buClr>
              <a:buSzPts val="4000"/>
              <a:buFont typeface="Arial"/>
              <a:buNone/>
              <a:defRPr sz="40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Google Shape;12;p21"/>
          <p:cNvSpPr txBox="1">
            <a:spLocks noGrp="1"/>
          </p:cNvSpPr>
          <p:nvPr>
            <p:ph type="body" idx="1"/>
          </p:nvPr>
        </p:nvSpPr>
        <p:spPr>
          <a:xfrm>
            <a:off x="838200" y="1825625"/>
            <a:ext cx="10515600" cy="3881904"/>
          </a:xfrm>
          <a:prstGeom prst="rect">
            <a:avLst/>
          </a:prstGeom>
          <a:noFill/>
          <a:ln>
            <a:noFill/>
          </a:ln>
        </p:spPr>
        <p:txBody>
          <a:bodyPr spcFirstLastPara="1" wrap="square" lIns="91425" tIns="45700" rIns="91425" bIns="45700" anchor="t" anchorCtr="0">
            <a:noAutofit/>
          </a:bodyPr>
          <a:lstStyle>
            <a:lvl1pPr marL="457200" marR="0" lvl="0" indent="-381000" algn="l" rtl="0">
              <a:lnSpc>
                <a:spcPct val="100000"/>
              </a:lnSpc>
              <a:spcBef>
                <a:spcPts val="0"/>
              </a:spcBef>
              <a:spcAft>
                <a:spcPts val="0"/>
              </a:spcAft>
              <a:buClr>
                <a:schemeClr val="dk2"/>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lnSpc>
                <a:spcPct val="100000"/>
              </a:lnSpc>
              <a:spcBef>
                <a:spcPts val="1800"/>
              </a:spcBef>
              <a:spcAft>
                <a:spcPts val="0"/>
              </a:spcAft>
              <a:buClr>
                <a:schemeClr val="dk2"/>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lnSpc>
                <a:spcPct val="100000"/>
              </a:lnSpc>
              <a:spcBef>
                <a:spcPts val="1800"/>
              </a:spcBef>
              <a:spcAft>
                <a:spcPts val="0"/>
              </a:spcAft>
              <a:buClr>
                <a:schemeClr val="dk2"/>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lnSpc>
                <a:spcPct val="100000"/>
              </a:lnSpc>
              <a:spcBef>
                <a:spcPts val="180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1800"/>
              </a:spcBef>
              <a:spcAft>
                <a:spcPts val="0"/>
              </a:spcAft>
              <a:buClr>
                <a:schemeClr val="dk2"/>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2900" algn="l" rtl="0">
              <a:lnSpc>
                <a:spcPct val="90000"/>
              </a:lnSpc>
              <a:spcBef>
                <a:spcPts val="18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pic>
        <p:nvPicPr>
          <p:cNvPr id="13" name="Google Shape;13;p21" descr="European Commission"/>
          <p:cNvPicPr preferRelativeResize="0"/>
          <p:nvPr/>
        </p:nvPicPr>
        <p:blipFill rotWithShape="1">
          <a:blip r:embed="rId13">
            <a:alphaModFix/>
          </a:blip>
          <a:srcRect/>
          <a:stretch/>
        </p:blipFill>
        <p:spPr>
          <a:xfrm>
            <a:off x="10033852" y="6045988"/>
            <a:ext cx="1715733" cy="45042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hyperlink" Target="https://creativecommons.org/licenses/by/4.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pic>
        <p:nvPicPr>
          <p:cNvPr id="2" name="Google Shape;17;p22" descr="European Commission">
            <a:extLst>
              <a:ext uri="{FF2B5EF4-FFF2-40B4-BE49-F238E27FC236}">
                <a16:creationId xmlns:a16="http://schemas.microsoft.com/office/drawing/2014/main" id="{F331827D-67AB-BC45-5244-975836C82EE5}"/>
              </a:ext>
            </a:extLst>
          </p:cNvPr>
          <p:cNvPicPr preferRelativeResize="0"/>
          <p:nvPr/>
        </p:nvPicPr>
        <p:blipFill rotWithShape="1">
          <a:blip r:embed="rId3">
            <a:alphaModFix/>
          </a:blip>
          <a:srcRect/>
          <a:stretch/>
        </p:blipFill>
        <p:spPr>
          <a:xfrm>
            <a:off x="5388933" y="258042"/>
            <a:ext cx="1659793" cy="1152460"/>
          </a:xfrm>
          <a:prstGeom prst="rect">
            <a:avLst/>
          </a:prstGeom>
          <a:noFill/>
          <a:ln>
            <a:noFill/>
          </a:ln>
        </p:spPr>
      </p:pic>
      <p:sp>
        <p:nvSpPr>
          <p:cNvPr id="188" name="Google Shape;188;p1"/>
          <p:cNvSpPr txBox="1">
            <a:spLocks noGrp="1"/>
          </p:cNvSpPr>
          <p:nvPr>
            <p:ph type="ctrTitle"/>
          </p:nvPr>
        </p:nvSpPr>
        <p:spPr>
          <a:xfrm>
            <a:off x="1071350" y="1992572"/>
            <a:ext cx="10065224" cy="2149523"/>
          </a:xfrm>
          <a:prstGeom prst="rect">
            <a:avLst/>
          </a:prstGeom>
          <a:noFill/>
          <a:ln>
            <a:noFill/>
          </a:ln>
        </p:spPr>
        <p:txBody>
          <a:bodyPr spcFirstLastPara="1" wrap="square" lIns="91425" tIns="45700" rIns="91425" bIns="0" anchor="t" anchorCtr="0">
            <a:noAutofit/>
          </a:bodyPr>
          <a:lstStyle/>
          <a:p>
            <a:pPr lvl="0"/>
            <a:r>
              <a:rPr lang="en-IE" dirty="0"/>
              <a:t>2021-27 </a:t>
            </a:r>
            <a:r>
              <a:rPr lang="de-DE" dirty="0" smtClean="0"/>
              <a:t>Halbzeitüberprüfung</a:t>
            </a:r>
            <a:br>
              <a:rPr lang="de-DE" dirty="0" smtClean="0"/>
            </a:br>
            <a:endParaRPr lang="de-DE" dirty="0"/>
          </a:p>
        </p:txBody>
      </p:sp>
      <p:sp>
        <p:nvSpPr>
          <p:cNvPr id="189" name="Google Shape;189;p1"/>
          <p:cNvSpPr txBox="1">
            <a:spLocks noGrp="1"/>
          </p:cNvSpPr>
          <p:nvPr>
            <p:ph type="subTitle" idx="1"/>
          </p:nvPr>
        </p:nvSpPr>
        <p:spPr>
          <a:xfrm>
            <a:off x="1071351" y="4418049"/>
            <a:ext cx="10065224" cy="897754"/>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2800"/>
              <a:buNone/>
            </a:pPr>
            <a:r>
              <a:rPr lang="de-DE" b="1" dirty="0" smtClean="0"/>
              <a:t>Begleitausschuss für das ESF+ &amp; JTF Programm Beschäftigung am 24.4.2024</a:t>
            </a:r>
            <a:endParaRPr lang="de-DE" b="1" dirty="0"/>
          </a:p>
        </p:txBody>
      </p:sp>
      <p:sp>
        <p:nvSpPr>
          <p:cNvPr id="190" name="Google Shape;190;p1"/>
          <p:cNvSpPr txBox="1">
            <a:spLocks noGrp="1"/>
          </p:cNvSpPr>
          <p:nvPr>
            <p:ph type="body" idx="2"/>
          </p:nvPr>
        </p:nvSpPr>
        <p:spPr>
          <a:xfrm>
            <a:off x="6096000" y="5557903"/>
            <a:ext cx="5040313" cy="528998"/>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2200"/>
              <a:buFont typeface="Arial"/>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A5E9F5-9F31-B3F9-5FE1-B82B7731D5B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smtClean="0"/>
              <a:t>10</a:t>
            </a:fld>
            <a:endParaRPr lang="en-GB" dirty="0"/>
          </a:p>
        </p:txBody>
      </p:sp>
      <p:sp>
        <p:nvSpPr>
          <p:cNvPr id="3" name="Title 2">
            <a:extLst>
              <a:ext uri="{FF2B5EF4-FFF2-40B4-BE49-F238E27FC236}">
                <a16:creationId xmlns:a16="http://schemas.microsoft.com/office/drawing/2014/main" id="{7D38CD64-37E2-6637-E7F2-83E8D01C0F46}"/>
              </a:ext>
            </a:extLst>
          </p:cNvPr>
          <p:cNvSpPr>
            <a:spLocks noGrp="1"/>
          </p:cNvSpPr>
          <p:nvPr>
            <p:ph type="title"/>
          </p:nvPr>
        </p:nvSpPr>
        <p:spPr>
          <a:xfrm>
            <a:off x="970721" y="311410"/>
            <a:ext cx="10423183" cy="782357"/>
          </a:xfrm>
        </p:spPr>
        <p:txBody>
          <a:bodyPr/>
          <a:lstStyle/>
          <a:p>
            <a:r>
              <a:rPr lang="fi-FI" sz="3200" b="1" dirty="0">
                <a:latin typeface="Calibri" panose="020F0502020204030204" pitchFamily="34" charset="0"/>
                <a:cs typeface="Calibri" panose="020F0502020204030204" pitchFamily="34" charset="0"/>
              </a:rPr>
              <a:t>9. </a:t>
            </a:r>
            <a:r>
              <a:rPr lang="de-DE" sz="3200" b="1" dirty="0" smtClean="0">
                <a:latin typeface="Calibri" panose="020F0502020204030204" pitchFamily="34" charset="0"/>
                <a:cs typeface="Calibri" panose="020F0502020204030204" pitchFamily="34" charset="0"/>
              </a:rPr>
              <a:t>Schwerpunkt auf Anhang 17</a:t>
            </a:r>
            <a:endParaRPr lang="de-DE" sz="3200" b="1" dirty="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F9F6B2FF-1416-C7E3-C652-0CAC0320EDC8}"/>
              </a:ext>
            </a:extLst>
          </p:cNvPr>
          <p:cNvSpPr>
            <a:spLocks noGrp="1"/>
          </p:cNvSpPr>
          <p:nvPr>
            <p:ph type="body" idx="1"/>
          </p:nvPr>
        </p:nvSpPr>
        <p:spPr>
          <a:xfrm>
            <a:off x="647699" y="1387475"/>
            <a:ext cx="10905699" cy="3881904"/>
          </a:xfrm>
        </p:spPr>
        <p:txBody>
          <a:bodyPr/>
          <a:lstStyle/>
          <a:p>
            <a:pPr marL="342900" lvl="0" indent="-342900" algn="just">
              <a:lnSpc>
                <a:spcPct val="107000"/>
              </a:lnSpc>
              <a:spcAft>
                <a:spcPts val="600"/>
              </a:spcAft>
              <a:buFont typeface="Symbol" panose="05050102010706020507" pitchFamily="18" charset="2"/>
              <a:buChar char=""/>
            </a:pPr>
            <a:r>
              <a:rPr lang="de-DE" dirty="0">
                <a:solidFill>
                  <a:srgbClr val="000000"/>
                </a:solidFill>
                <a:latin typeface="Calibri"/>
                <a:ea typeface="Calibri"/>
                <a:cs typeface="Calibri"/>
              </a:rPr>
              <a:t>Anhang 17 „Wirtschaftliche und soziale Leistung auf regionaler Ebene“ </a:t>
            </a:r>
            <a:r>
              <a:rPr lang="de-DE" dirty="0" smtClean="0">
                <a:solidFill>
                  <a:srgbClr val="000000"/>
                </a:solidFill>
                <a:latin typeface="Calibri"/>
                <a:ea typeface="Calibri"/>
                <a:cs typeface="Calibri"/>
              </a:rPr>
              <a:t>wird</a:t>
            </a:r>
            <a:r>
              <a:rPr lang="en-US" dirty="0" smtClean="0">
                <a:solidFill>
                  <a:srgbClr val="000000"/>
                </a:solidFill>
                <a:effectLst/>
                <a:latin typeface="Calibri"/>
                <a:ea typeface="Calibri"/>
                <a:cs typeface="Calibri"/>
              </a:rPr>
              <a:t>:</a:t>
            </a:r>
            <a:endParaRPr lang="en-IE" dirty="0">
              <a:effectLst/>
              <a:latin typeface="Calibri"/>
              <a:ea typeface="Calibri"/>
              <a:cs typeface="Calibri"/>
            </a:endParaRPr>
          </a:p>
          <a:p>
            <a:pPr marL="800100" lvl="1" indent="-342900" algn="just">
              <a:lnSpc>
                <a:spcPct val="107000"/>
              </a:lnSpc>
              <a:spcBef>
                <a:spcPts val="0"/>
              </a:spcBef>
              <a:buFont typeface="Arial" panose="02070309020205020404" pitchFamily="49" charset="0"/>
              <a:buChar char="•"/>
              <a:tabLst>
                <a:tab pos="914400" algn="l"/>
              </a:tabLst>
            </a:pPr>
            <a:r>
              <a:rPr lang="de-DE" sz="2400" b="1" dirty="0" smtClean="0">
                <a:solidFill>
                  <a:srgbClr val="000000"/>
                </a:solidFill>
                <a:latin typeface="Calibri"/>
                <a:ea typeface="Calibri"/>
                <a:cs typeface="Calibri"/>
              </a:rPr>
              <a:t>die </a:t>
            </a:r>
            <a:r>
              <a:rPr lang="de-DE" sz="2400" b="1" dirty="0">
                <a:solidFill>
                  <a:srgbClr val="000000"/>
                </a:solidFill>
                <a:latin typeface="Calibri"/>
                <a:ea typeface="Calibri"/>
                <a:cs typeface="Calibri"/>
              </a:rPr>
              <a:t>sozioökonomischen regionalen Unterschiede innerhalb der einzelnen </a:t>
            </a:r>
            <a:r>
              <a:rPr lang="de-DE" sz="2400" b="1" dirty="0" smtClean="0">
                <a:solidFill>
                  <a:srgbClr val="000000"/>
                </a:solidFill>
                <a:latin typeface="Calibri"/>
                <a:ea typeface="Calibri"/>
                <a:cs typeface="Calibri"/>
              </a:rPr>
              <a:t>Mitgliedstaaten</a:t>
            </a:r>
            <a:r>
              <a:rPr lang="de-DE" sz="2400" dirty="0" smtClean="0">
                <a:solidFill>
                  <a:srgbClr val="000000"/>
                </a:solidFill>
                <a:latin typeface="Calibri"/>
                <a:ea typeface="Calibri"/>
                <a:cs typeface="Calibri"/>
              </a:rPr>
              <a:t> analysieren</a:t>
            </a:r>
            <a:r>
              <a:rPr lang="en-US" sz="2400" b="1" dirty="0" smtClean="0">
                <a:solidFill>
                  <a:srgbClr val="000000"/>
                </a:solidFill>
                <a:effectLst/>
                <a:latin typeface="Calibri"/>
                <a:ea typeface="Calibri"/>
                <a:cs typeface="Calibri"/>
              </a:rPr>
              <a:t>.</a:t>
            </a:r>
            <a:endParaRPr lang="en-IE" sz="2400" dirty="0">
              <a:effectLst/>
              <a:latin typeface="Calibri"/>
              <a:ea typeface="Calibri"/>
              <a:cs typeface="Calibri"/>
            </a:endParaRPr>
          </a:p>
          <a:p>
            <a:pPr marL="800100" lvl="1" indent="-342900" algn="just">
              <a:lnSpc>
                <a:spcPct val="107000"/>
              </a:lnSpc>
              <a:spcBef>
                <a:spcPts val="0"/>
              </a:spcBef>
              <a:spcAft>
                <a:spcPts val="600"/>
              </a:spcAft>
              <a:buFont typeface="Arial" panose="02070309020205020404" pitchFamily="49" charset="0"/>
              <a:buChar char="•"/>
              <a:tabLst>
                <a:tab pos="914400" algn="l"/>
              </a:tabLst>
            </a:pPr>
            <a:r>
              <a:rPr lang="de-DE" sz="2400" b="1" dirty="0" smtClean="0">
                <a:solidFill>
                  <a:srgbClr val="000000"/>
                </a:solidFill>
                <a:latin typeface="Calibri"/>
                <a:ea typeface="Calibri"/>
                <a:cs typeface="Times New Roman"/>
              </a:rPr>
              <a:t>wichtigen Investitionsbedarf </a:t>
            </a:r>
            <a:r>
              <a:rPr lang="de-DE" sz="2400" dirty="0">
                <a:solidFill>
                  <a:srgbClr val="000000"/>
                </a:solidFill>
                <a:latin typeface="Calibri"/>
                <a:ea typeface="Calibri"/>
                <a:cs typeface="Times New Roman"/>
              </a:rPr>
              <a:t>und für einige Mitgliedstaaten eines </a:t>
            </a:r>
            <a:r>
              <a:rPr lang="de-DE" sz="2400" b="1" dirty="0">
                <a:solidFill>
                  <a:srgbClr val="000000"/>
                </a:solidFill>
                <a:latin typeface="Calibri"/>
                <a:ea typeface="Calibri"/>
                <a:cs typeface="Times New Roman"/>
              </a:rPr>
              <a:t>gewissen </a:t>
            </a:r>
            <a:r>
              <a:rPr lang="de-DE" sz="2400" b="1" dirty="0" smtClean="0">
                <a:solidFill>
                  <a:srgbClr val="000000"/>
                </a:solidFill>
                <a:latin typeface="Calibri"/>
                <a:ea typeface="Calibri"/>
                <a:cs typeface="Times New Roman"/>
              </a:rPr>
              <a:t>Reformbedarf</a:t>
            </a:r>
            <a:r>
              <a:rPr lang="de-DE" sz="2400" dirty="0" smtClean="0">
                <a:solidFill>
                  <a:srgbClr val="000000"/>
                </a:solidFill>
                <a:latin typeface="Calibri"/>
                <a:ea typeface="Calibri"/>
                <a:cs typeface="Times New Roman"/>
              </a:rPr>
              <a:t> ermitteln</a:t>
            </a:r>
            <a:r>
              <a:rPr lang="en-US" sz="2400" b="1" dirty="0" smtClean="0">
                <a:solidFill>
                  <a:srgbClr val="000000"/>
                </a:solidFill>
                <a:effectLst/>
                <a:latin typeface="Calibri"/>
                <a:ea typeface="Calibri"/>
                <a:cs typeface="Times New Roman"/>
              </a:rPr>
              <a:t>.</a:t>
            </a:r>
            <a:r>
              <a:rPr lang="en-US" sz="2400" b="1" dirty="0">
                <a:solidFill>
                  <a:srgbClr val="000000"/>
                </a:solidFill>
                <a:latin typeface="Calibri"/>
                <a:ea typeface="Calibri"/>
                <a:cs typeface="Times New Roman"/>
              </a:rPr>
              <a:t> </a:t>
            </a:r>
            <a:endParaRPr lang="en-IE" sz="2400" dirty="0">
              <a:solidFill>
                <a:srgbClr val="4D4D4D"/>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1200"/>
              </a:spcAft>
              <a:buFont typeface="Symbol" panose="05050102010706020507" pitchFamily="18" charset="2"/>
              <a:buChar char=""/>
            </a:pPr>
            <a:r>
              <a:rPr lang="de-DE" dirty="0">
                <a:solidFill>
                  <a:srgbClr val="000000"/>
                </a:solidFill>
                <a:latin typeface="Calibri"/>
                <a:ea typeface="Calibri"/>
                <a:cs typeface="Calibri"/>
              </a:rPr>
              <a:t>In Anhang 17 wird die regionale und territoriale Perspektive in das Europäische Semester </a:t>
            </a:r>
            <a:r>
              <a:rPr lang="de-DE" dirty="0" smtClean="0">
                <a:solidFill>
                  <a:srgbClr val="000000"/>
                </a:solidFill>
                <a:latin typeface="Calibri"/>
                <a:ea typeface="Calibri"/>
                <a:cs typeface="Calibri"/>
              </a:rPr>
              <a:t>aufgenommen</a:t>
            </a:r>
            <a:r>
              <a:rPr lang="en-US" dirty="0" smtClean="0">
                <a:solidFill>
                  <a:srgbClr val="000000"/>
                </a:solidFill>
                <a:effectLst/>
                <a:latin typeface="Calibri"/>
                <a:ea typeface="Calibri"/>
                <a:cs typeface="Calibri"/>
              </a:rPr>
              <a:t>.</a:t>
            </a:r>
            <a:endParaRPr lang="en-IE" dirty="0">
              <a:effectLst/>
              <a:latin typeface="Calibri"/>
              <a:ea typeface="Calibri"/>
              <a:cs typeface="Calibri"/>
            </a:endParaRPr>
          </a:p>
          <a:p>
            <a:pPr marL="342900" lvl="0" indent="-342900" algn="just">
              <a:lnSpc>
                <a:spcPct val="107000"/>
              </a:lnSpc>
              <a:spcAft>
                <a:spcPts val="1200"/>
              </a:spcAft>
              <a:buFont typeface="Symbol" panose="05050102010706020507" pitchFamily="18" charset="2"/>
              <a:buChar char=""/>
            </a:pPr>
            <a:r>
              <a:rPr lang="de-DE" dirty="0">
                <a:solidFill>
                  <a:srgbClr val="000000"/>
                </a:solidFill>
                <a:latin typeface="Calibri"/>
                <a:ea typeface="Calibri"/>
                <a:cs typeface="Calibri"/>
              </a:rPr>
              <a:t>Die Halbzeitüberprüfung wird der geeignete Mechanismus zur Bewältigung einiger der in Anhang 17 genannten Herausforderungen sein</a:t>
            </a:r>
            <a:r>
              <a:rPr lang="en-US" dirty="0" smtClean="0">
                <a:solidFill>
                  <a:srgbClr val="000000"/>
                </a:solidFill>
                <a:effectLst/>
                <a:latin typeface="Calibri"/>
                <a:ea typeface="Calibri"/>
                <a:cs typeface="Calibri"/>
              </a:rPr>
              <a:t>.</a:t>
            </a:r>
            <a:endParaRPr lang="en-IE" dirty="0">
              <a:effectLst/>
              <a:latin typeface="Calibri"/>
              <a:ea typeface="Calibri"/>
              <a:cs typeface="Calibri"/>
            </a:endParaRPr>
          </a:p>
          <a:p>
            <a:pPr marL="342900" indent="-342900" algn="just">
              <a:lnSpc>
                <a:spcPct val="107000"/>
              </a:lnSpc>
              <a:spcAft>
                <a:spcPts val="1200"/>
              </a:spcAft>
              <a:buFont typeface="Symbol" panose="05050102010706020507" pitchFamily="18" charset="2"/>
              <a:buChar char=""/>
            </a:pPr>
            <a:r>
              <a:rPr lang="de-DE" dirty="0">
                <a:solidFill>
                  <a:srgbClr val="000000"/>
                </a:solidFill>
                <a:latin typeface="Calibri"/>
                <a:ea typeface="Calibri"/>
                <a:cs typeface="Calibri"/>
              </a:rPr>
              <a:t>Ziel </a:t>
            </a:r>
            <a:r>
              <a:rPr lang="de-DE" dirty="0" smtClean="0">
                <a:solidFill>
                  <a:srgbClr val="000000"/>
                </a:solidFill>
                <a:latin typeface="Calibri"/>
                <a:ea typeface="Calibri"/>
                <a:cs typeface="Calibri"/>
              </a:rPr>
              <a:t>ist </a:t>
            </a:r>
            <a:r>
              <a:rPr lang="de-DE" dirty="0">
                <a:solidFill>
                  <a:srgbClr val="000000"/>
                </a:solidFill>
                <a:latin typeface="Calibri"/>
                <a:ea typeface="Calibri"/>
                <a:cs typeface="Calibri"/>
              </a:rPr>
              <a:t>es, mit den Mitgliedstaaten die ersten Ergebnisse </a:t>
            </a:r>
            <a:r>
              <a:rPr lang="de-DE" dirty="0" smtClean="0">
                <a:solidFill>
                  <a:srgbClr val="000000"/>
                </a:solidFill>
                <a:latin typeface="Calibri"/>
                <a:ea typeface="Calibri"/>
                <a:cs typeface="Calibri"/>
              </a:rPr>
              <a:t>aus der </a:t>
            </a:r>
            <a:r>
              <a:rPr lang="de-DE" dirty="0">
                <a:solidFill>
                  <a:srgbClr val="000000"/>
                </a:solidFill>
                <a:latin typeface="Calibri"/>
                <a:ea typeface="Calibri"/>
                <a:cs typeface="Calibri"/>
              </a:rPr>
              <a:t>Analyse in Anhang 17 zu erörtern</a:t>
            </a:r>
            <a:r>
              <a:rPr lang="en-US" dirty="0" smtClean="0">
                <a:solidFill>
                  <a:srgbClr val="000000"/>
                </a:solidFill>
                <a:effectLst/>
                <a:latin typeface="Calibri"/>
                <a:ea typeface="Calibri"/>
                <a:cs typeface="Calibri"/>
              </a:rPr>
              <a:t>.</a:t>
            </a:r>
            <a:r>
              <a:rPr lang="en-US" dirty="0">
                <a:solidFill>
                  <a:srgbClr val="000000"/>
                </a:solidFill>
                <a:latin typeface="Calibri"/>
                <a:ea typeface="Calibri"/>
                <a:cs typeface="Calibri"/>
              </a:rPr>
              <a:t> </a:t>
            </a:r>
            <a:endParaRPr lang="en-IE" dirty="0">
              <a:effectLst/>
              <a:latin typeface="Calibri" panose="020F0502020204030204" pitchFamily="34" charset="0"/>
              <a:ea typeface="Calibri" panose="020F0502020204030204" pitchFamily="34" charset="0"/>
              <a:cs typeface="Arial" panose="020B0604020202020204" pitchFamily="34" charset="0"/>
            </a:endParaRPr>
          </a:p>
          <a:p>
            <a:pPr>
              <a:spcAft>
                <a:spcPts val="600"/>
              </a:spcAft>
            </a:pPr>
            <a:endParaRPr lang="en-IE" sz="2000" dirty="0"/>
          </a:p>
        </p:txBody>
      </p:sp>
    </p:spTree>
    <p:extLst>
      <p:ext uri="{BB962C8B-B14F-4D97-AF65-F5344CB8AC3E}">
        <p14:creationId xmlns:p14="http://schemas.microsoft.com/office/powerpoint/2010/main" val="3406136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A5E9F5-9F31-B3F9-5FE1-B82B7731D5B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smtClean="0"/>
              <a:t>11</a:t>
            </a:fld>
            <a:endParaRPr lang="en-GB" dirty="0"/>
          </a:p>
        </p:txBody>
      </p:sp>
      <p:sp>
        <p:nvSpPr>
          <p:cNvPr id="3" name="Title 2">
            <a:extLst>
              <a:ext uri="{FF2B5EF4-FFF2-40B4-BE49-F238E27FC236}">
                <a16:creationId xmlns:a16="http://schemas.microsoft.com/office/drawing/2014/main" id="{7D38CD64-37E2-6637-E7F2-83E8D01C0F46}"/>
              </a:ext>
            </a:extLst>
          </p:cNvPr>
          <p:cNvSpPr>
            <a:spLocks noGrp="1"/>
          </p:cNvSpPr>
          <p:nvPr>
            <p:ph type="title"/>
          </p:nvPr>
        </p:nvSpPr>
        <p:spPr>
          <a:xfrm>
            <a:off x="970721" y="330460"/>
            <a:ext cx="10423183" cy="782357"/>
          </a:xfrm>
        </p:spPr>
        <p:txBody>
          <a:bodyPr/>
          <a:lstStyle/>
          <a:p>
            <a:r>
              <a:rPr lang="en-US" sz="3200" b="1" dirty="0"/>
              <a:t>10. </a:t>
            </a:r>
            <a:r>
              <a:rPr lang="de-DE" sz="3200" b="1" dirty="0"/>
              <a:t>Bestimmungen für den Zeitplan der Halbzeitüberprüfung in der DV</a:t>
            </a:r>
            <a:endParaRPr lang="en-IE" sz="3200" b="1" dirty="0"/>
          </a:p>
        </p:txBody>
      </p:sp>
      <p:sp>
        <p:nvSpPr>
          <p:cNvPr id="4" name="Text Placeholder 3">
            <a:extLst>
              <a:ext uri="{FF2B5EF4-FFF2-40B4-BE49-F238E27FC236}">
                <a16:creationId xmlns:a16="http://schemas.microsoft.com/office/drawing/2014/main" id="{F9F6B2FF-1416-C7E3-C652-0CAC0320EDC8}"/>
              </a:ext>
            </a:extLst>
          </p:cNvPr>
          <p:cNvSpPr>
            <a:spLocks noGrp="1"/>
          </p:cNvSpPr>
          <p:nvPr>
            <p:ph type="body" idx="1"/>
          </p:nvPr>
        </p:nvSpPr>
        <p:spPr>
          <a:xfrm>
            <a:off x="697524" y="1373748"/>
            <a:ext cx="10905699" cy="3881904"/>
          </a:xfrm>
        </p:spPr>
        <p:txBody>
          <a:bodyPr/>
          <a:lstStyle/>
          <a:p>
            <a:pPr marL="342900" lvl="0" indent="-342900" algn="just">
              <a:lnSpc>
                <a:spcPct val="107000"/>
              </a:lnSpc>
              <a:spcAft>
                <a:spcPts val="1200"/>
              </a:spcAft>
              <a:buFont typeface="Symbol" panose="05050102010706020507" pitchFamily="18" charset="2"/>
              <a:buChar char=""/>
            </a:pPr>
            <a:r>
              <a:rPr lang="de-DE" dirty="0">
                <a:latin typeface="Calibri" panose="020F0502020204030204" pitchFamily="34" charset="0"/>
                <a:ea typeface="Calibri" panose="020F0502020204030204" pitchFamily="34" charset="0"/>
                <a:cs typeface="Arial" panose="020B0604020202020204" pitchFamily="34" charset="0"/>
              </a:rPr>
              <a:t>Die Halbzeitüberprüfung hat einen breiten Anwendungsbereich, weshalb ihre Vorbereitung ausreichend Zeit in Anspruch nehmen </a:t>
            </a:r>
            <a:r>
              <a:rPr lang="de-DE" dirty="0" smtClean="0">
                <a:latin typeface="Calibri" panose="020F0502020204030204" pitchFamily="34" charset="0"/>
                <a:ea typeface="Calibri" panose="020F0502020204030204" pitchFamily="34" charset="0"/>
                <a:cs typeface="Arial" panose="020B0604020202020204" pitchFamily="34" charset="0"/>
              </a:rPr>
              <a:t>wird</a:t>
            </a:r>
            <a:r>
              <a:rPr lang="en-US" dirty="0" smtClean="0">
                <a:effectLst/>
                <a:latin typeface="Calibri" panose="020F0502020204030204" pitchFamily="34" charset="0"/>
                <a:ea typeface="Calibri" panose="020F0502020204030204" pitchFamily="34" charset="0"/>
                <a:cs typeface="Arial" panose="020B0604020202020204" pitchFamily="34" charset="0"/>
              </a:rPr>
              <a:t>.</a:t>
            </a:r>
            <a:endParaRPr lang="en-IE"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1200"/>
              </a:spcAft>
              <a:buFont typeface="Symbol" panose="05050102010706020507" pitchFamily="18" charset="2"/>
              <a:buChar char=""/>
            </a:pPr>
            <a:r>
              <a:rPr lang="de-DE" dirty="0" smtClean="0">
                <a:latin typeface="Calibri"/>
                <a:ea typeface="Calibri" panose="020F0502020204030204" pitchFamily="34" charset="0"/>
              </a:rPr>
              <a:t>Art. </a:t>
            </a:r>
            <a:r>
              <a:rPr lang="de-DE" dirty="0">
                <a:latin typeface="Calibri"/>
                <a:ea typeface="Calibri" panose="020F0502020204030204" pitchFamily="34" charset="0"/>
              </a:rPr>
              <a:t>18 </a:t>
            </a:r>
            <a:r>
              <a:rPr lang="de-DE" dirty="0" smtClean="0">
                <a:latin typeface="Calibri"/>
                <a:ea typeface="Calibri" panose="020F0502020204030204" pitchFamily="34" charset="0"/>
              </a:rPr>
              <a:t>Abs. 2 DV </a:t>
            </a:r>
            <a:r>
              <a:rPr lang="de-DE" dirty="0">
                <a:latin typeface="Calibri"/>
                <a:ea typeface="Calibri" panose="020F0502020204030204" pitchFamily="34" charset="0"/>
              </a:rPr>
              <a:t>– </a:t>
            </a:r>
            <a:r>
              <a:rPr lang="de-DE" b="1" dirty="0">
                <a:latin typeface="Calibri"/>
                <a:ea typeface="Calibri" panose="020F0502020204030204" pitchFamily="34" charset="0"/>
              </a:rPr>
              <a:t>klare Frist</a:t>
            </a:r>
            <a:r>
              <a:rPr lang="de-DE" dirty="0">
                <a:latin typeface="Calibri"/>
                <a:ea typeface="Calibri" panose="020F0502020204030204" pitchFamily="34" charset="0"/>
              </a:rPr>
              <a:t>: Vorlage von Bewertungen der Ergebnisse der Halbzeitüberprüfung für jedes Programm mit vorgeschlagenen Zuweisungen des Flexibilitätsbetrags an die Kommission </a:t>
            </a:r>
            <a:r>
              <a:rPr lang="de-DE" b="1" dirty="0">
                <a:latin typeface="Calibri"/>
                <a:ea typeface="Calibri" panose="020F0502020204030204" pitchFamily="34" charset="0"/>
              </a:rPr>
              <a:t>bis zum 31. März </a:t>
            </a:r>
            <a:r>
              <a:rPr lang="de-DE" b="1" dirty="0" smtClean="0">
                <a:latin typeface="Calibri"/>
                <a:ea typeface="Calibri" panose="020F0502020204030204" pitchFamily="34" charset="0"/>
              </a:rPr>
              <a:t>2025</a:t>
            </a:r>
            <a:r>
              <a:rPr lang="en-US" dirty="0" smtClean="0">
                <a:effectLst/>
                <a:latin typeface="Calibri"/>
                <a:ea typeface="Calibri" panose="020F0502020204030204" pitchFamily="34" charset="0"/>
              </a:rPr>
              <a:t>.</a:t>
            </a:r>
            <a:endParaRPr lang="en-IE" dirty="0">
              <a:effectLst/>
              <a:latin typeface="Calibri"/>
              <a:ea typeface="Calibri" panose="020F0502020204030204" pitchFamily="34" charset="0"/>
            </a:endParaRPr>
          </a:p>
          <a:p>
            <a:pPr marL="342900" lvl="0" indent="-342900" algn="just">
              <a:lnSpc>
                <a:spcPct val="107000"/>
              </a:lnSpc>
              <a:spcAft>
                <a:spcPts val="1200"/>
              </a:spcAft>
              <a:buFont typeface="Symbol" panose="05050102010706020507" pitchFamily="18" charset="2"/>
              <a:buChar char=""/>
            </a:pPr>
            <a:r>
              <a:rPr lang="de-DE" dirty="0">
                <a:latin typeface="Calibri"/>
                <a:ea typeface="Calibri" panose="020F0502020204030204" pitchFamily="34" charset="0"/>
              </a:rPr>
              <a:t>Art. 18 Buchstabe a DV: Veröffentlichung der länderspezifischen Empfehlungen im </a:t>
            </a:r>
            <a:r>
              <a:rPr lang="de-DE" b="1" dirty="0">
                <a:latin typeface="Calibri"/>
                <a:ea typeface="Calibri" panose="020F0502020204030204" pitchFamily="34" charset="0"/>
              </a:rPr>
              <a:t>Juni 2024 </a:t>
            </a:r>
            <a:r>
              <a:rPr lang="de-DE" dirty="0">
                <a:latin typeface="Calibri"/>
                <a:ea typeface="Calibri" panose="020F0502020204030204" pitchFamily="34" charset="0"/>
              </a:rPr>
              <a:t>(Art. 18 Abs. 1 Buchstabe a DV</a:t>
            </a:r>
            <a:r>
              <a:rPr lang="de-DE" dirty="0" smtClean="0">
                <a:latin typeface="Calibri"/>
                <a:ea typeface="Calibri" panose="020F0502020204030204" pitchFamily="34" charset="0"/>
              </a:rPr>
              <a:t>)</a:t>
            </a:r>
            <a:r>
              <a:rPr lang="en-US" dirty="0" smtClean="0">
                <a:effectLst/>
                <a:latin typeface="Calibri"/>
                <a:ea typeface="Calibri" panose="020F0502020204030204" pitchFamily="34" charset="0"/>
              </a:rPr>
              <a:t>.</a:t>
            </a:r>
            <a:endParaRPr lang="en-IE" dirty="0">
              <a:effectLst/>
              <a:latin typeface="Calibri"/>
              <a:ea typeface="Calibri" panose="020F0502020204030204" pitchFamily="34" charset="0"/>
            </a:endParaRPr>
          </a:p>
          <a:p>
            <a:pPr marL="342900" lvl="0" indent="-342900" algn="just">
              <a:lnSpc>
                <a:spcPct val="107000"/>
              </a:lnSpc>
              <a:spcAft>
                <a:spcPts val="600"/>
              </a:spcAft>
              <a:buFont typeface="Symbol" panose="05050102010706020507" pitchFamily="18" charset="2"/>
              <a:buChar char=""/>
            </a:pPr>
            <a:r>
              <a:rPr lang="de-DE" dirty="0">
                <a:latin typeface="Calibri"/>
                <a:ea typeface="Calibri" panose="020F0502020204030204" pitchFamily="34" charset="0"/>
              </a:rPr>
              <a:t>Art. 18 Buchstabe f DV: Fortschritte bei der Erreichung von </a:t>
            </a:r>
            <a:r>
              <a:rPr lang="de-DE" dirty="0" smtClean="0">
                <a:latin typeface="Calibri"/>
                <a:ea typeface="Calibri" panose="020F0502020204030204" pitchFamily="34" charset="0"/>
              </a:rPr>
              <a:t>Etappenzielen</a:t>
            </a:r>
            <a:r>
              <a:rPr lang="en-US" dirty="0" smtClean="0">
                <a:latin typeface="Calibri"/>
                <a:ea typeface="Calibri" panose="020F0502020204030204" pitchFamily="34" charset="0"/>
              </a:rPr>
              <a:t>;</a:t>
            </a:r>
            <a:endParaRPr lang="en-IE" dirty="0">
              <a:effectLst/>
              <a:latin typeface="Calibri"/>
              <a:ea typeface="Calibri" panose="020F0502020204030204" pitchFamily="34" charset="0"/>
              <a:cs typeface="Arial" panose="020B0604020202020204" pitchFamily="34" charset="0"/>
            </a:endParaRPr>
          </a:p>
          <a:p>
            <a:pPr marL="742950" lvl="1" indent="-285750" algn="just">
              <a:lnSpc>
                <a:spcPct val="107000"/>
              </a:lnSpc>
              <a:spcAft>
                <a:spcPts val="1200"/>
              </a:spcAft>
              <a:buFont typeface="Courier New" panose="02070309020205020404" pitchFamily="49" charset="0"/>
              <a:buChar char="o"/>
            </a:pPr>
            <a:r>
              <a:rPr lang="de-DE" sz="2400" dirty="0">
                <a:latin typeface="Calibri" panose="020F0502020204030204" pitchFamily="34" charset="0"/>
                <a:ea typeface="Calibri" panose="020F0502020204030204" pitchFamily="34" charset="0"/>
                <a:cs typeface="Times New Roman" panose="02020603050405020304" pitchFamily="18" charset="0"/>
              </a:rPr>
              <a:t>In Bezug auf </a:t>
            </a:r>
            <a:r>
              <a:rPr lang="de-DE" sz="2400" dirty="0" err="1">
                <a:latin typeface="Calibri" panose="020F0502020204030204" pitchFamily="34" charset="0"/>
                <a:ea typeface="Calibri" panose="020F0502020204030204" pitchFamily="34" charset="0"/>
                <a:cs typeface="Times New Roman" panose="02020603050405020304" pitchFamily="18" charset="0"/>
              </a:rPr>
              <a:t>Outputindikatoren</a:t>
            </a:r>
            <a:r>
              <a:rPr lang="de-DE" sz="2400" dirty="0">
                <a:latin typeface="Calibri" panose="020F0502020204030204" pitchFamily="34" charset="0"/>
                <a:ea typeface="Calibri" panose="020F0502020204030204" pitchFamily="34" charset="0"/>
                <a:cs typeface="Times New Roman" panose="02020603050405020304" pitchFamily="18" charset="0"/>
              </a:rPr>
              <a:t> mit Etappenzielen, die bis Ende 2024 erreicht werden sollen – Art</a:t>
            </a:r>
            <a:r>
              <a:rPr lang="de-DE" sz="2400" dirty="0" smtClean="0">
                <a:latin typeface="Calibri" panose="020F0502020204030204" pitchFamily="34" charset="0"/>
                <a:ea typeface="Calibri" panose="020F0502020204030204" pitchFamily="34" charset="0"/>
                <a:cs typeface="Times New Roman" panose="02020603050405020304" pitchFamily="18" charset="0"/>
              </a:rPr>
              <a:t>. 16 </a:t>
            </a:r>
            <a:r>
              <a:rPr lang="de-DE" sz="2400" dirty="0">
                <a:latin typeface="Calibri" panose="020F0502020204030204" pitchFamily="34" charset="0"/>
                <a:ea typeface="Calibri" panose="020F0502020204030204" pitchFamily="34" charset="0"/>
                <a:cs typeface="Times New Roman" panose="02020603050405020304" pitchFamily="18" charset="0"/>
              </a:rPr>
              <a:t>Abs. 1 Buchstabe b </a:t>
            </a:r>
            <a:r>
              <a:rPr lang="de-DE" sz="2400" dirty="0" smtClean="0">
                <a:latin typeface="Calibri" panose="020F0502020204030204" pitchFamily="34" charset="0"/>
                <a:ea typeface="Calibri" panose="020F0502020204030204" pitchFamily="34" charset="0"/>
                <a:cs typeface="Times New Roman" panose="02020603050405020304" pitchFamily="18" charset="0"/>
              </a:rPr>
              <a:t>DV</a:t>
            </a:r>
            <a:r>
              <a:rPr lang="en-US" sz="24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IE" sz="24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endParaRPr lang="en-US" dirty="0"/>
          </a:p>
          <a:p>
            <a:pPr>
              <a:spcAft>
                <a:spcPts val="600"/>
              </a:spcAft>
            </a:pPr>
            <a:endParaRPr lang="en-IE" dirty="0"/>
          </a:p>
        </p:txBody>
      </p:sp>
    </p:spTree>
    <p:extLst>
      <p:ext uri="{BB962C8B-B14F-4D97-AF65-F5344CB8AC3E}">
        <p14:creationId xmlns:p14="http://schemas.microsoft.com/office/powerpoint/2010/main" val="3668125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A5E9F5-9F31-B3F9-5FE1-B82B7731D5B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smtClean="0"/>
              <a:t>12</a:t>
            </a:fld>
            <a:endParaRPr lang="en-GB" dirty="0"/>
          </a:p>
        </p:txBody>
      </p:sp>
      <p:sp>
        <p:nvSpPr>
          <p:cNvPr id="3" name="Title 2">
            <a:extLst>
              <a:ext uri="{FF2B5EF4-FFF2-40B4-BE49-F238E27FC236}">
                <a16:creationId xmlns:a16="http://schemas.microsoft.com/office/drawing/2014/main" id="{7D38CD64-37E2-6637-E7F2-83E8D01C0F46}"/>
              </a:ext>
            </a:extLst>
          </p:cNvPr>
          <p:cNvSpPr>
            <a:spLocks noGrp="1"/>
          </p:cNvSpPr>
          <p:nvPr>
            <p:ph type="title"/>
          </p:nvPr>
        </p:nvSpPr>
        <p:spPr>
          <a:xfrm>
            <a:off x="970721" y="154112"/>
            <a:ext cx="11392729" cy="1111105"/>
          </a:xfrm>
        </p:spPr>
        <p:txBody>
          <a:bodyPr/>
          <a:lstStyle/>
          <a:p>
            <a:r>
              <a:rPr lang="en-US" sz="3200" b="1" dirty="0">
                <a:latin typeface="Calibri" panose="020F0502020204030204" pitchFamily="34" charset="0"/>
                <a:cs typeface="Calibri" panose="020F0502020204030204" pitchFamily="34" charset="0"/>
              </a:rPr>
              <a:t>11. </a:t>
            </a:r>
            <a:r>
              <a:rPr lang="de-DE" sz="3200" b="1" dirty="0">
                <a:latin typeface="Calibri" panose="020F0502020204030204" pitchFamily="34" charset="0"/>
                <a:cs typeface="Calibri" panose="020F0502020204030204" pitchFamily="34" charset="0"/>
              </a:rPr>
              <a:t>Art. 18 Abs. 1 Buchstabe b: Fortschritte bei der Umsetzung des integrierten nationalen Energie- und Klimaplans</a:t>
            </a:r>
            <a:endParaRPr lang="en-IE" sz="3200" b="1" dirty="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F9F6B2FF-1416-C7E3-C652-0CAC0320EDC8}"/>
              </a:ext>
            </a:extLst>
          </p:cNvPr>
          <p:cNvSpPr>
            <a:spLocks noGrp="1"/>
          </p:cNvSpPr>
          <p:nvPr>
            <p:ph type="body" idx="1"/>
          </p:nvPr>
        </p:nvSpPr>
        <p:spPr>
          <a:xfrm>
            <a:off x="697524" y="1398856"/>
            <a:ext cx="10905699" cy="3881904"/>
          </a:xfrm>
        </p:spPr>
        <p:txBody>
          <a:bodyPr/>
          <a:lstStyle/>
          <a:p>
            <a:pPr algn="just">
              <a:lnSpc>
                <a:spcPct val="107000"/>
              </a:lnSpc>
              <a:spcAft>
                <a:spcPts val="800"/>
              </a:spcAft>
            </a:pPr>
            <a:r>
              <a:rPr lang="de-DE" sz="2200" dirty="0">
                <a:latin typeface="Calibri"/>
                <a:ea typeface="Calibri" panose="020F0502020204030204" pitchFamily="34" charset="0"/>
              </a:rPr>
              <a:t>Art. 18 Abs. 1 Buchstabe b: gegebenenfalls sollten die Mitgliedstaaten die </a:t>
            </a:r>
            <a:r>
              <a:rPr lang="de-DE" sz="2200" b="1" dirty="0">
                <a:latin typeface="Calibri"/>
                <a:ea typeface="Calibri" panose="020F0502020204030204" pitchFamily="34" charset="0"/>
              </a:rPr>
              <a:t>Fortschritte bei der Umsetzung des integrierten NEKP </a:t>
            </a:r>
            <a:r>
              <a:rPr lang="de-DE" sz="2200" dirty="0">
                <a:latin typeface="Calibri"/>
                <a:ea typeface="Calibri" panose="020F0502020204030204" pitchFamily="34" charset="0"/>
              </a:rPr>
              <a:t>berücksichtigen. Was ist zu </a:t>
            </a:r>
            <a:r>
              <a:rPr lang="de-DE" sz="2200" dirty="0" smtClean="0">
                <a:latin typeface="Calibri"/>
                <a:ea typeface="Calibri" panose="020F0502020204030204" pitchFamily="34" charset="0"/>
              </a:rPr>
              <a:t>berücksichtigen</a:t>
            </a:r>
            <a:r>
              <a:rPr lang="en-US" sz="2200" dirty="0" smtClean="0">
                <a:latin typeface="Calibri"/>
                <a:ea typeface="Calibri" panose="020F0502020204030204" pitchFamily="34" charset="0"/>
                <a:cs typeface="Calibri"/>
              </a:rPr>
              <a:t>:</a:t>
            </a:r>
            <a:endParaRPr lang="en-IE" sz="22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Bef>
                <a:spcPts val="600"/>
              </a:spcBef>
            </a:pPr>
            <a:r>
              <a:rPr lang="de-DE" sz="2200" dirty="0">
                <a:latin typeface="Calibri" panose="020F0502020204030204" pitchFamily="34" charset="0"/>
                <a:ea typeface="Calibri" panose="020F0502020204030204" pitchFamily="34" charset="0"/>
                <a:cs typeface="Arial" panose="020B0604020202020204" pitchFamily="34" charset="0"/>
              </a:rPr>
              <a:t>Aktualisierte NEKP (vorgelegte Entwürfe: 3. Quartal 2023 – 1. Quartal 2024, Vorlage der endgültigen nationalen Energie- und Klimapläne bis Ende Juni 2024</a:t>
            </a:r>
            <a:r>
              <a:rPr lang="de-DE" sz="2200" dirty="0" smtClean="0">
                <a:latin typeface="Calibri" panose="020F0502020204030204" pitchFamily="34" charset="0"/>
                <a:ea typeface="Calibri" panose="020F0502020204030204" pitchFamily="34" charset="0"/>
                <a:cs typeface="Arial" panose="020B0604020202020204" pitchFamily="34" charset="0"/>
              </a:rPr>
              <a:t>)</a:t>
            </a:r>
            <a:r>
              <a:rPr lang="en-US" sz="2200" dirty="0" smtClean="0">
                <a:effectLst/>
                <a:latin typeface="Calibri" panose="020F0502020204030204" pitchFamily="34" charset="0"/>
                <a:ea typeface="Calibri" panose="020F0502020204030204" pitchFamily="34" charset="0"/>
                <a:cs typeface="Arial" panose="020B0604020202020204" pitchFamily="34" charset="0"/>
              </a:rPr>
              <a:t>;</a:t>
            </a:r>
            <a:endParaRPr lang="en-IE" sz="2200" dirty="0">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Bef>
                <a:spcPts val="600"/>
              </a:spcBef>
            </a:pPr>
            <a:r>
              <a:rPr lang="de-DE" sz="2200" dirty="0">
                <a:latin typeface="Calibri" panose="020F0502020204030204" pitchFamily="34" charset="0"/>
                <a:ea typeface="Calibri" panose="020F0502020204030204" pitchFamily="34" charset="0"/>
                <a:cs typeface="Arial" panose="020B0604020202020204" pitchFamily="34" charset="0"/>
              </a:rPr>
              <a:t>Die verfügbare Bewertung der aktualisierten nationalen Energie- und Klimapläne durch die Kommission</a:t>
            </a:r>
            <a:r>
              <a:rPr lang="en-US" sz="2200" dirty="0" smtClean="0">
                <a:effectLst/>
                <a:latin typeface="Calibri" panose="020F0502020204030204" pitchFamily="34" charset="0"/>
                <a:ea typeface="Calibri" panose="020F0502020204030204" pitchFamily="34" charset="0"/>
                <a:cs typeface="Arial" panose="020B0604020202020204" pitchFamily="34" charset="0"/>
              </a:rPr>
              <a:t>;</a:t>
            </a:r>
            <a:endParaRPr lang="en-IE" sz="22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Bef>
                <a:spcPts val="600"/>
              </a:spcBef>
              <a:spcAft>
                <a:spcPts val="800"/>
              </a:spcAft>
            </a:pPr>
            <a:r>
              <a:rPr lang="de-DE" sz="2200" dirty="0">
                <a:latin typeface="Calibri" panose="020F0502020204030204" pitchFamily="34" charset="0"/>
                <a:ea typeface="Calibri" panose="020F0502020204030204" pitchFamily="34" charset="0"/>
                <a:cs typeface="Arial" panose="020B0604020202020204" pitchFamily="34" charset="0"/>
              </a:rPr>
              <a:t>Länderspezifische Empfehlungen zu den aktualisierten nationalen Energie- und Klimaplänen</a:t>
            </a:r>
            <a:r>
              <a:rPr lang="en-US" sz="2200" dirty="0" smtClean="0">
                <a:effectLst/>
                <a:latin typeface="Calibri" panose="020F0502020204030204" pitchFamily="34" charset="0"/>
                <a:ea typeface="Calibri" panose="020F0502020204030204" pitchFamily="34" charset="0"/>
                <a:cs typeface="Arial" panose="020B0604020202020204" pitchFamily="34" charset="0"/>
              </a:rPr>
              <a:t>.</a:t>
            </a:r>
            <a:endParaRPr lang="en-IE" sz="22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de-DE" sz="2200" dirty="0">
                <a:latin typeface="Calibri" panose="020F0502020204030204" pitchFamily="34" charset="0"/>
                <a:ea typeface="Calibri" panose="020F0502020204030204" pitchFamily="34" charset="0"/>
                <a:cs typeface="Arial" panose="020B0604020202020204" pitchFamily="34" charset="0"/>
              </a:rPr>
              <a:t>Darüber hinaus sollte in der Halbzeitüberprüfung </a:t>
            </a:r>
            <a:r>
              <a:rPr lang="de-DE" sz="2200" dirty="0" smtClean="0">
                <a:latin typeface="Calibri" panose="020F0502020204030204" pitchFamily="34" charset="0"/>
                <a:ea typeface="Calibri" panose="020F0502020204030204" pitchFamily="34" charset="0"/>
                <a:cs typeface="Arial" panose="020B0604020202020204" pitchFamily="34" charset="0"/>
              </a:rPr>
              <a:t>Art. 6 Abs. 4 </a:t>
            </a:r>
            <a:r>
              <a:rPr lang="de-DE" sz="2200" dirty="0">
                <a:latin typeface="Calibri" panose="020F0502020204030204" pitchFamily="34" charset="0"/>
                <a:ea typeface="Calibri" panose="020F0502020204030204" pitchFamily="34" charset="0"/>
                <a:cs typeface="Arial" panose="020B0604020202020204" pitchFamily="34" charset="0"/>
              </a:rPr>
              <a:t>gebührend berücksichtigt werden: „Werden unzureichende Fortschritte bei der Erreichung des Klimabeitragsziels auf nationaler Ebene bis zum 31.12.2024 erzielt, so berücksichtigen die Mitgliedstaaten dies bei ihrer Halbzeitüberprüfung gemäß Artikel 18 Absatz 1</a:t>
            </a:r>
            <a:r>
              <a:rPr lang="de-DE" sz="2200" dirty="0" smtClean="0">
                <a:latin typeface="Calibri" panose="020F0502020204030204" pitchFamily="34" charset="0"/>
                <a:ea typeface="Calibri" panose="020F0502020204030204" pitchFamily="34" charset="0"/>
                <a:cs typeface="Arial" panose="020B0604020202020204" pitchFamily="34" charset="0"/>
              </a:rPr>
              <a:t>.</a:t>
            </a:r>
            <a:r>
              <a:rPr lang="en-US" sz="2200" dirty="0" smtClean="0">
                <a:effectLst/>
                <a:latin typeface="Calibri" panose="020F0502020204030204" pitchFamily="34" charset="0"/>
                <a:ea typeface="Calibri" panose="020F0502020204030204" pitchFamily="34" charset="0"/>
                <a:cs typeface="Arial" panose="020B0604020202020204" pitchFamily="34" charset="0"/>
              </a:rPr>
              <a:t>”   </a:t>
            </a:r>
            <a:endParaRPr lang="en-IE" sz="2200" dirty="0">
              <a:effectLst/>
              <a:latin typeface="Calibri" panose="020F0502020204030204" pitchFamily="34" charset="0"/>
              <a:ea typeface="Calibri" panose="020F0502020204030204" pitchFamily="34" charset="0"/>
              <a:cs typeface="Arial" panose="020B0604020202020204" pitchFamily="34" charset="0"/>
            </a:endParaRPr>
          </a:p>
          <a:p>
            <a:pPr>
              <a:spcAft>
                <a:spcPts val="600"/>
              </a:spcAft>
            </a:pPr>
            <a:endParaRPr lang="en-IE" dirty="0"/>
          </a:p>
        </p:txBody>
      </p:sp>
    </p:spTree>
    <p:extLst>
      <p:ext uri="{BB962C8B-B14F-4D97-AF65-F5344CB8AC3E}">
        <p14:creationId xmlns:p14="http://schemas.microsoft.com/office/powerpoint/2010/main" val="1921074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A5E9F5-9F31-B3F9-5FE1-B82B7731D5B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smtClean="0"/>
              <a:t>13</a:t>
            </a:fld>
            <a:endParaRPr lang="en-GB" dirty="0"/>
          </a:p>
        </p:txBody>
      </p:sp>
      <p:sp>
        <p:nvSpPr>
          <p:cNvPr id="3" name="Title 2">
            <a:extLst>
              <a:ext uri="{FF2B5EF4-FFF2-40B4-BE49-F238E27FC236}">
                <a16:creationId xmlns:a16="http://schemas.microsoft.com/office/drawing/2014/main" id="{7D38CD64-37E2-6637-E7F2-83E8D01C0F46}"/>
              </a:ext>
            </a:extLst>
          </p:cNvPr>
          <p:cNvSpPr>
            <a:spLocks noGrp="1"/>
          </p:cNvSpPr>
          <p:nvPr>
            <p:ph type="title"/>
          </p:nvPr>
        </p:nvSpPr>
        <p:spPr>
          <a:xfrm>
            <a:off x="970721" y="361589"/>
            <a:ext cx="10423183" cy="875053"/>
          </a:xfrm>
        </p:spPr>
        <p:txBody>
          <a:bodyPr/>
          <a:lstStyle/>
          <a:p>
            <a:r>
              <a:rPr lang="en-US" sz="3200" b="1" dirty="0"/>
              <a:t>12. </a:t>
            </a:r>
            <a:r>
              <a:rPr lang="de-DE" sz="3200" b="1" dirty="0"/>
              <a:t>Art. 18 Abs. 1 Buchstabe c die Fortschritte bei der Umsetzung der Grundsätze der europäischen Säule sozialer Rechte</a:t>
            </a:r>
            <a:endParaRPr lang="en-IE" sz="3200" b="1" dirty="0"/>
          </a:p>
        </p:txBody>
      </p:sp>
      <p:sp>
        <p:nvSpPr>
          <p:cNvPr id="6" name="Text Placeholder 5">
            <a:extLst>
              <a:ext uri="{FF2B5EF4-FFF2-40B4-BE49-F238E27FC236}">
                <a16:creationId xmlns:a16="http://schemas.microsoft.com/office/drawing/2014/main" id="{8DBBD239-A675-54FB-352F-540BFE8EA566}"/>
              </a:ext>
            </a:extLst>
          </p:cNvPr>
          <p:cNvSpPr>
            <a:spLocks noGrp="1"/>
          </p:cNvSpPr>
          <p:nvPr>
            <p:ph type="body" idx="1"/>
          </p:nvPr>
        </p:nvSpPr>
        <p:spPr>
          <a:xfrm>
            <a:off x="838199" y="1481218"/>
            <a:ext cx="10905699" cy="4226311"/>
          </a:xfrm>
        </p:spPr>
        <p:txBody>
          <a:bodyPr/>
          <a:lstStyle/>
          <a:p>
            <a:pPr marL="76200" indent="0">
              <a:buNone/>
            </a:pPr>
            <a:r>
              <a:rPr lang="de-DE" dirty="0">
                <a:latin typeface="Calibri"/>
                <a:cs typeface="Calibri"/>
              </a:rPr>
              <a:t>Art. 18 Abs. 1 Buchstabe d: Fortschritte bei der Umsetzung der Grundsätze der europäischen Säule sozialer Rechte</a:t>
            </a:r>
            <a:endParaRPr lang="en-IE" dirty="0" smtClean="0">
              <a:latin typeface="Calibri"/>
              <a:cs typeface="Calibri"/>
            </a:endParaRPr>
          </a:p>
          <a:p>
            <a:pPr marL="76200" indent="0">
              <a:buNone/>
            </a:pPr>
            <a:endParaRPr lang="en-IE" dirty="0" smtClean="0">
              <a:latin typeface="Calibri"/>
              <a:cs typeface="Calibri"/>
            </a:endParaRPr>
          </a:p>
          <a:p>
            <a:r>
              <a:rPr lang="de-DE" dirty="0">
                <a:latin typeface="Calibri"/>
                <a:cs typeface="Calibri"/>
              </a:rPr>
              <a:t>Auf der Grundlage von Informationen und Daten aus Anhang 14 unter Berücksichtigung des sozialpolitischen </a:t>
            </a:r>
            <a:r>
              <a:rPr lang="de-DE" dirty="0" err="1">
                <a:latin typeface="Calibri"/>
                <a:cs typeface="Calibri"/>
              </a:rPr>
              <a:t>Scoreboards</a:t>
            </a:r>
            <a:r>
              <a:rPr lang="de-DE" dirty="0">
                <a:latin typeface="Calibri"/>
                <a:cs typeface="Calibri"/>
              </a:rPr>
              <a:t> (Ampelsystem).</a:t>
            </a:r>
            <a:endParaRPr lang="en-IE" dirty="0">
              <a:latin typeface="Calibri"/>
              <a:cs typeface="Calibri"/>
            </a:endParaRPr>
          </a:p>
          <a:p>
            <a:endParaRPr lang="en-IE" dirty="0">
              <a:latin typeface="Calibri"/>
              <a:cs typeface="Calibri"/>
            </a:endParaRPr>
          </a:p>
          <a:p>
            <a:r>
              <a:rPr lang="de-DE" dirty="0">
                <a:latin typeface="Calibri"/>
                <a:cs typeface="Calibri"/>
              </a:rPr>
              <a:t>Ermittlung und Bezugnahme auf die Grundsätze, deren Umsetzung hinterherhinkt, einschließlich laufender und geplanter Investitionen</a:t>
            </a:r>
            <a:r>
              <a:rPr lang="en-IE" dirty="0" smtClean="0">
                <a:latin typeface="Calibri"/>
                <a:cs typeface="Calibri"/>
              </a:rPr>
              <a:t>.</a:t>
            </a:r>
            <a:endParaRPr lang="en-IE" dirty="0">
              <a:latin typeface="Calibri"/>
              <a:cs typeface="Calibri"/>
            </a:endParaRPr>
          </a:p>
          <a:p>
            <a:endParaRPr lang="en-IE" dirty="0">
              <a:latin typeface="Calibri"/>
              <a:cs typeface="Calibri"/>
            </a:endParaRPr>
          </a:p>
          <a:p>
            <a:r>
              <a:rPr lang="de-DE" dirty="0">
                <a:latin typeface="Calibri"/>
                <a:ea typeface="Calibri"/>
                <a:cs typeface="Calibri"/>
              </a:rPr>
              <a:t>Gewährleistung der Kohärenz mit der Berichterstattung im Rahmen der europäischen Säule sozialer Rechte an anderen Orten</a:t>
            </a:r>
            <a:r>
              <a:rPr lang="en-IE" dirty="0" smtClean="0">
                <a:latin typeface="Calibri"/>
                <a:ea typeface="Calibri"/>
                <a:cs typeface="Calibri"/>
              </a:rPr>
              <a:t>.</a:t>
            </a:r>
            <a:endParaRPr lang="en-IE" dirty="0">
              <a:latin typeface="Calibri"/>
              <a:cs typeface="Calibri"/>
            </a:endParaRPr>
          </a:p>
          <a:p>
            <a:endParaRPr lang="en-IE" dirty="0">
              <a:latin typeface="Calibri"/>
              <a:cs typeface="Calibri"/>
            </a:endParaRPr>
          </a:p>
          <a:p>
            <a:endParaRPr lang="en-IE" dirty="0">
              <a:latin typeface="Calibri"/>
              <a:cs typeface="Calibri"/>
            </a:endParaRPr>
          </a:p>
          <a:p>
            <a:endParaRPr lang="en-IE" dirty="0">
              <a:latin typeface="Calibri"/>
              <a:cs typeface="Calibri"/>
            </a:endParaRPr>
          </a:p>
          <a:p>
            <a:pPr marL="76200" indent="0">
              <a:buNone/>
            </a:pPr>
            <a:endParaRPr lang="en-IE" dirty="0">
              <a:latin typeface="Calibri"/>
              <a:cs typeface="Calibri"/>
            </a:endParaRPr>
          </a:p>
          <a:p>
            <a:pPr marL="76200" indent="0">
              <a:buNone/>
            </a:pPr>
            <a:endParaRPr lang="en-IE" dirty="0">
              <a:latin typeface="Calibri"/>
              <a:cs typeface="Calibri"/>
            </a:endParaRPr>
          </a:p>
        </p:txBody>
      </p:sp>
    </p:spTree>
    <p:extLst>
      <p:ext uri="{BB962C8B-B14F-4D97-AF65-F5344CB8AC3E}">
        <p14:creationId xmlns:p14="http://schemas.microsoft.com/office/powerpoint/2010/main" val="1965531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A5E9F5-9F31-B3F9-5FE1-B82B7731D5B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smtClean="0"/>
              <a:t>14</a:t>
            </a:fld>
            <a:endParaRPr lang="en-GB" dirty="0"/>
          </a:p>
        </p:txBody>
      </p:sp>
      <p:sp>
        <p:nvSpPr>
          <p:cNvPr id="3" name="Title 2">
            <a:extLst>
              <a:ext uri="{FF2B5EF4-FFF2-40B4-BE49-F238E27FC236}">
                <a16:creationId xmlns:a16="http://schemas.microsoft.com/office/drawing/2014/main" id="{7D38CD64-37E2-6637-E7F2-83E8D01C0F46}"/>
              </a:ext>
            </a:extLst>
          </p:cNvPr>
          <p:cNvSpPr>
            <a:spLocks noGrp="1"/>
          </p:cNvSpPr>
          <p:nvPr>
            <p:ph type="title"/>
          </p:nvPr>
        </p:nvSpPr>
        <p:spPr>
          <a:xfrm>
            <a:off x="838199" y="414222"/>
            <a:ext cx="10423183" cy="782357"/>
          </a:xfrm>
        </p:spPr>
        <p:txBody>
          <a:bodyPr/>
          <a:lstStyle/>
          <a:p>
            <a:r>
              <a:rPr lang="en-US" sz="3200" b="1" dirty="0">
                <a:latin typeface="Calibri" panose="020F0502020204030204" pitchFamily="34" charset="0"/>
                <a:cs typeface="Calibri" panose="020F0502020204030204" pitchFamily="34" charset="0"/>
              </a:rPr>
              <a:t>13. </a:t>
            </a:r>
            <a:r>
              <a:rPr lang="de-DE" sz="3200" b="1" dirty="0">
                <a:latin typeface="Calibri" panose="020F0502020204030204" pitchFamily="34" charset="0"/>
                <a:cs typeface="Calibri" panose="020F0502020204030204" pitchFamily="34" charset="0"/>
              </a:rPr>
              <a:t>Art. 18 Abs. 1 Buchstabe d sozioökonomische Lage des Mitgliedstaats oder der Region</a:t>
            </a:r>
            <a:endParaRPr lang="en-IE" sz="3200" b="1" dirty="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F9F6B2FF-1416-C7E3-C652-0CAC0320EDC8}"/>
              </a:ext>
            </a:extLst>
          </p:cNvPr>
          <p:cNvSpPr>
            <a:spLocks noGrp="1"/>
          </p:cNvSpPr>
          <p:nvPr>
            <p:ph type="body" idx="1"/>
          </p:nvPr>
        </p:nvSpPr>
        <p:spPr>
          <a:xfrm>
            <a:off x="725185" y="1329363"/>
            <a:ext cx="10905699" cy="5023211"/>
          </a:xfrm>
        </p:spPr>
        <p:txBody>
          <a:bodyPr/>
          <a:lstStyle/>
          <a:p>
            <a:pPr marL="342900" indent="-342900" algn="just">
              <a:lnSpc>
                <a:spcPct val="107000"/>
              </a:lnSpc>
              <a:buFont typeface="Symbol" panose="05050102010706020507" pitchFamily="18" charset="2"/>
              <a:buChar char=""/>
            </a:pPr>
            <a:r>
              <a:rPr lang="de-DE" sz="2200" dirty="0">
                <a:latin typeface="Calibri"/>
                <a:ea typeface="Calibri" panose="020F0502020204030204" pitchFamily="34" charset="0"/>
              </a:rPr>
              <a:t>Im Rahmen der Halbzeitüberprüfung müssen die sozioökonomische Lage sowie die nationalen und regionalen Entwicklungserfordernisse bewertet werden, damit die Programme weiterhin in der Lage sind, einen wesentlichen Beitrag zu den EU-Zielen zu leisten und neue, spezifische Herausforderungen auf allen Ebenen zu </a:t>
            </a:r>
            <a:r>
              <a:rPr lang="de-DE" sz="2200" dirty="0" smtClean="0">
                <a:latin typeface="Calibri"/>
                <a:ea typeface="Calibri" panose="020F0502020204030204" pitchFamily="34" charset="0"/>
              </a:rPr>
              <a:t>bewältigen</a:t>
            </a:r>
            <a:r>
              <a:rPr lang="en-US" sz="2200" dirty="0" smtClean="0">
                <a:effectLst/>
                <a:latin typeface="Calibri"/>
                <a:ea typeface="Calibri" panose="020F0502020204030204" pitchFamily="34" charset="0"/>
              </a:rPr>
              <a:t>:</a:t>
            </a:r>
            <a:endParaRPr lang="en-IE" sz="2200" dirty="0">
              <a:effectLst/>
              <a:latin typeface="Calibri"/>
              <a:ea typeface="Calibri" panose="020F0502020204030204" pitchFamily="34" charset="0"/>
            </a:endParaRPr>
          </a:p>
          <a:p>
            <a:pPr marL="742950" lvl="1" indent="-285750" algn="just">
              <a:lnSpc>
                <a:spcPct val="107000"/>
              </a:lnSpc>
              <a:buFont typeface="Courier New" panose="02070309020205020404" pitchFamily="49" charset="0"/>
              <a:buChar char="o"/>
            </a:pPr>
            <a:r>
              <a:rPr lang="de-DE" sz="2200" dirty="0">
                <a:latin typeface="Calibri"/>
                <a:ea typeface="Calibri" panose="020F0502020204030204" pitchFamily="34" charset="0"/>
              </a:rPr>
              <a:t>Viele werden im Rahmen des Zyklus des Europäischen Semesters 2024 ermittelt</a:t>
            </a:r>
            <a:r>
              <a:rPr lang="en-US" sz="2200" dirty="0" smtClean="0">
                <a:effectLst/>
                <a:latin typeface="Calibri"/>
                <a:ea typeface="Calibri" panose="020F0502020204030204" pitchFamily="34" charset="0"/>
              </a:rPr>
              <a:t>;</a:t>
            </a:r>
            <a:endParaRPr lang="en-IE" sz="2200" dirty="0">
              <a:effectLst/>
              <a:latin typeface="Calibri"/>
              <a:ea typeface="Calibri" panose="020F0502020204030204" pitchFamily="34" charset="0"/>
            </a:endParaRPr>
          </a:p>
          <a:p>
            <a:pPr marL="742950" lvl="1" indent="-285750" algn="just">
              <a:lnSpc>
                <a:spcPct val="107000"/>
              </a:lnSpc>
              <a:spcAft>
                <a:spcPts val="1200"/>
              </a:spcAft>
              <a:buFont typeface="Courier New" panose="02070309020205020404" pitchFamily="49" charset="0"/>
              <a:buChar char="o"/>
            </a:pPr>
            <a:r>
              <a:rPr lang="de-DE" sz="2200" dirty="0">
                <a:latin typeface="Calibri"/>
                <a:ea typeface="Calibri" panose="020F0502020204030204" pitchFamily="34" charset="0"/>
              </a:rPr>
              <a:t>Erforderlichenfalls sollten weitere Elemente für die sozioökonomische Analyse in die Halbzeitüberprüfung aufgenommen werden</a:t>
            </a:r>
            <a:r>
              <a:rPr lang="en-US" sz="2200" dirty="0" smtClean="0">
                <a:effectLst/>
                <a:latin typeface="Calibri"/>
                <a:ea typeface="Calibri" panose="020F0502020204030204" pitchFamily="34" charset="0"/>
              </a:rPr>
              <a:t>.</a:t>
            </a:r>
            <a:endParaRPr lang="en-IE" sz="2200" dirty="0">
              <a:effectLst/>
              <a:latin typeface="Calibri"/>
              <a:ea typeface="Calibri" panose="020F0502020204030204" pitchFamily="34" charset="0"/>
            </a:endParaRPr>
          </a:p>
          <a:p>
            <a:pPr marL="342900" indent="-342900" algn="just">
              <a:lnSpc>
                <a:spcPct val="107000"/>
              </a:lnSpc>
              <a:spcAft>
                <a:spcPts val="1200"/>
              </a:spcAft>
              <a:buFont typeface="Symbol" panose="05050102010706020507" pitchFamily="18" charset="2"/>
              <a:buChar char=""/>
            </a:pPr>
            <a:r>
              <a:rPr lang="de-DE" sz="2200" dirty="0">
                <a:latin typeface="Calibri"/>
                <a:ea typeface="Calibri" panose="020F0502020204030204" pitchFamily="34" charset="0"/>
              </a:rPr>
              <a:t>Zusammen mit der Ausrichtung des Europäischen Semesters wird die Analyse der sozioökonomischen Lage die Grundlage für den Programmierungsbeschluss </a:t>
            </a:r>
            <a:r>
              <a:rPr lang="de-DE" sz="2200" dirty="0" smtClean="0">
                <a:latin typeface="Calibri"/>
                <a:ea typeface="Calibri" panose="020F0502020204030204" pitchFamily="34" charset="0"/>
              </a:rPr>
              <a:t>bilden</a:t>
            </a:r>
            <a:r>
              <a:rPr lang="en-US" sz="2200" dirty="0" smtClean="0">
                <a:effectLst/>
                <a:latin typeface="Calibri"/>
                <a:ea typeface="Calibri" panose="020F0502020204030204" pitchFamily="34" charset="0"/>
              </a:rPr>
              <a:t>.</a:t>
            </a:r>
            <a:endParaRPr lang="en-IE" sz="2200" dirty="0">
              <a:effectLst/>
              <a:latin typeface="Calibri"/>
              <a:ea typeface="Calibri" panose="020F0502020204030204" pitchFamily="34" charset="0"/>
            </a:endParaRPr>
          </a:p>
          <a:p>
            <a:pPr marL="342900" lvl="0" indent="-342900" algn="just">
              <a:lnSpc>
                <a:spcPct val="107000"/>
              </a:lnSpc>
              <a:spcAft>
                <a:spcPts val="800"/>
              </a:spcAft>
              <a:buFont typeface="Symbol" panose="05050102010706020507" pitchFamily="18" charset="2"/>
              <a:buChar char=""/>
            </a:pPr>
            <a:r>
              <a:rPr lang="de-DE" sz="2200" dirty="0">
                <a:latin typeface="Calibri"/>
                <a:ea typeface="Calibri" panose="020F0502020204030204" pitchFamily="34" charset="0"/>
              </a:rPr>
              <a:t>Diese Analyse wird Gelegenheit bieten, auch die Lage der Regionen zu bewerten, die in einer Talententwicklungsblockade stehen, und gegebenenfalls die Programmplanung abzustimmen</a:t>
            </a:r>
            <a:r>
              <a:rPr lang="en-US" sz="2200" dirty="0" smtClean="0">
                <a:effectLst/>
                <a:latin typeface="Calibri"/>
                <a:ea typeface="Calibri" panose="020F0502020204030204" pitchFamily="34" charset="0"/>
              </a:rPr>
              <a:t>.</a:t>
            </a:r>
            <a:endParaRPr lang="en-IE" sz="2200" dirty="0">
              <a:effectLst/>
              <a:latin typeface="Calibri"/>
              <a:ea typeface="Calibri" panose="020F0502020204030204" pitchFamily="34" charset="0"/>
            </a:endParaRPr>
          </a:p>
          <a:p>
            <a:pPr marL="76200" indent="0" algn="just">
              <a:spcAft>
                <a:spcPts val="600"/>
              </a:spcAft>
              <a:buNone/>
            </a:pPr>
            <a:endParaRPr lang="en-US" dirty="0">
              <a:latin typeface="Calibri" panose="020F0502020204030204" pitchFamily="34" charset="0"/>
              <a:cs typeface="Calibri" panose="020F0502020204030204" pitchFamily="34" charset="0"/>
            </a:endParaRPr>
          </a:p>
          <a:p>
            <a:pPr algn="just">
              <a:spcAft>
                <a:spcPts val="600"/>
              </a:spcAft>
            </a:pPr>
            <a:endParaRPr lang="en-IE"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17937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A5E9F5-9F31-B3F9-5FE1-B82B7731D5B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smtClean="0"/>
              <a:t>15</a:t>
            </a:fld>
            <a:endParaRPr lang="en-GB" dirty="0"/>
          </a:p>
        </p:txBody>
      </p:sp>
      <p:sp>
        <p:nvSpPr>
          <p:cNvPr id="3" name="Title 2">
            <a:extLst>
              <a:ext uri="{FF2B5EF4-FFF2-40B4-BE49-F238E27FC236}">
                <a16:creationId xmlns:a16="http://schemas.microsoft.com/office/drawing/2014/main" id="{7D38CD64-37E2-6637-E7F2-83E8D01C0F46}"/>
              </a:ext>
            </a:extLst>
          </p:cNvPr>
          <p:cNvSpPr>
            <a:spLocks noGrp="1"/>
          </p:cNvSpPr>
          <p:nvPr>
            <p:ph type="title"/>
          </p:nvPr>
        </p:nvSpPr>
        <p:spPr>
          <a:xfrm>
            <a:off x="765240" y="316394"/>
            <a:ext cx="11964443" cy="782357"/>
          </a:xfrm>
        </p:spPr>
        <p:txBody>
          <a:bodyPr/>
          <a:lstStyle/>
          <a:p>
            <a:r>
              <a:rPr lang="en-US" sz="3200" b="1" dirty="0">
                <a:latin typeface="Calibri" panose="020F0502020204030204" pitchFamily="34" charset="0"/>
                <a:cs typeface="Calibri" panose="020F0502020204030204" pitchFamily="34" charset="0"/>
              </a:rPr>
              <a:t>14. </a:t>
            </a:r>
            <a:r>
              <a:rPr lang="de-DE" sz="3200" b="1" dirty="0">
                <a:latin typeface="Calibri" panose="020F0502020204030204" pitchFamily="34" charset="0"/>
                <a:cs typeface="Calibri" panose="020F0502020204030204" pitchFamily="34" charset="0"/>
              </a:rPr>
              <a:t>Art. 18 Abs. 1 Buchstabe e Hauptergebnisse einschlägiger Evaluierungen</a:t>
            </a:r>
            <a:endParaRPr lang="en-IE" sz="3200" b="1" dirty="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F9F6B2FF-1416-C7E3-C652-0CAC0320EDC8}"/>
              </a:ext>
            </a:extLst>
          </p:cNvPr>
          <p:cNvSpPr>
            <a:spLocks noGrp="1"/>
          </p:cNvSpPr>
          <p:nvPr>
            <p:ph type="body" idx="1"/>
          </p:nvPr>
        </p:nvSpPr>
        <p:spPr>
          <a:xfrm>
            <a:off x="634641" y="1377950"/>
            <a:ext cx="11221279" cy="4663254"/>
          </a:xfrm>
        </p:spPr>
        <p:txBody>
          <a:bodyPr/>
          <a:lstStyle/>
          <a:p>
            <a:pPr marL="76200" indent="0" algn="just">
              <a:spcAft>
                <a:spcPts val="600"/>
              </a:spcAft>
              <a:buNone/>
            </a:pPr>
            <a:r>
              <a:rPr lang="de-DE" dirty="0" smtClean="0">
                <a:latin typeface="Calibri"/>
                <a:cs typeface="Calibri"/>
              </a:rPr>
              <a:t>Unter Berücksichtigung der wichtigsten Ergebnisse einschlägiger Evaluierungen, soweit verfügbar und nützlich für die Bewertung:</a:t>
            </a:r>
          </a:p>
          <a:p>
            <a:pPr lvl="1" algn="just">
              <a:spcBef>
                <a:spcPts val="0"/>
              </a:spcBef>
              <a:spcAft>
                <a:spcPts val="1200"/>
              </a:spcAft>
            </a:pPr>
            <a:r>
              <a:rPr lang="de-DE" sz="2400" dirty="0" smtClean="0">
                <a:latin typeface="Calibri"/>
                <a:cs typeface="Calibri"/>
              </a:rPr>
              <a:t>Anfangsevaluierungen 2021-2027; </a:t>
            </a:r>
            <a:endParaRPr lang="de-DE" sz="2400" dirty="0" smtClean="0">
              <a:latin typeface="Calibri" panose="020F0502020204030204" pitchFamily="34" charset="0"/>
              <a:cs typeface="Calibri" panose="020F0502020204030204" pitchFamily="34" charset="0"/>
            </a:endParaRPr>
          </a:p>
          <a:p>
            <a:pPr lvl="1" algn="just">
              <a:spcBef>
                <a:spcPts val="0"/>
              </a:spcBef>
              <a:spcAft>
                <a:spcPts val="1200"/>
              </a:spcAft>
            </a:pPr>
            <a:r>
              <a:rPr lang="de-DE" sz="2400" i="1" dirty="0" smtClean="0">
                <a:latin typeface="Calibri"/>
                <a:cs typeface="Calibri"/>
              </a:rPr>
              <a:t>Ex-post</a:t>
            </a:r>
            <a:r>
              <a:rPr lang="de-DE" sz="2400" dirty="0" smtClean="0">
                <a:latin typeface="Calibri"/>
                <a:cs typeface="Calibri"/>
              </a:rPr>
              <a:t>-Bewertungen 2014-2020;</a:t>
            </a:r>
            <a:endParaRPr lang="de-DE" sz="2400" dirty="0" smtClean="0">
              <a:latin typeface="Calibri" panose="020F0502020204030204" pitchFamily="34" charset="0"/>
              <a:cs typeface="Calibri" panose="020F0502020204030204" pitchFamily="34" charset="0"/>
            </a:endParaRPr>
          </a:p>
          <a:p>
            <a:pPr lvl="1" algn="just">
              <a:spcBef>
                <a:spcPts val="0"/>
              </a:spcBef>
              <a:spcAft>
                <a:spcPts val="1200"/>
              </a:spcAft>
            </a:pPr>
            <a:r>
              <a:rPr lang="de-DE" sz="2400" dirty="0" smtClean="0">
                <a:latin typeface="Calibri"/>
                <a:cs typeface="Calibri"/>
              </a:rPr>
              <a:t>Evaluierungen der Umsetzung;</a:t>
            </a:r>
            <a:endParaRPr lang="de-DE" sz="2400" dirty="0" smtClean="0">
              <a:latin typeface="Calibri" panose="020F0502020204030204" pitchFamily="34" charset="0"/>
              <a:cs typeface="Calibri" panose="020F0502020204030204" pitchFamily="34" charset="0"/>
            </a:endParaRPr>
          </a:p>
          <a:p>
            <a:pPr lvl="1" algn="just">
              <a:spcBef>
                <a:spcPts val="0"/>
              </a:spcBef>
              <a:spcAft>
                <a:spcPts val="1200"/>
              </a:spcAft>
            </a:pPr>
            <a:r>
              <a:rPr lang="de-DE" sz="2400" dirty="0" smtClean="0">
                <a:latin typeface="Calibri"/>
                <a:cs typeface="Calibri"/>
              </a:rPr>
              <a:t>Evaluierungen auf Programmebene, auf nationaler Ebene oder auf EU-Ebene mit gültigen Schlussfolgerungen, die für das jeweilige Programm relevant sind.</a:t>
            </a:r>
          </a:p>
          <a:p>
            <a:pPr marL="76200" indent="0" algn="just">
              <a:spcAft>
                <a:spcPts val="600"/>
              </a:spcAft>
              <a:buNone/>
            </a:pPr>
            <a:endParaRPr lang="de-DE" b="1" dirty="0" smtClean="0">
              <a:latin typeface="Calibri" panose="020F0502020204030204" pitchFamily="34" charset="0"/>
              <a:cs typeface="Calibri" panose="020F0502020204030204" pitchFamily="34" charset="0"/>
            </a:endParaRPr>
          </a:p>
          <a:p>
            <a:pPr marL="76200" indent="0" algn="just">
              <a:spcAft>
                <a:spcPts val="600"/>
              </a:spcAft>
              <a:buNone/>
            </a:pPr>
            <a:r>
              <a:rPr lang="de-DE" b="1" dirty="0" smtClean="0">
                <a:latin typeface="Calibri"/>
                <a:cs typeface="Calibri"/>
              </a:rPr>
              <a:t>Die </a:t>
            </a:r>
            <a:r>
              <a:rPr lang="de-DE" b="1" dirty="0">
                <a:latin typeface="Calibri"/>
                <a:cs typeface="Calibri"/>
              </a:rPr>
              <a:t>Mitgliedstaaten sind nicht verpflichtet, spezifische Halbzeitbewertungen durchzuführen</a:t>
            </a:r>
            <a:r>
              <a:rPr lang="en-US" dirty="0" smtClean="0">
                <a:latin typeface="Calibri"/>
                <a:cs typeface="Calibri"/>
              </a:rPr>
              <a:t>.</a:t>
            </a:r>
            <a:r>
              <a:rPr lang="en-US" dirty="0">
                <a:latin typeface="Calibri"/>
                <a:cs typeface="Calibri"/>
              </a:rPr>
              <a:t> </a:t>
            </a:r>
            <a:endParaRPr lang="en-US" dirty="0">
              <a:latin typeface="Calibri" panose="020F0502020204030204" pitchFamily="34" charset="0"/>
              <a:cs typeface="Calibri" panose="020F0502020204030204" pitchFamily="34" charset="0"/>
            </a:endParaRPr>
          </a:p>
          <a:p>
            <a:pPr algn="just">
              <a:spcAft>
                <a:spcPts val="600"/>
              </a:spcAft>
            </a:pPr>
            <a:endParaRPr lang="en-US" sz="2800" dirty="0">
              <a:latin typeface="Calibri" panose="020F0502020204030204" pitchFamily="34" charset="0"/>
              <a:cs typeface="Calibri" panose="020F0502020204030204" pitchFamily="34" charset="0"/>
            </a:endParaRPr>
          </a:p>
          <a:p>
            <a:pPr algn="just">
              <a:spcAft>
                <a:spcPts val="600"/>
              </a:spcAft>
            </a:pPr>
            <a:endParaRPr lang="en-IE"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96493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A5E9F5-9F31-B3F9-5FE1-B82B7731D5B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smtClean="0"/>
              <a:t>16</a:t>
            </a:fld>
            <a:endParaRPr lang="en-GB" dirty="0"/>
          </a:p>
        </p:txBody>
      </p:sp>
      <p:sp>
        <p:nvSpPr>
          <p:cNvPr id="3" name="Title 2">
            <a:extLst>
              <a:ext uri="{FF2B5EF4-FFF2-40B4-BE49-F238E27FC236}">
                <a16:creationId xmlns:a16="http://schemas.microsoft.com/office/drawing/2014/main" id="{7D38CD64-37E2-6637-E7F2-83E8D01C0F46}"/>
              </a:ext>
            </a:extLst>
          </p:cNvPr>
          <p:cNvSpPr>
            <a:spLocks noGrp="1"/>
          </p:cNvSpPr>
          <p:nvPr>
            <p:ph type="title"/>
          </p:nvPr>
        </p:nvSpPr>
        <p:spPr>
          <a:xfrm>
            <a:off x="872688" y="263785"/>
            <a:ext cx="10423183" cy="782357"/>
          </a:xfrm>
        </p:spPr>
        <p:txBody>
          <a:bodyPr/>
          <a:lstStyle/>
          <a:p>
            <a:r>
              <a:rPr lang="en-US" sz="3200" b="1" dirty="0">
                <a:latin typeface="Calibri" panose="020F0502020204030204" pitchFamily="34" charset="0"/>
                <a:cs typeface="Calibri" panose="020F0502020204030204" pitchFamily="34" charset="0"/>
              </a:rPr>
              <a:t>15.	</a:t>
            </a:r>
            <a:r>
              <a:rPr lang="de-DE" sz="3200" b="1" dirty="0">
                <a:latin typeface="Calibri" panose="020F0502020204030204" pitchFamily="34" charset="0"/>
                <a:cs typeface="Calibri" panose="020F0502020204030204" pitchFamily="34" charset="0"/>
              </a:rPr>
              <a:t>Meilensteine nach Art. 18 Abs. 1 Buchstabe f</a:t>
            </a:r>
            <a:endParaRPr lang="en-IE" sz="3200" b="1" dirty="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F9F6B2FF-1416-C7E3-C652-0CAC0320EDC8}"/>
              </a:ext>
            </a:extLst>
          </p:cNvPr>
          <p:cNvSpPr>
            <a:spLocks noGrp="1"/>
          </p:cNvSpPr>
          <p:nvPr>
            <p:ph type="body" idx="1"/>
          </p:nvPr>
        </p:nvSpPr>
        <p:spPr>
          <a:xfrm>
            <a:off x="790250" y="1373748"/>
            <a:ext cx="11101761" cy="5001392"/>
          </a:xfrm>
        </p:spPr>
        <p:txBody>
          <a:bodyPr/>
          <a:lstStyle/>
          <a:p>
            <a:pPr marL="0" lvl="0" indent="0" algn="just">
              <a:lnSpc>
                <a:spcPct val="107000"/>
              </a:lnSpc>
              <a:spcAft>
                <a:spcPts val="1200"/>
              </a:spcAft>
              <a:buNone/>
            </a:pPr>
            <a:r>
              <a:rPr lang="de-DE" b="1" dirty="0">
                <a:latin typeface="Calibri"/>
                <a:cs typeface="Calibri"/>
              </a:rPr>
              <a:t>Art</a:t>
            </a:r>
            <a:r>
              <a:rPr lang="de-DE" b="1" dirty="0" smtClean="0">
                <a:latin typeface="Calibri"/>
                <a:cs typeface="Calibri"/>
              </a:rPr>
              <a:t>. 18 </a:t>
            </a:r>
            <a:r>
              <a:rPr lang="de-DE" b="1" dirty="0">
                <a:latin typeface="Calibri"/>
                <a:cs typeface="Calibri"/>
              </a:rPr>
              <a:t>Abs. 1 Buchstabe f die Fortschritte beim Erreichen der Etappenziele unter Berücksichtigung der bei der Durchführung des Programms aufgetretenen größeren </a:t>
            </a:r>
            <a:r>
              <a:rPr lang="de-DE" b="1" dirty="0" smtClean="0">
                <a:latin typeface="Calibri"/>
                <a:cs typeface="Calibri"/>
              </a:rPr>
              <a:t>Schwierigkeiten</a:t>
            </a:r>
            <a:r>
              <a:rPr lang="en-US" b="1" dirty="0" smtClean="0">
                <a:latin typeface="Calibri"/>
                <a:cs typeface="Calibri"/>
              </a:rPr>
              <a:t>.</a:t>
            </a:r>
            <a:endParaRPr lang="en-IE" b="1" dirty="0">
              <a:latin typeface="Calibri"/>
              <a:cs typeface="Calibri"/>
            </a:endParaRPr>
          </a:p>
          <a:p>
            <a:pPr marL="342900" indent="-342900" algn="just">
              <a:lnSpc>
                <a:spcPct val="107000"/>
              </a:lnSpc>
              <a:spcAft>
                <a:spcPts val="1200"/>
              </a:spcAft>
            </a:pPr>
            <a:r>
              <a:rPr lang="de-DE" dirty="0">
                <a:latin typeface="Calibri"/>
                <a:ea typeface="Calibri" panose="020F0502020204030204" pitchFamily="34" charset="0"/>
                <a:cs typeface="Calibri"/>
              </a:rPr>
              <a:t>Leistungsrahmen: Die Halbzeitüberprüfung umfasst eine Bewertung des Erreichens der Etappenziele bei den </a:t>
            </a:r>
            <a:r>
              <a:rPr lang="de-DE" dirty="0" err="1">
                <a:latin typeface="Calibri"/>
                <a:ea typeface="Calibri" panose="020F0502020204030204" pitchFamily="34" charset="0"/>
                <a:cs typeface="Calibri"/>
              </a:rPr>
              <a:t>Outputindikatoren</a:t>
            </a:r>
            <a:r>
              <a:rPr lang="de-DE" dirty="0">
                <a:latin typeface="Calibri"/>
                <a:ea typeface="Calibri" panose="020F0502020204030204" pitchFamily="34" charset="0"/>
                <a:cs typeface="Calibri"/>
              </a:rPr>
              <a:t> (Ende 2024) (Art. 16 Abs. 1 DV)</a:t>
            </a:r>
            <a:r>
              <a:rPr lang="en-US" dirty="0" smtClean="0">
                <a:latin typeface="Calibri"/>
                <a:ea typeface="Calibri" panose="020F0502020204030204" pitchFamily="34" charset="0"/>
                <a:cs typeface="Calibri"/>
              </a:rPr>
              <a:t>;</a:t>
            </a:r>
            <a:endParaRPr lang="en-US" dirty="0">
              <a:effectLst/>
              <a:latin typeface="Calibri"/>
              <a:ea typeface="Calibri" panose="020F0502020204030204" pitchFamily="34" charset="0"/>
              <a:cs typeface="Calibri" panose="020F0502020204030204" pitchFamily="34" charset="0"/>
            </a:endParaRPr>
          </a:p>
          <a:p>
            <a:pPr marL="342900" indent="-342900" algn="just">
              <a:lnSpc>
                <a:spcPct val="107000"/>
              </a:lnSpc>
              <a:spcAft>
                <a:spcPts val="1200"/>
              </a:spcAft>
            </a:pPr>
            <a:r>
              <a:rPr lang="de-DE" dirty="0">
                <a:latin typeface="Calibri"/>
                <a:ea typeface="Calibri" panose="020F0502020204030204" pitchFamily="34" charset="0"/>
                <a:cs typeface="Calibri"/>
              </a:rPr>
              <a:t>Die Etappenziele beziehen sich auf jedes spezifische Ziel innerhalb eines Programms</a:t>
            </a:r>
            <a:r>
              <a:rPr lang="en-US" dirty="0" smtClean="0">
                <a:effectLst/>
                <a:latin typeface="Calibri"/>
                <a:ea typeface="Calibri" panose="020F0502020204030204" pitchFamily="34" charset="0"/>
                <a:cs typeface="Calibri"/>
              </a:rPr>
              <a:t>;</a:t>
            </a:r>
            <a:endParaRPr lang="en-US" dirty="0">
              <a:latin typeface="Calibri"/>
              <a:ea typeface="Calibri" panose="020F0502020204030204" pitchFamily="34" charset="0"/>
              <a:cs typeface="Calibri"/>
            </a:endParaRPr>
          </a:p>
          <a:p>
            <a:pPr marL="342900" indent="-342900" algn="just">
              <a:lnSpc>
                <a:spcPct val="107000"/>
              </a:lnSpc>
              <a:spcAft>
                <a:spcPts val="1200"/>
              </a:spcAft>
            </a:pPr>
            <a:r>
              <a:rPr lang="de-DE" dirty="0">
                <a:latin typeface="Calibri"/>
                <a:ea typeface="Calibri" panose="020F0502020204030204" pitchFamily="34" charset="0"/>
                <a:cs typeface="Calibri"/>
              </a:rPr>
              <a:t>Faktoren, die das Erreichen von Etappenzielen beeinflussen, die bereits in der Methodik des Leistungsrahmens berücksichtigt wurden</a:t>
            </a:r>
            <a:r>
              <a:rPr lang="en-US" dirty="0" smtClean="0">
                <a:latin typeface="Calibri"/>
                <a:ea typeface="Calibri" panose="020F0502020204030204" pitchFamily="34" charset="0"/>
                <a:cs typeface="Calibri"/>
              </a:rPr>
              <a:t>.</a:t>
            </a: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342900" indent="-342900" algn="just">
              <a:lnSpc>
                <a:spcPct val="107000"/>
              </a:lnSpc>
              <a:spcAft>
                <a:spcPts val="1200"/>
              </a:spcAft>
            </a:pP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7000"/>
              </a:lnSpc>
              <a:spcAft>
                <a:spcPts val="1200"/>
              </a:spcAft>
              <a:buNone/>
            </a:pPr>
            <a:r>
              <a:rPr lang="de-DE" b="1" dirty="0">
                <a:latin typeface="Calibri"/>
                <a:ea typeface="Calibri"/>
                <a:cs typeface="Calibri"/>
              </a:rPr>
              <a:t>Wichtig: </a:t>
            </a:r>
            <a:r>
              <a:rPr lang="de-DE" b="1" dirty="0">
                <a:solidFill>
                  <a:srgbClr val="FF0000"/>
                </a:solidFill>
                <a:latin typeface="Calibri"/>
                <a:ea typeface="Calibri"/>
                <a:cs typeface="Calibri"/>
              </a:rPr>
              <a:t>Das Nichterreichen von Etappenzielen hat keine automatische </a:t>
            </a:r>
            <a:r>
              <a:rPr lang="de-DE" b="1" dirty="0" smtClean="0">
                <a:solidFill>
                  <a:srgbClr val="FF0000"/>
                </a:solidFill>
                <a:latin typeface="Calibri"/>
                <a:ea typeface="Calibri"/>
                <a:cs typeface="Calibri"/>
              </a:rPr>
              <a:t>Folge</a:t>
            </a:r>
            <a:r>
              <a:rPr lang="en-US" b="1" dirty="0" smtClean="0">
                <a:solidFill>
                  <a:srgbClr val="C00000"/>
                </a:solidFill>
                <a:latin typeface="Calibri"/>
                <a:ea typeface="Calibri"/>
                <a:cs typeface="Calibri"/>
              </a:rPr>
              <a:t>.</a:t>
            </a:r>
            <a:endParaRPr lang="en-IE" b="1" dirty="0">
              <a:solidFill>
                <a:srgbClr val="C00000"/>
              </a:solidFill>
              <a:effectLst/>
              <a:latin typeface="Calibri"/>
              <a:ea typeface="Calibri"/>
              <a:cs typeface="Calibri"/>
            </a:endParaRPr>
          </a:p>
          <a:p>
            <a:pPr>
              <a:spcAft>
                <a:spcPts val="600"/>
              </a:spcAft>
            </a:pPr>
            <a:endParaRPr lang="en-US" dirty="0">
              <a:latin typeface="Calibri" panose="020F0502020204030204" pitchFamily="34" charset="0"/>
              <a:cs typeface="Calibri" panose="020F0502020204030204" pitchFamily="34" charset="0"/>
            </a:endParaRPr>
          </a:p>
          <a:p>
            <a:pPr>
              <a:spcAft>
                <a:spcPts val="600"/>
              </a:spcAft>
            </a:pPr>
            <a:endParaRPr lang="en-IE"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623919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A5E9F5-9F31-B3F9-5FE1-B82B7731D5B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smtClean="0"/>
              <a:t>17</a:t>
            </a:fld>
            <a:endParaRPr lang="en-GB" dirty="0"/>
          </a:p>
        </p:txBody>
      </p:sp>
      <p:sp>
        <p:nvSpPr>
          <p:cNvPr id="3" name="Title 2">
            <a:extLst>
              <a:ext uri="{FF2B5EF4-FFF2-40B4-BE49-F238E27FC236}">
                <a16:creationId xmlns:a16="http://schemas.microsoft.com/office/drawing/2014/main" id="{7D38CD64-37E2-6637-E7F2-83E8D01C0F46}"/>
              </a:ext>
            </a:extLst>
          </p:cNvPr>
          <p:cNvSpPr>
            <a:spLocks noGrp="1"/>
          </p:cNvSpPr>
          <p:nvPr>
            <p:ph type="title"/>
          </p:nvPr>
        </p:nvSpPr>
        <p:spPr>
          <a:xfrm>
            <a:off x="770696" y="486079"/>
            <a:ext cx="10905699" cy="782357"/>
          </a:xfrm>
        </p:spPr>
        <p:txBody>
          <a:bodyPr/>
          <a:lstStyle/>
          <a:p>
            <a:r>
              <a:rPr lang="en-US" sz="3200" b="1" dirty="0">
                <a:latin typeface="Calibri" panose="020F0502020204030204" pitchFamily="34" charset="0"/>
                <a:cs typeface="Calibri" panose="020F0502020204030204" pitchFamily="34" charset="0"/>
              </a:rPr>
              <a:t>16. </a:t>
            </a:r>
            <a:r>
              <a:rPr lang="de-DE" sz="3200" b="1" dirty="0">
                <a:latin typeface="Calibri" panose="020F0502020204030204" pitchFamily="34" charset="0"/>
                <a:cs typeface="Calibri" panose="020F0502020204030204" pitchFamily="34" charset="0"/>
              </a:rPr>
              <a:t>Art. 18 Abs. 1 Buchstabe g für aus dem JTF unterstützte Programme, Bewertung durch die Kommission</a:t>
            </a:r>
            <a:endParaRPr lang="en-IE" sz="3200" b="1" dirty="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F9F6B2FF-1416-C7E3-C652-0CAC0320EDC8}"/>
              </a:ext>
            </a:extLst>
          </p:cNvPr>
          <p:cNvSpPr>
            <a:spLocks noGrp="1"/>
          </p:cNvSpPr>
          <p:nvPr>
            <p:ph type="body" idx="1"/>
          </p:nvPr>
        </p:nvSpPr>
        <p:spPr>
          <a:xfrm>
            <a:off x="879724" y="1595418"/>
            <a:ext cx="10905699" cy="3881904"/>
          </a:xfrm>
        </p:spPr>
        <p:txBody>
          <a:bodyPr/>
          <a:lstStyle/>
          <a:p>
            <a:pPr marL="342900" lvl="0" indent="-342900" algn="just">
              <a:lnSpc>
                <a:spcPct val="107000"/>
              </a:lnSpc>
              <a:spcAft>
                <a:spcPts val="1800"/>
              </a:spcAft>
              <a:buFont typeface="Symbol" panose="05050102010706020507" pitchFamily="18" charset="2"/>
              <a:buChar char=""/>
            </a:pPr>
            <a:r>
              <a:rPr lang="de-DE" sz="2200" dirty="0">
                <a:latin typeface="Calibri"/>
                <a:ea typeface="Calibri" panose="020F0502020204030204" pitchFamily="34" charset="0"/>
                <a:cs typeface="Calibri"/>
              </a:rPr>
              <a:t>Art. 18 Abs. 1 Buchstabe e → Bewertung der Fortschritte auf der Grundlage der nationalen Energie- und </a:t>
            </a:r>
            <a:r>
              <a:rPr lang="de-DE" sz="2200" dirty="0" smtClean="0">
                <a:latin typeface="Calibri"/>
                <a:ea typeface="Calibri" panose="020F0502020204030204" pitchFamily="34" charset="0"/>
                <a:cs typeface="Calibri"/>
              </a:rPr>
              <a:t>Klimapläne</a:t>
            </a:r>
            <a:r>
              <a:rPr lang="en-US" sz="2200" dirty="0" smtClean="0">
                <a:effectLst/>
                <a:latin typeface="Calibri"/>
                <a:ea typeface="Calibri" panose="020F0502020204030204" pitchFamily="34" charset="0"/>
                <a:cs typeface="Calibri"/>
              </a:rPr>
              <a:t>.</a:t>
            </a:r>
            <a:endParaRPr lang="en-IE" sz="2200" dirty="0">
              <a:effectLst/>
              <a:latin typeface="Calibri"/>
              <a:ea typeface="Calibri" panose="020F0502020204030204" pitchFamily="34" charset="0"/>
              <a:cs typeface="Calibri"/>
            </a:endParaRPr>
          </a:p>
          <a:p>
            <a:pPr marL="342900" lvl="0" indent="-342900" algn="just">
              <a:lnSpc>
                <a:spcPct val="107000"/>
              </a:lnSpc>
              <a:buFont typeface="Symbol" panose="05050102010706020507" pitchFamily="18" charset="2"/>
              <a:buChar char=""/>
            </a:pPr>
            <a:r>
              <a:rPr lang="de-DE" sz="2200" dirty="0">
                <a:latin typeface="Calibri"/>
                <a:ea typeface="Calibri" panose="020F0502020204030204" pitchFamily="34" charset="0"/>
              </a:rPr>
              <a:t>Wie bei allen Programmen, die der Halbzeitüberprüfung unterliegen, müssen die JTF-Programme Folgendes berücksichtigen</a:t>
            </a:r>
            <a:r>
              <a:rPr lang="en-US" sz="2200" dirty="0" smtClean="0">
                <a:effectLst/>
                <a:latin typeface="Calibri"/>
                <a:ea typeface="Calibri" panose="020F0502020204030204" pitchFamily="34" charset="0"/>
              </a:rPr>
              <a:t>:</a:t>
            </a:r>
            <a:endParaRPr lang="en-IE" sz="2200" dirty="0">
              <a:effectLst/>
              <a:latin typeface="Calibri"/>
              <a:ea typeface="Calibri" panose="020F0502020204030204" pitchFamily="34" charset="0"/>
            </a:endParaRPr>
          </a:p>
          <a:p>
            <a:pPr marL="742950" lvl="1" indent="-285750" algn="just">
              <a:lnSpc>
                <a:spcPct val="107000"/>
              </a:lnSpc>
              <a:spcBef>
                <a:spcPts val="0"/>
              </a:spcBef>
              <a:buFont typeface="Courier New" panose="02070309020205020404" pitchFamily="49" charset="0"/>
              <a:buChar char="o"/>
            </a:pPr>
            <a:r>
              <a:rPr lang="de-DE" sz="2200" dirty="0" smtClean="0">
                <a:latin typeface="Calibri"/>
                <a:ea typeface="Calibri" panose="020F0502020204030204" pitchFamily="34" charset="0"/>
              </a:rPr>
              <a:t>Sozioökonomischer Kontext und Herausforderungen;</a:t>
            </a:r>
            <a:endParaRPr lang="de-DE" sz="2200" dirty="0" smtClean="0">
              <a:effectLst/>
              <a:latin typeface="Calibri"/>
              <a:ea typeface="Calibri" panose="020F0502020204030204" pitchFamily="34" charset="0"/>
            </a:endParaRPr>
          </a:p>
          <a:p>
            <a:pPr marL="742950" lvl="1" indent="-285750" algn="just">
              <a:lnSpc>
                <a:spcPct val="107000"/>
              </a:lnSpc>
              <a:spcBef>
                <a:spcPts val="0"/>
              </a:spcBef>
              <a:buFont typeface="Courier New" panose="02070309020205020404" pitchFamily="49" charset="0"/>
              <a:buChar char="o"/>
            </a:pPr>
            <a:r>
              <a:rPr lang="de-DE" sz="2200" dirty="0" smtClean="0">
                <a:latin typeface="Calibri"/>
                <a:ea typeface="Calibri" panose="020F0502020204030204" pitchFamily="34" charset="0"/>
              </a:rPr>
              <a:t>Ausrichtung</a:t>
            </a:r>
            <a:r>
              <a:rPr lang="de-DE" sz="2200" dirty="0">
                <a:latin typeface="Calibri"/>
                <a:ea typeface="Calibri" panose="020F0502020204030204" pitchFamily="34" charset="0"/>
              </a:rPr>
              <a:t>, die sich aus dem Europäischen Semester ergibt</a:t>
            </a:r>
            <a:r>
              <a:rPr lang="en-US" sz="2200" dirty="0" smtClean="0">
                <a:effectLst/>
                <a:latin typeface="Calibri"/>
                <a:ea typeface="Calibri" panose="020F0502020204030204" pitchFamily="34" charset="0"/>
              </a:rPr>
              <a:t>;</a:t>
            </a:r>
            <a:endParaRPr lang="en-IE" sz="2200" dirty="0">
              <a:effectLst/>
              <a:latin typeface="Calibri"/>
              <a:ea typeface="Calibri" panose="020F0502020204030204" pitchFamily="34" charset="0"/>
            </a:endParaRPr>
          </a:p>
          <a:p>
            <a:pPr marL="742950" lvl="1" indent="-285750" algn="just">
              <a:lnSpc>
                <a:spcPct val="107000"/>
              </a:lnSpc>
              <a:spcBef>
                <a:spcPts val="0"/>
              </a:spcBef>
              <a:spcAft>
                <a:spcPts val="1800"/>
              </a:spcAft>
              <a:buFont typeface="Courier New" panose="02070309020205020404" pitchFamily="49" charset="0"/>
              <a:buChar char="o"/>
            </a:pPr>
            <a:r>
              <a:rPr lang="de-DE" sz="2200" dirty="0">
                <a:latin typeface="Calibri"/>
                <a:ea typeface="Calibri" panose="020F0502020204030204" pitchFamily="34" charset="0"/>
              </a:rPr>
              <a:t>Fortschritte bei der Erreichung von Etappenzielen</a:t>
            </a:r>
            <a:r>
              <a:rPr lang="en-US" sz="2200" dirty="0" smtClean="0">
                <a:effectLst/>
                <a:latin typeface="Calibri"/>
                <a:ea typeface="Calibri" panose="020F0502020204030204" pitchFamily="34" charset="0"/>
              </a:rPr>
              <a:t>.</a:t>
            </a:r>
            <a:endParaRPr lang="en-IE" sz="2200" dirty="0">
              <a:effectLst/>
              <a:latin typeface="Calibri"/>
              <a:ea typeface="Calibri" panose="020F0502020204030204" pitchFamily="34" charset="0"/>
            </a:endParaRPr>
          </a:p>
          <a:p>
            <a:pPr marL="342900" lvl="0" indent="-342900" algn="just">
              <a:lnSpc>
                <a:spcPct val="107000"/>
              </a:lnSpc>
              <a:spcAft>
                <a:spcPts val="800"/>
              </a:spcAft>
              <a:buFont typeface="Symbol" panose="05050102010706020507" pitchFamily="18" charset="2"/>
              <a:buChar char=""/>
            </a:pPr>
            <a:r>
              <a:rPr lang="de-DE" sz="2200" dirty="0">
                <a:latin typeface="Calibri"/>
                <a:ea typeface="Calibri" panose="020F0502020204030204" pitchFamily="34" charset="0"/>
              </a:rPr>
              <a:t>Darüber hinaus müssen die JTF-Programme Art. 18 Abs. 1 Buchstabe g entsprechen. In diesem Rahmen werden die Mitgliedstaaten aufgefordert, </a:t>
            </a:r>
            <a:r>
              <a:rPr lang="de-DE" sz="2200" b="1" dirty="0">
                <a:latin typeface="Calibri"/>
                <a:ea typeface="Calibri" panose="020F0502020204030204" pitchFamily="34" charset="0"/>
              </a:rPr>
              <a:t>Rückschritte bzw. Diskrepanzen bei den Verpflichtungen zwischen den TJTP und den überarbeiteten nationalen Energie- und Klimaplänen zu vermeiden</a:t>
            </a:r>
            <a:r>
              <a:rPr lang="de-DE" sz="2200" dirty="0">
                <a:latin typeface="Calibri"/>
                <a:ea typeface="Calibri" panose="020F0502020204030204" pitchFamily="34" charset="0"/>
              </a:rPr>
              <a:t>, sofern dies in den überarbeiteten Empfehlungen der Kommission zu den NEKP festgestellt wurde</a:t>
            </a:r>
            <a:r>
              <a:rPr lang="en-US" sz="2200" dirty="0" smtClean="0">
                <a:effectLst/>
                <a:latin typeface="Calibri"/>
                <a:ea typeface="Calibri" panose="020F0502020204030204" pitchFamily="34" charset="0"/>
              </a:rPr>
              <a:t>.</a:t>
            </a:r>
            <a:endParaRPr lang="en-IE" sz="2200" dirty="0">
              <a:effectLst/>
              <a:latin typeface="Calibri"/>
              <a:ea typeface="Calibri" panose="020F0502020204030204" pitchFamily="34" charset="0"/>
            </a:endParaRPr>
          </a:p>
          <a:p>
            <a:pPr>
              <a:spcAft>
                <a:spcPts val="600"/>
              </a:spcAft>
            </a:pPr>
            <a:endParaRPr lang="en-IE" sz="2600" dirty="0">
              <a:latin typeface="Calibri"/>
            </a:endParaRPr>
          </a:p>
        </p:txBody>
      </p:sp>
    </p:spTree>
    <p:extLst>
      <p:ext uri="{BB962C8B-B14F-4D97-AF65-F5344CB8AC3E}">
        <p14:creationId xmlns:p14="http://schemas.microsoft.com/office/powerpoint/2010/main" val="1859116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6F7F31-780E-1BE3-7C4B-F9FB64D9E228}"/>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a:t>18</a:t>
            </a:fld>
            <a:endParaRPr lang="en-GB" dirty="0"/>
          </a:p>
        </p:txBody>
      </p:sp>
      <p:sp>
        <p:nvSpPr>
          <p:cNvPr id="3" name="Title 2">
            <a:extLst>
              <a:ext uri="{FF2B5EF4-FFF2-40B4-BE49-F238E27FC236}">
                <a16:creationId xmlns:a16="http://schemas.microsoft.com/office/drawing/2014/main" id="{C775B36D-02A1-217E-1BE5-C53C0A1AE876}"/>
              </a:ext>
            </a:extLst>
          </p:cNvPr>
          <p:cNvSpPr>
            <a:spLocks noGrp="1"/>
          </p:cNvSpPr>
          <p:nvPr>
            <p:ph type="title"/>
          </p:nvPr>
        </p:nvSpPr>
        <p:spPr/>
        <p:txBody>
          <a:bodyPr/>
          <a:lstStyle/>
          <a:p>
            <a:r>
              <a:rPr lang="ro-RO" sz="3200" b="1" dirty="0">
                <a:latin typeface="Calibri" panose="020F0502020204030204" pitchFamily="34" charset="0"/>
                <a:cs typeface="Calibri" panose="020F0502020204030204" pitchFamily="34" charset="0"/>
              </a:rPr>
              <a:t>17. </a:t>
            </a:r>
            <a:r>
              <a:rPr lang="de-DE" sz="3200" b="1" dirty="0" smtClean="0">
                <a:latin typeface="Calibri" panose="020F0502020204030204" pitchFamily="34" charset="0"/>
                <a:cs typeface="Calibri" panose="020F0502020204030204" pitchFamily="34" charset="0"/>
              </a:rPr>
              <a:t>Mögliche Ergebnisse</a:t>
            </a:r>
            <a:endParaRPr lang="de-DE" sz="3200" b="1" dirty="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627B611A-6DFA-ED04-C8BB-BC05D4160538}"/>
              </a:ext>
            </a:extLst>
          </p:cNvPr>
          <p:cNvSpPr>
            <a:spLocks noGrp="1"/>
          </p:cNvSpPr>
          <p:nvPr>
            <p:ph type="body" idx="1"/>
          </p:nvPr>
        </p:nvSpPr>
        <p:spPr/>
        <p:txBody>
          <a:bodyPr/>
          <a:lstStyle/>
          <a:p>
            <a:pPr marL="76200" indent="0">
              <a:buNone/>
            </a:pPr>
            <a:r>
              <a:rPr lang="de-DE" b="1" u="sng" dirty="0" smtClean="0"/>
              <a:t>Aktueller Stand</a:t>
            </a:r>
            <a:endParaRPr lang="de-DE" dirty="0" smtClean="0"/>
          </a:p>
          <a:p>
            <a:r>
              <a:rPr lang="de-DE" dirty="0" smtClean="0"/>
              <a:t>Späte Annahme der Programme – Abschluss der Verhandlungen für viele Programme Ende 2022</a:t>
            </a:r>
          </a:p>
          <a:p>
            <a:r>
              <a:rPr lang="de-DE" dirty="0" smtClean="0"/>
              <a:t>Verspäteter Beginn der Umsetzung mit Auswirkungen auf Zahlungsprofile</a:t>
            </a:r>
          </a:p>
          <a:p>
            <a:r>
              <a:rPr lang="de-DE" dirty="0" smtClean="0"/>
              <a:t>Kurzer Zeitraum für Veränderungen in der sozioökonomischen Lage</a:t>
            </a:r>
          </a:p>
          <a:p>
            <a:pPr marL="76200" indent="0">
              <a:buNone/>
            </a:pPr>
            <a:endParaRPr lang="de-DE" dirty="0" smtClean="0"/>
          </a:p>
          <a:p>
            <a:pPr marL="76200" indent="0">
              <a:buNone/>
            </a:pPr>
            <a:r>
              <a:rPr lang="de-DE" dirty="0" smtClean="0"/>
              <a:t>Es ist Sache der Mitgliedstaaten, je nach den Schlussfolgerungen der Halbzeitüberprüfung zu entscheiden, ob sie die Programme ändern und den Flexibilitätsbetrag umwidmen oder die derzeitige Mittelzuweisung bestätigen.</a:t>
            </a:r>
          </a:p>
          <a:p>
            <a:endParaRPr lang="en-US" dirty="0"/>
          </a:p>
        </p:txBody>
      </p:sp>
    </p:spTree>
    <p:extLst>
      <p:ext uri="{BB962C8B-B14F-4D97-AF65-F5344CB8AC3E}">
        <p14:creationId xmlns:p14="http://schemas.microsoft.com/office/powerpoint/2010/main" val="3799266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14D63-B715-0C12-53FC-3FC986324E86}"/>
              </a:ext>
            </a:extLst>
          </p:cNvPr>
          <p:cNvSpPr>
            <a:spLocks noGrp="1"/>
          </p:cNvSpPr>
          <p:nvPr>
            <p:ph type="title"/>
          </p:nvPr>
        </p:nvSpPr>
        <p:spPr>
          <a:xfrm>
            <a:off x="1198880" y="178060"/>
            <a:ext cx="10515600" cy="782357"/>
          </a:xfrm>
        </p:spPr>
        <p:txBody>
          <a:bodyPr>
            <a:noAutofit/>
          </a:bodyPr>
          <a:lstStyle/>
          <a:p>
            <a:pPr marL="270510">
              <a:lnSpc>
                <a:spcPct val="107000"/>
              </a:lnSpc>
              <a:spcAft>
                <a:spcPts val="800"/>
              </a:spcAft>
            </a:pPr>
            <a:r>
              <a:rPr lang="en-IE" sz="3200" b="1" dirty="0">
                <a:latin typeface="+mn-lt"/>
              </a:rPr>
              <a:t>1</a:t>
            </a:r>
            <a:r>
              <a:rPr lang="ro-RO" sz="3200" b="1" dirty="0">
                <a:latin typeface="+mn-lt"/>
              </a:rPr>
              <a:t>8</a:t>
            </a:r>
            <a:r>
              <a:rPr lang="en-IE" sz="3200" b="1" dirty="0">
                <a:latin typeface="+mn-lt"/>
              </a:rPr>
              <a:t>. </a:t>
            </a:r>
            <a:r>
              <a:rPr lang="de-DE" sz="3200" b="1" dirty="0" smtClean="0">
                <a:latin typeface="+mn-lt"/>
              </a:rPr>
              <a:t>Halbzeitbewertung Prozedere (1/2)</a:t>
            </a:r>
            <a:endParaRPr lang="de-DE" sz="3200" b="1" dirty="0">
              <a:latin typeface="+mn-lt"/>
            </a:endParaRPr>
          </a:p>
        </p:txBody>
      </p:sp>
      <p:graphicFrame>
        <p:nvGraphicFramePr>
          <p:cNvPr id="5" name="Diagram 4">
            <a:extLst>
              <a:ext uri="{FF2B5EF4-FFF2-40B4-BE49-F238E27FC236}">
                <a16:creationId xmlns:a16="http://schemas.microsoft.com/office/drawing/2014/main" id="{6F8BD4D8-68C8-07DC-A5CD-F9990730C0DF}"/>
              </a:ext>
            </a:extLst>
          </p:cNvPr>
          <p:cNvGraphicFramePr/>
          <p:nvPr>
            <p:extLst>
              <p:ext uri="{D42A27DB-BD31-4B8C-83A1-F6EECF244321}">
                <p14:modId xmlns:p14="http://schemas.microsoft.com/office/powerpoint/2010/main" val="392569048"/>
              </p:ext>
            </p:extLst>
          </p:nvPr>
        </p:nvGraphicFramePr>
        <p:xfrm>
          <a:off x="1769605" y="733647"/>
          <a:ext cx="10219944" cy="57721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a:extLst>
              <a:ext uri="{FF2B5EF4-FFF2-40B4-BE49-F238E27FC236}">
                <a16:creationId xmlns:a16="http://schemas.microsoft.com/office/drawing/2014/main" id="{61E077DB-ABD8-36DD-41A0-190565C57113}"/>
              </a:ext>
            </a:extLst>
          </p:cNvPr>
          <p:cNvSpPr/>
          <p:nvPr/>
        </p:nvSpPr>
        <p:spPr>
          <a:xfrm>
            <a:off x="537499" y="1251804"/>
            <a:ext cx="946743" cy="5139563"/>
          </a:xfrm>
          <a:prstGeom prst="rect">
            <a:avLst/>
          </a:prstGeom>
          <a:gradFill flip="none" rotWithShape="1">
            <a:gsLst>
              <a:gs pos="100000">
                <a:srgbClr val="A5A5A5">
                  <a:lumMod val="5000"/>
                  <a:lumOff val="95000"/>
                </a:srgbClr>
              </a:gs>
              <a:gs pos="74000">
                <a:srgbClr val="A5A5A5">
                  <a:lumMod val="45000"/>
                  <a:lumOff val="55000"/>
                </a:srgbClr>
              </a:gs>
              <a:gs pos="83000">
                <a:srgbClr val="A5A5A5">
                  <a:lumMod val="45000"/>
                  <a:lumOff val="55000"/>
                </a:srgbClr>
              </a:gs>
              <a:gs pos="45000">
                <a:srgbClr val="A5A5A5">
                  <a:lumMod val="30000"/>
                  <a:lumOff val="70000"/>
                  <a:alpha val="77000"/>
                </a:srgbClr>
              </a:gs>
            </a:gsLst>
            <a:lin ang="5400000" scaled="1"/>
            <a:tileRect/>
          </a:gradFill>
          <a:ln w="12700" cap="flat" cmpd="sng" algn="ctr">
            <a:solidFill>
              <a:srgbClr val="A5A5A5">
                <a:shade val="15000"/>
              </a:srgbClr>
            </a:solidFill>
            <a:prstDash val="solid"/>
            <a:miter lim="800000"/>
          </a:ln>
          <a:effectLst>
            <a:softEdge rad="12700"/>
          </a:effectLst>
        </p:spPr>
        <p:txBody>
          <a:bodyPr vert="vert270" rtlCol="0" anchor="ctr">
            <a:normAutofit/>
          </a:bodyPr>
          <a:lstStyle/>
          <a:p>
            <a:pPr lvl="0" algn="ctr">
              <a:buClrTx/>
              <a:defRPr/>
            </a:pPr>
            <a:r>
              <a:rPr lang="de-DE" sz="1800" b="1" kern="1200" dirty="0">
                <a:solidFill>
                  <a:prstClr val="black"/>
                </a:solidFill>
                <a:latin typeface="Calibri" panose="020F0502020204030204"/>
                <a:ea typeface="+mn-ea"/>
                <a:cs typeface="+mn-cs"/>
              </a:rPr>
              <a:t>Vorlage der Bewertung des Ergebnisses der Halbzeitüberprüfung </a:t>
            </a:r>
            <a:r>
              <a:rPr lang="de-DE" sz="1800" b="1" kern="1200" dirty="0" smtClean="0">
                <a:solidFill>
                  <a:prstClr val="black"/>
                </a:solidFill>
                <a:latin typeface="Calibri" panose="020F0502020204030204"/>
                <a:ea typeface="+mn-ea"/>
                <a:cs typeface="+mn-cs"/>
              </a:rPr>
              <a:t>bis </a:t>
            </a:r>
            <a:r>
              <a:rPr lang="de-DE" sz="1800" b="1" kern="1200" dirty="0">
                <a:solidFill>
                  <a:prstClr val="black"/>
                </a:solidFill>
                <a:latin typeface="Calibri" panose="020F0502020204030204"/>
                <a:ea typeface="+mn-ea"/>
                <a:cs typeface="+mn-cs"/>
              </a:rPr>
              <a:t>zum 31. März 2025</a:t>
            </a:r>
            <a:endPar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0010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A5E9F5-9F31-B3F9-5FE1-B82B7731D5B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smtClean="0"/>
              <a:t>2</a:t>
            </a:fld>
            <a:endParaRPr lang="en-GB" dirty="0"/>
          </a:p>
        </p:txBody>
      </p:sp>
      <p:sp>
        <p:nvSpPr>
          <p:cNvPr id="3" name="Title 2">
            <a:extLst>
              <a:ext uri="{FF2B5EF4-FFF2-40B4-BE49-F238E27FC236}">
                <a16:creationId xmlns:a16="http://schemas.microsoft.com/office/drawing/2014/main" id="{7D38CD64-37E2-6637-E7F2-83E8D01C0F46}"/>
              </a:ext>
            </a:extLst>
          </p:cNvPr>
          <p:cNvSpPr>
            <a:spLocks noGrp="1"/>
          </p:cNvSpPr>
          <p:nvPr>
            <p:ph type="title"/>
          </p:nvPr>
        </p:nvSpPr>
        <p:spPr>
          <a:xfrm>
            <a:off x="1047750" y="387610"/>
            <a:ext cx="10346154" cy="782357"/>
          </a:xfrm>
        </p:spPr>
        <p:txBody>
          <a:bodyPr/>
          <a:lstStyle/>
          <a:p>
            <a:pPr lvl="0" algn="just">
              <a:lnSpc>
                <a:spcPct val="107000"/>
              </a:lnSpc>
              <a:spcAft>
                <a:spcPts val="1200"/>
              </a:spcAft>
            </a:pPr>
            <a:r>
              <a:rPr lang="hu-HU" sz="3200" b="1" kern="0" dirty="0">
                <a:effectLst/>
                <a:latin typeface="Calibri" panose="020F0502020204030204" pitchFamily="34" charset="0"/>
                <a:cs typeface="Arial" panose="020B0604020202020204" pitchFamily="34" charset="0"/>
              </a:rPr>
              <a:t>1. </a:t>
            </a:r>
            <a:r>
              <a:rPr lang="de-DE" sz="3200" b="1" dirty="0" smtClean="0">
                <a:latin typeface="Calibri" panose="020F0502020204030204" pitchFamily="34" charset="0"/>
                <a:cs typeface="Arial" panose="020B0604020202020204" pitchFamily="34" charset="0"/>
              </a:rPr>
              <a:t>Halbzeitüberprüfung Rechtsrahmen</a:t>
            </a:r>
            <a:endParaRPr lang="de-DE" sz="3200" b="1" kern="0" dirty="0">
              <a:effectLst/>
              <a:latin typeface="Calibri" panose="020F050202020403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F9F6B2FF-1416-C7E3-C652-0CAC0320EDC8}"/>
              </a:ext>
            </a:extLst>
          </p:cNvPr>
          <p:cNvSpPr>
            <a:spLocks noGrp="1"/>
          </p:cNvSpPr>
          <p:nvPr>
            <p:ph type="body" idx="1"/>
          </p:nvPr>
        </p:nvSpPr>
        <p:spPr>
          <a:xfrm>
            <a:off x="838356" y="1203573"/>
            <a:ext cx="10905699" cy="3881904"/>
          </a:xfrm>
        </p:spPr>
        <p:txBody>
          <a:bodyPr/>
          <a:lstStyle/>
          <a:p>
            <a:pPr marL="342900" lvl="0" indent="-342900" algn="just">
              <a:lnSpc>
                <a:spcPct val="107000"/>
              </a:lnSpc>
              <a:spcAft>
                <a:spcPts val="1800"/>
              </a:spcAft>
              <a:buFont typeface="Symbol" panose="05050102010706020507" pitchFamily="18" charset="2"/>
              <a:buChar char=""/>
            </a:pPr>
            <a:r>
              <a:rPr lang="de-DE" sz="2200" dirty="0" smtClean="0">
                <a:latin typeface="Calibri"/>
                <a:ea typeface="Calibri" panose="020F0502020204030204" pitchFamily="34" charset="0"/>
                <a:cs typeface="Calibri"/>
              </a:rPr>
              <a:t>Art. 18 Abs. </a:t>
            </a:r>
            <a:r>
              <a:rPr lang="de-DE" sz="2200" dirty="0">
                <a:latin typeface="Calibri"/>
                <a:ea typeface="Calibri" panose="020F0502020204030204" pitchFamily="34" charset="0"/>
                <a:cs typeface="Calibri"/>
              </a:rPr>
              <a:t>1: Die Mitgliedstaaten überprüfen jedes Programm und entscheiden über den Flexibilitätsbetrag (einschließlich analytischer Hintergrundarbeiten, gezielter Diskussionen</a:t>
            </a:r>
            <a:r>
              <a:rPr lang="de-DE" sz="2200" dirty="0" smtClean="0">
                <a:latin typeface="Calibri"/>
                <a:ea typeface="Calibri" panose="020F0502020204030204" pitchFamily="34" charset="0"/>
                <a:cs typeface="Calibri"/>
              </a:rPr>
              <a:t>).</a:t>
            </a:r>
            <a:endParaRPr lang="en-IE" sz="2200" dirty="0" smtClean="0">
              <a:effectLst/>
              <a:latin typeface="Calibri"/>
              <a:ea typeface="Calibri" panose="020F0502020204030204" pitchFamily="34" charset="0"/>
              <a:cs typeface="Calibri"/>
            </a:endParaRPr>
          </a:p>
          <a:p>
            <a:pPr marL="342900" lvl="0" indent="-342900" algn="just">
              <a:lnSpc>
                <a:spcPct val="107000"/>
              </a:lnSpc>
              <a:buFont typeface="Symbol" panose="05050102010706020507" pitchFamily="18" charset="2"/>
              <a:buChar char=""/>
            </a:pPr>
            <a:r>
              <a:rPr lang="de-DE" sz="2200" dirty="0">
                <a:latin typeface="Calibri"/>
                <a:ea typeface="Calibri" panose="020F0502020204030204" pitchFamily="34" charset="0"/>
                <a:cs typeface="Calibri"/>
              </a:rPr>
              <a:t>Flexibilitätsbeträge sind in den Programmen enthalten (</a:t>
            </a:r>
            <a:r>
              <a:rPr lang="de-DE" sz="2200" dirty="0" smtClean="0">
                <a:latin typeface="Calibri"/>
                <a:ea typeface="Calibri" panose="020F0502020204030204" pitchFamily="34" charset="0"/>
                <a:cs typeface="Calibri"/>
              </a:rPr>
              <a:t>verhältnismäßig</a:t>
            </a:r>
            <a:r>
              <a:rPr lang="en-GB" sz="2200" dirty="0" smtClean="0">
                <a:effectLst/>
                <a:latin typeface="Calibri"/>
                <a:ea typeface="Calibri" panose="020F0502020204030204" pitchFamily="34" charset="0"/>
                <a:cs typeface="Calibri"/>
              </a:rPr>
              <a:t>) </a:t>
            </a:r>
            <a:endParaRPr lang="en-IE" sz="2200" dirty="0" smtClean="0">
              <a:effectLst/>
              <a:latin typeface="Calibri"/>
              <a:ea typeface="Calibri" panose="020F0502020204030204" pitchFamily="34" charset="0"/>
              <a:cs typeface="Calibri"/>
            </a:endParaRPr>
          </a:p>
          <a:p>
            <a:pPr marL="742950" lvl="1" indent="-285750" algn="just">
              <a:spcBef>
                <a:spcPts val="0"/>
              </a:spcBef>
              <a:spcAft>
                <a:spcPts val="800"/>
              </a:spcAft>
              <a:buFont typeface="Symbol" panose="05050102010706020507" pitchFamily="18" charset="2"/>
              <a:buChar char=""/>
            </a:pPr>
            <a:r>
              <a:rPr lang="de-DE" sz="2200" dirty="0">
                <a:latin typeface="Calibri"/>
                <a:ea typeface="Calibri" panose="020F0502020204030204" pitchFamily="34" charset="0"/>
                <a:cs typeface="Calibri"/>
              </a:rPr>
              <a:t>kann erst nach der Halbzeitüberprüfung endgültig zugewiesen werden – </a:t>
            </a:r>
            <a:r>
              <a:rPr lang="de-DE" sz="2200" b="1" dirty="0" smtClean="0">
                <a:latin typeface="Calibri"/>
                <a:ea typeface="Calibri" panose="020F0502020204030204" pitchFamily="34" charset="0"/>
                <a:cs typeface="Calibri"/>
              </a:rPr>
              <a:t>Art. </a:t>
            </a:r>
            <a:r>
              <a:rPr lang="de-DE" sz="2200" b="1" dirty="0">
                <a:latin typeface="Calibri"/>
                <a:ea typeface="Calibri" panose="020F0502020204030204" pitchFamily="34" charset="0"/>
                <a:cs typeface="Calibri"/>
              </a:rPr>
              <a:t>86 </a:t>
            </a:r>
            <a:r>
              <a:rPr lang="de-DE" sz="2200" b="1" dirty="0" smtClean="0">
                <a:latin typeface="Calibri"/>
                <a:ea typeface="Calibri" panose="020F0502020204030204" pitchFamily="34" charset="0"/>
                <a:cs typeface="Calibri"/>
              </a:rPr>
              <a:t>DV</a:t>
            </a:r>
            <a:r>
              <a:rPr lang="en-GB" sz="2200" b="1" dirty="0" smtClean="0">
                <a:effectLst/>
                <a:latin typeface="Calibri"/>
                <a:ea typeface="Calibri" panose="020F0502020204030204" pitchFamily="34" charset="0"/>
                <a:cs typeface="Calibri"/>
              </a:rPr>
              <a:t>;</a:t>
            </a:r>
            <a:endParaRPr lang="en-IE" sz="2200" b="1" dirty="0">
              <a:effectLst/>
              <a:latin typeface="Calibri"/>
              <a:ea typeface="Calibri" panose="020F0502020204030204" pitchFamily="34" charset="0"/>
              <a:cs typeface="Calibri"/>
            </a:endParaRPr>
          </a:p>
          <a:p>
            <a:pPr marL="742950" lvl="1" indent="-285750" algn="just">
              <a:spcBef>
                <a:spcPts val="0"/>
              </a:spcBef>
              <a:spcAft>
                <a:spcPts val="1800"/>
              </a:spcAft>
              <a:buFont typeface="Symbol" panose="05050102010706020507" pitchFamily="18" charset="2"/>
              <a:buChar char=""/>
            </a:pPr>
            <a:r>
              <a:rPr lang="de-DE" sz="2200" dirty="0">
                <a:latin typeface="Calibri"/>
                <a:ea typeface="Calibri" panose="020F0502020204030204" pitchFamily="34" charset="0"/>
                <a:cs typeface="Calibri"/>
              </a:rPr>
              <a:t>nicht verfügbar für die Auswahl der Vorhaben gemäß </a:t>
            </a:r>
            <a:r>
              <a:rPr lang="de-DE" sz="2200" b="1" dirty="0" smtClean="0">
                <a:latin typeface="Calibri"/>
                <a:ea typeface="Calibri" panose="020F0502020204030204" pitchFamily="34" charset="0"/>
                <a:cs typeface="Calibri"/>
              </a:rPr>
              <a:t>Art. 18 Abs. </a:t>
            </a:r>
            <a:r>
              <a:rPr lang="de-DE" sz="2200" b="1" dirty="0">
                <a:latin typeface="Calibri"/>
                <a:ea typeface="Calibri" panose="020F0502020204030204" pitchFamily="34" charset="0"/>
                <a:cs typeface="Calibri"/>
              </a:rPr>
              <a:t>5 </a:t>
            </a:r>
            <a:r>
              <a:rPr lang="de-DE" sz="2200" b="1" dirty="0" smtClean="0">
                <a:latin typeface="Calibri"/>
                <a:ea typeface="Calibri" panose="020F0502020204030204" pitchFamily="34" charset="0"/>
                <a:cs typeface="Calibri"/>
              </a:rPr>
              <a:t>DV</a:t>
            </a:r>
            <a:r>
              <a:rPr lang="de-DE" sz="2200" dirty="0" smtClean="0">
                <a:latin typeface="Calibri"/>
                <a:ea typeface="Calibri" panose="020F0502020204030204" pitchFamily="34" charset="0"/>
                <a:cs typeface="Calibri"/>
              </a:rPr>
              <a:t>, </a:t>
            </a:r>
            <a:r>
              <a:rPr lang="de-DE" sz="2200" dirty="0">
                <a:latin typeface="Calibri"/>
                <a:ea typeface="Calibri" panose="020F0502020204030204" pitchFamily="34" charset="0"/>
                <a:cs typeface="Calibri"/>
              </a:rPr>
              <a:t>„eingefroren“.</a:t>
            </a:r>
            <a:r>
              <a:rPr lang="en-GB" sz="2200" dirty="0" smtClean="0">
                <a:effectLst/>
                <a:latin typeface="Calibri"/>
                <a:ea typeface="Calibri" panose="020F0502020204030204" pitchFamily="34" charset="0"/>
                <a:cs typeface="Calibri"/>
              </a:rPr>
              <a:t>.</a:t>
            </a:r>
            <a:endParaRPr lang="en-IE" sz="2200" dirty="0">
              <a:effectLst/>
              <a:latin typeface="Calibri"/>
              <a:ea typeface="Calibri" panose="020F0502020204030204" pitchFamily="34" charset="0"/>
              <a:cs typeface="Calibri"/>
            </a:endParaRPr>
          </a:p>
          <a:p>
            <a:pPr marL="342900" lvl="0" indent="-342900" algn="just">
              <a:lnSpc>
                <a:spcPct val="107000"/>
              </a:lnSpc>
              <a:buFont typeface="Symbol" panose="05050102010706020507" pitchFamily="18" charset="2"/>
              <a:buChar char=""/>
            </a:pPr>
            <a:r>
              <a:rPr lang="de-DE" sz="2200" dirty="0" smtClean="0">
                <a:latin typeface="Calibri"/>
                <a:ea typeface="Calibri" panose="020F0502020204030204" pitchFamily="34" charset="0"/>
                <a:cs typeface="Calibri"/>
              </a:rPr>
              <a:t>Art. </a:t>
            </a:r>
            <a:r>
              <a:rPr lang="de-DE" sz="2200" dirty="0">
                <a:latin typeface="Calibri"/>
                <a:ea typeface="Calibri" panose="020F0502020204030204" pitchFamily="34" charset="0"/>
                <a:cs typeface="Calibri"/>
              </a:rPr>
              <a:t>18 </a:t>
            </a:r>
            <a:r>
              <a:rPr lang="de-DE" sz="2200" dirty="0" smtClean="0">
                <a:latin typeface="Calibri"/>
                <a:ea typeface="Calibri" panose="020F0502020204030204" pitchFamily="34" charset="0"/>
                <a:cs typeface="Calibri"/>
              </a:rPr>
              <a:t>Abs. </a:t>
            </a:r>
            <a:r>
              <a:rPr lang="de-DE" sz="2200" dirty="0">
                <a:latin typeface="Calibri"/>
                <a:ea typeface="Calibri" panose="020F0502020204030204" pitchFamily="34" charset="0"/>
                <a:cs typeface="Calibri"/>
              </a:rPr>
              <a:t>2: Die Mitgliedstaaten müssen bis spätestens 31.3.2025 Folgendes vorlegen</a:t>
            </a:r>
            <a:r>
              <a:rPr lang="de-DE" sz="2200" dirty="0" smtClean="0">
                <a:latin typeface="Calibri"/>
                <a:ea typeface="Calibri" panose="020F0502020204030204" pitchFamily="34" charset="0"/>
                <a:cs typeface="Calibri"/>
              </a:rPr>
              <a:t>:</a:t>
            </a:r>
            <a:endParaRPr lang="en-IE" sz="2200" dirty="0">
              <a:effectLst/>
              <a:latin typeface="Calibri"/>
              <a:ea typeface="Calibri" panose="020F0502020204030204" pitchFamily="34" charset="0"/>
              <a:cs typeface="Calibri"/>
            </a:endParaRPr>
          </a:p>
          <a:p>
            <a:pPr marL="742950" lvl="1" indent="-285750" algn="just">
              <a:lnSpc>
                <a:spcPct val="107000"/>
              </a:lnSpc>
              <a:spcBef>
                <a:spcPts val="0"/>
              </a:spcBef>
              <a:buFont typeface="Symbol" panose="05050102010706020507" pitchFamily="18" charset="2"/>
              <a:buChar char=""/>
            </a:pPr>
            <a:r>
              <a:rPr lang="de-DE" sz="2200" dirty="0">
                <a:latin typeface="Calibri"/>
                <a:ea typeface="Calibri" panose="020F0502020204030204" pitchFamily="34" charset="0"/>
                <a:cs typeface="Calibri"/>
              </a:rPr>
              <a:t>eine Bewertung der Ergebnisse der Halbzeitüberprüfung für jedes </a:t>
            </a:r>
            <a:r>
              <a:rPr lang="de-DE" sz="2200" dirty="0" smtClean="0">
                <a:latin typeface="Calibri"/>
                <a:ea typeface="Calibri" panose="020F0502020204030204" pitchFamily="34" charset="0"/>
                <a:cs typeface="Calibri"/>
              </a:rPr>
              <a:t>Programm</a:t>
            </a:r>
            <a:r>
              <a:rPr lang="en-GB" sz="2200" dirty="0" smtClean="0">
                <a:effectLst/>
                <a:latin typeface="Calibri"/>
                <a:ea typeface="Calibri" panose="020F0502020204030204" pitchFamily="34" charset="0"/>
                <a:cs typeface="Calibri"/>
              </a:rPr>
              <a:t>;</a:t>
            </a:r>
            <a:endParaRPr lang="en-IE" sz="2200" dirty="0">
              <a:effectLst/>
              <a:latin typeface="Calibri"/>
              <a:ea typeface="Calibri" panose="020F0502020204030204" pitchFamily="34" charset="0"/>
              <a:cs typeface="Calibri"/>
            </a:endParaRPr>
          </a:p>
          <a:p>
            <a:pPr marL="742950" lvl="1" indent="-285750" algn="just">
              <a:lnSpc>
                <a:spcPct val="107000"/>
              </a:lnSpc>
              <a:spcBef>
                <a:spcPts val="0"/>
              </a:spcBef>
              <a:buFont typeface="Symbol" panose="05050102010706020507" pitchFamily="18" charset="2"/>
              <a:buChar char=""/>
            </a:pPr>
            <a:r>
              <a:rPr lang="de-DE" sz="2200" dirty="0">
                <a:latin typeface="Calibri"/>
                <a:ea typeface="Calibri" panose="020F0502020204030204" pitchFamily="34" charset="0"/>
                <a:cs typeface="Calibri"/>
              </a:rPr>
              <a:t>einen Vorschlag zur </a:t>
            </a:r>
            <a:r>
              <a:rPr lang="de-DE" sz="2200" b="1" dirty="0">
                <a:latin typeface="Calibri"/>
                <a:ea typeface="Calibri" panose="020F0502020204030204" pitchFamily="34" charset="0"/>
                <a:cs typeface="Calibri"/>
              </a:rPr>
              <a:t>endgültigen</a:t>
            </a:r>
            <a:r>
              <a:rPr lang="de-DE" sz="2200" dirty="0">
                <a:latin typeface="Calibri"/>
                <a:ea typeface="Calibri" panose="020F0502020204030204" pitchFamily="34" charset="0"/>
                <a:cs typeface="Calibri"/>
              </a:rPr>
              <a:t> Zuweisung des Flexibilitätsbetrags</a:t>
            </a:r>
            <a:r>
              <a:rPr lang="en-GB" sz="2200" dirty="0" smtClean="0">
                <a:effectLst/>
                <a:latin typeface="Calibri"/>
                <a:ea typeface="Calibri" panose="020F0502020204030204" pitchFamily="34" charset="0"/>
                <a:cs typeface="Calibri"/>
              </a:rPr>
              <a:t>;</a:t>
            </a:r>
            <a:endParaRPr lang="en-IE" sz="2200" dirty="0">
              <a:effectLst/>
              <a:latin typeface="Calibri"/>
              <a:ea typeface="Calibri" panose="020F0502020204030204" pitchFamily="34" charset="0"/>
              <a:cs typeface="Calibri"/>
            </a:endParaRPr>
          </a:p>
          <a:p>
            <a:pPr marL="742950" lvl="1" indent="-285750" algn="just">
              <a:lnSpc>
                <a:spcPct val="107000"/>
              </a:lnSpc>
              <a:spcBef>
                <a:spcPts val="0"/>
              </a:spcBef>
              <a:buFont typeface="Symbol" panose="05050102010706020507" pitchFamily="18" charset="2"/>
              <a:buChar char=""/>
            </a:pPr>
            <a:r>
              <a:rPr lang="de-DE" sz="2200" dirty="0" smtClean="0">
                <a:latin typeface="Calibri"/>
                <a:ea typeface="Calibri" panose="020F0502020204030204" pitchFamily="34" charset="0"/>
                <a:cs typeface="Calibri"/>
              </a:rPr>
              <a:t>gegebenenfalls geänderte(s) Programm(e) einreichen;</a:t>
            </a:r>
            <a:endParaRPr lang="de-DE" sz="2200" dirty="0" smtClean="0">
              <a:effectLst/>
              <a:latin typeface="Calibri"/>
              <a:ea typeface="Calibri" panose="020F0502020204030204" pitchFamily="34" charset="0"/>
              <a:cs typeface="Calibri"/>
            </a:endParaRPr>
          </a:p>
          <a:p>
            <a:pPr marL="742950" lvl="1" indent="-285750" algn="just">
              <a:lnSpc>
                <a:spcPct val="107000"/>
              </a:lnSpc>
              <a:spcBef>
                <a:spcPts val="0"/>
              </a:spcBef>
              <a:buFont typeface="Symbol" panose="05050102010706020507" pitchFamily="18" charset="2"/>
              <a:buChar char=""/>
            </a:pPr>
            <a:r>
              <a:rPr lang="de-DE" sz="2200" dirty="0" smtClean="0">
                <a:latin typeface="Calibri"/>
                <a:ea typeface="Calibri" panose="020F0502020204030204" pitchFamily="34" charset="0"/>
                <a:cs typeface="Calibri"/>
              </a:rPr>
              <a:t>kommt </a:t>
            </a:r>
            <a:r>
              <a:rPr lang="de-DE" sz="2200" dirty="0">
                <a:latin typeface="Calibri"/>
                <a:ea typeface="Calibri" panose="020F0502020204030204" pitchFamily="34" charset="0"/>
                <a:cs typeface="Calibri"/>
              </a:rPr>
              <a:t>die Halbzeitüberprüfung zu dem Schluss, dass keine Änderung erforderlich ist, kann die Kommission dies bestätigen oder den Mitgliedstaat auffordern, eine Programmänderung gemäß </a:t>
            </a:r>
            <a:r>
              <a:rPr lang="de-DE" sz="2200" dirty="0" smtClean="0">
                <a:latin typeface="Calibri"/>
                <a:ea typeface="Calibri" panose="020F0502020204030204" pitchFamily="34" charset="0"/>
                <a:cs typeface="Calibri"/>
              </a:rPr>
              <a:t>Art. </a:t>
            </a:r>
            <a:r>
              <a:rPr lang="de-DE" sz="2200" dirty="0">
                <a:latin typeface="Calibri"/>
                <a:ea typeface="Calibri" panose="020F0502020204030204" pitchFamily="34" charset="0"/>
                <a:cs typeface="Calibri"/>
              </a:rPr>
              <a:t>24 DV vorzulegen</a:t>
            </a:r>
            <a:r>
              <a:rPr lang="en-US" sz="2200" dirty="0" smtClean="0">
                <a:effectLst/>
                <a:latin typeface="Calibri"/>
                <a:ea typeface="Calibri" panose="020F0502020204030204" pitchFamily="34" charset="0"/>
                <a:cs typeface="Calibri"/>
              </a:rPr>
              <a:t>. </a:t>
            </a:r>
            <a:endParaRPr lang="en-IE" sz="2200" dirty="0">
              <a:effectLst/>
              <a:latin typeface="Calibri"/>
              <a:ea typeface="Calibri" panose="020F0502020204030204" pitchFamily="34" charset="0"/>
              <a:cs typeface="Calibri"/>
            </a:endParaRPr>
          </a:p>
          <a:p>
            <a:pPr marL="457200" lvl="1" indent="0" algn="just">
              <a:spcBef>
                <a:spcPts val="0"/>
              </a:spcBef>
              <a:buNone/>
              <a:tabLst>
                <a:tab pos="914400" algn="l"/>
              </a:tabLst>
            </a:pPr>
            <a:r>
              <a:rPr lang="en-US" sz="2200" dirty="0">
                <a:effectLst/>
                <a:latin typeface="Calibri"/>
                <a:ea typeface="Calibri"/>
                <a:cs typeface="Calibri"/>
              </a:rPr>
              <a:t>​​</a:t>
            </a:r>
            <a:r>
              <a:rPr lang="en-US" sz="2200" dirty="0">
                <a:latin typeface="Calibri"/>
                <a:ea typeface="Calibri"/>
                <a:cs typeface="Calibri"/>
              </a:rPr>
              <a:t> </a:t>
            </a:r>
            <a:endParaRPr lang="en-IE" sz="2200" dirty="0">
              <a:effectLst/>
              <a:latin typeface="Calibri"/>
              <a:ea typeface="Calibri" panose="020F0502020204030204" pitchFamily="34" charset="0"/>
              <a:cs typeface="Calibri"/>
            </a:endParaRPr>
          </a:p>
          <a:p>
            <a:pPr>
              <a:spcAft>
                <a:spcPts val="600"/>
              </a:spcAft>
            </a:pPr>
            <a:endParaRPr lang="en-IE" sz="2200" dirty="0">
              <a:latin typeface="Calibri"/>
              <a:cs typeface="Calibri"/>
            </a:endParaRPr>
          </a:p>
        </p:txBody>
      </p:sp>
    </p:spTree>
    <p:extLst>
      <p:ext uri="{BB962C8B-B14F-4D97-AF65-F5344CB8AC3E}">
        <p14:creationId xmlns:p14="http://schemas.microsoft.com/office/powerpoint/2010/main" val="3545526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C5E53-8808-353D-78F1-BA73B6110888}"/>
              </a:ext>
            </a:extLst>
          </p:cNvPr>
          <p:cNvSpPr>
            <a:spLocks noGrp="1"/>
          </p:cNvSpPr>
          <p:nvPr>
            <p:ph type="title"/>
          </p:nvPr>
        </p:nvSpPr>
        <p:spPr>
          <a:xfrm>
            <a:off x="939800" y="338411"/>
            <a:ext cx="10515600" cy="782357"/>
          </a:xfrm>
        </p:spPr>
        <p:txBody>
          <a:bodyPr/>
          <a:lstStyle/>
          <a:p>
            <a:r>
              <a:rPr lang="en-IE" sz="3200" b="1" dirty="0">
                <a:latin typeface="+mn-lt"/>
                <a:ea typeface="Calibri"/>
              </a:rPr>
              <a:t>1</a:t>
            </a:r>
            <a:r>
              <a:rPr lang="ro-RO" sz="3200" b="1" dirty="0">
                <a:latin typeface="+mn-lt"/>
                <a:ea typeface="Calibri"/>
              </a:rPr>
              <a:t>9</a:t>
            </a:r>
            <a:r>
              <a:rPr lang="en-IE" sz="3200" b="1" dirty="0">
                <a:latin typeface="+mn-lt"/>
                <a:ea typeface="Calibri"/>
              </a:rPr>
              <a:t>. </a:t>
            </a:r>
            <a:r>
              <a:rPr lang="de-DE" sz="3200" b="1" dirty="0" smtClean="0">
                <a:latin typeface="+mn-lt"/>
                <a:ea typeface="Calibri"/>
              </a:rPr>
              <a:t>Halbzeitbewertung Prozedere </a:t>
            </a:r>
            <a:r>
              <a:rPr lang="de-DE" sz="3200" b="1" dirty="0" smtClean="0">
                <a:effectLst/>
                <a:latin typeface="+mn-lt"/>
                <a:ea typeface="Calibri"/>
              </a:rPr>
              <a:t>(2/2)</a:t>
            </a:r>
            <a:r>
              <a:rPr lang="de-DE" sz="3200" b="1" dirty="0" smtClean="0">
                <a:effectLst/>
                <a:latin typeface="+mn-lt"/>
                <a:ea typeface="Calibri" panose="020F0502020204030204" pitchFamily="34" charset="0"/>
                <a:cs typeface="Arial" panose="020B0604020202020204" pitchFamily="34" charset="0"/>
              </a:rPr>
              <a:t/>
            </a:r>
            <a:br>
              <a:rPr lang="de-DE" sz="3200" b="1" dirty="0" smtClean="0">
                <a:effectLst/>
                <a:latin typeface="+mn-lt"/>
                <a:ea typeface="Calibri" panose="020F0502020204030204" pitchFamily="34" charset="0"/>
                <a:cs typeface="Arial" panose="020B0604020202020204" pitchFamily="34" charset="0"/>
              </a:rPr>
            </a:br>
            <a:endParaRPr lang="de-DE" sz="2800" dirty="0"/>
          </a:p>
        </p:txBody>
      </p:sp>
      <p:grpSp>
        <p:nvGrpSpPr>
          <p:cNvPr id="3" name="Group 2">
            <a:extLst>
              <a:ext uri="{FF2B5EF4-FFF2-40B4-BE49-F238E27FC236}">
                <a16:creationId xmlns:a16="http://schemas.microsoft.com/office/drawing/2014/main" id="{4C3A6480-C9C5-C577-C58D-A1C0022C5CCA}"/>
              </a:ext>
            </a:extLst>
          </p:cNvPr>
          <p:cNvGrpSpPr/>
          <p:nvPr/>
        </p:nvGrpSpPr>
        <p:grpSpPr>
          <a:xfrm>
            <a:off x="943701" y="1017746"/>
            <a:ext cx="10524425" cy="5350167"/>
            <a:chOff x="1107077" y="1351284"/>
            <a:chExt cx="10524425" cy="5350167"/>
          </a:xfrm>
        </p:grpSpPr>
        <p:sp>
          <p:nvSpPr>
            <p:cNvPr id="5" name="Rectangle 4">
              <a:extLst>
                <a:ext uri="{FF2B5EF4-FFF2-40B4-BE49-F238E27FC236}">
                  <a16:creationId xmlns:a16="http://schemas.microsoft.com/office/drawing/2014/main" id="{2ACC500F-0EF6-C259-D4D3-88291E92A3BF}"/>
                </a:ext>
              </a:extLst>
            </p:cNvPr>
            <p:cNvSpPr/>
            <p:nvPr/>
          </p:nvSpPr>
          <p:spPr>
            <a:xfrm>
              <a:off x="11576957" y="1818698"/>
              <a:ext cx="45719" cy="428400"/>
            </a:xfrm>
            <a:prstGeom prst="rect">
              <a:avLst/>
            </a:prstGeom>
          </p:spPr>
          <p:style>
            <a:lnRef idx="2">
              <a:schemeClr val="accent2">
                <a:alpha val="9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6" name="Freeform: Shape 5">
              <a:extLst>
                <a:ext uri="{FF2B5EF4-FFF2-40B4-BE49-F238E27FC236}">
                  <a16:creationId xmlns:a16="http://schemas.microsoft.com/office/drawing/2014/main" id="{643BC56C-4FF7-5F9F-519E-A0DBF13DA565}"/>
                </a:ext>
              </a:extLst>
            </p:cNvPr>
            <p:cNvSpPr/>
            <p:nvPr/>
          </p:nvSpPr>
          <p:spPr>
            <a:xfrm>
              <a:off x="1107079" y="1351284"/>
              <a:ext cx="10507212" cy="753517"/>
            </a:xfrm>
            <a:custGeom>
              <a:avLst/>
              <a:gdLst>
                <a:gd name="connsiteX0" fmla="*/ 0 w 10507212"/>
                <a:gd name="connsiteY0" fmla="*/ 125589 h 753517"/>
                <a:gd name="connsiteX1" fmla="*/ 125589 w 10507212"/>
                <a:gd name="connsiteY1" fmla="*/ 0 h 753517"/>
                <a:gd name="connsiteX2" fmla="*/ 10381623 w 10507212"/>
                <a:gd name="connsiteY2" fmla="*/ 0 h 753517"/>
                <a:gd name="connsiteX3" fmla="*/ 10507212 w 10507212"/>
                <a:gd name="connsiteY3" fmla="*/ 125589 h 753517"/>
                <a:gd name="connsiteX4" fmla="*/ 10507212 w 10507212"/>
                <a:gd name="connsiteY4" fmla="*/ 627928 h 753517"/>
                <a:gd name="connsiteX5" fmla="*/ 10381623 w 10507212"/>
                <a:gd name="connsiteY5" fmla="*/ 753517 h 753517"/>
                <a:gd name="connsiteX6" fmla="*/ 125589 w 10507212"/>
                <a:gd name="connsiteY6" fmla="*/ 753517 h 753517"/>
                <a:gd name="connsiteX7" fmla="*/ 0 w 10507212"/>
                <a:gd name="connsiteY7" fmla="*/ 627928 h 753517"/>
                <a:gd name="connsiteX8" fmla="*/ 0 w 10507212"/>
                <a:gd name="connsiteY8" fmla="*/ 125589 h 753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07212" h="753517">
                  <a:moveTo>
                    <a:pt x="0" y="125589"/>
                  </a:moveTo>
                  <a:cubicBezTo>
                    <a:pt x="0" y="56228"/>
                    <a:pt x="56228" y="0"/>
                    <a:pt x="125589" y="0"/>
                  </a:cubicBezTo>
                  <a:lnTo>
                    <a:pt x="10381623" y="0"/>
                  </a:lnTo>
                  <a:cubicBezTo>
                    <a:pt x="10450984" y="0"/>
                    <a:pt x="10507212" y="56228"/>
                    <a:pt x="10507212" y="125589"/>
                  </a:cubicBezTo>
                  <a:lnTo>
                    <a:pt x="10507212" y="627928"/>
                  </a:lnTo>
                  <a:cubicBezTo>
                    <a:pt x="10507212" y="697289"/>
                    <a:pt x="10450984" y="753517"/>
                    <a:pt x="10381623" y="753517"/>
                  </a:cubicBezTo>
                  <a:lnTo>
                    <a:pt x="125589" y="753517"/>
                  </a:lnTo>
                  <a:cubicBezTo>
                    <a:pt x="56228" y="753517"/>
                    <a:pt x="0" y="697289"/>
                    <a:pt x="0" y="627928"/>
                  </a:cubicBezTo>
                  <a:lnTo>
                    <a:pt x="0" y="125589"/>
                  </a:lnTo>
                  <a:close/>
                </a:path>
              </a:pathLst>
            </a:custGeom>
            <a:solidFill>
              <a:schemeClr val="accent4">
                <a:lumMod val="75000"/>
                <a:alpha val="69000"/>
              </a:schemeClr>
            </a:solidFill>
          </p:spPr>
          <p:style>
            <a:lnRef idx="2">
              <a:schemeClr val="lt1">
                <a:hueOff val="0"/>
                <a:satOff val="0"/>
                <a:lumOff val="0"/>
                <a:alphaOff val="0"/>
              </a:schemeClr>
            </a:lnRef>
            <a:fillRef idx="1">
              <a:scrgbClr r="0" g="0" b="0"/>
            </a:fillRef>
            <a:effectRef idx="0">
              <a:schemeClr val="accent2">
                <a:alpha val="90000"/>
                <a:hueOff val="0"/>
                <a:satOff val="0"/>
                <a:lumOff val="0"/>
                <a:alphaOff val="0"/>
              </a:schemeClr>
            </a:effectRef>
            <a:fontRef idx="minor">
              <a:schemeClr val="lt1"/>
            </a:fontRef>
          </p:style>
          <p:txBody>
            <a:bodyPr spcFirstLastPara="0" vert="horz" wrap="square" lIns="329237" tIns="36784" rIns="329237" bIns="36784" numCol="1" spcCol="1270" anchor="ctr" anchorCtr="0">
              <a:noAutofit/>
            </a:bodyPr>
            <a:lstStyle/>
            <a:p>
              <a:pPr defTabSz="711200">
                <a:lnSpc>
                  <a:spcPct val="90000"/>
                </a:lnSpc>
                <a:spcBef>
                  <a:spcPct val="0"/>
                </a:spcBef>
                <a:spcAft>
                  <a:spcPct val="35000"/>
                </a:spcAft>
              </a:pPr>
              <a:r>
                <a:rPr lang="de-DE" sz="1600" b="1" kern="1200" dirty="0">
                  <a:solidFill>
                    <a:schemeClr val="tx1"/>
                  </a:solidFill>
                  <a:latin typeface="Calibri" panose="020F0502020204030204"/>
                </a:rPr>
                <a:t>Die Annahme eines beschleunigten Beschlusses beruht auf effizienten vorgelagerten Konsultationen </a:t>
              </a:r>
            </a:p>
            <a:p>
              <a:pPr defTabSz="711200">
                <a:lnSpc>
                  <a:spcPct val="90000"/>
                </a:lnSpc>
                <a:spcBef>
                  <a:spcPct val="0"/>
                </a:spcBef>
                <a:spcAft>
                  <a:spcPct val="35000"/>
                </a:spcAft>
              </a:pPr>
              <a:r>
                <a:rPr lang="de-DE" sz="1600" kern="1200" dirty="0">
                  <a:solidFill>
                    <a:schemeClr val="tx1"/>
                  </a:solidFill>
                  <a:latin typeface="Calibri" panose="020F0502020204030204"/>
                </a:rPr>
                <a:t>vor der Prüfung der MTR-Bewertung (und Genehmigung einer möglichen Programmänderung) durch MC und ihrer förmlichen Vorlage</a:t>
              </a:r>
              <a:endParaRPr lang="en-IE" sz="1500" kern="1200" dirty="0">
                <a:solidFill>
                  <a:schemeClr val="tx1"/>
                </a:solidFill>
                <a:latin typeface="Calibri" panose="020F0502020204030204"/>
              </a:endParaRPr>
            </a:p>
          </p:txBody>
        </p:sp>
        <p:sp>
          <p:nvSpPr>
            <p:cNvPr id="7" name="Rectangle 6">
              <a:extLst>
                <a:ext uri="{FF2B5EF4-FFF2-40B4-BE49-F238E27FC236}">
                  <a16:creationId xmlns:a16="http://schemas.microsoft.com/office/drawing/2014/main" id="{FBD21B4D-6F54-F749-35F1-F5D85544F405}"/>
                </a:ext>
              </a:extLst>
            </p:cNvPr>
            <p:cNvSpPr/>
            <p:nvPr/>
          </p:nvSpPr>
          <p:spPr>
            <a:xfrm>
              <a:off x="11576957" y="3064905"/>
              <a:ext cx="45719" cy="428400"/>
            </a:xfrm>
            <a:prstGeom prst="rect">
              <a:avLst/>
            </a:prstGeom>
          </p:spPr>
          <p:style>
            <a:lnRef idx="2">
              <a:schemeClr val="accent2">
                <a:alpha val="90000"/>
                <a:hueOff val="0"/>
                <a:satOff val="0"/>
                <a:lumOff val="0"/>
                <a:alphaOff val="-10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8" name="Freeform: Shape 7">
              <a:extLst>
                <a:ext uri="{FF2B5EF4-FFF2-40B4-BE49-F238E27FC236}">
                  <a16:creationId xmlns:a16="http://schemas.microsoft.com/office/drawing/2014/main" id="{E96F42DF-6197-B546-24FD-6FEFC3084C56}"/>
                </a:ext>
              </a:extLst>
            </p:cNvPr>
            <p:cNvSpPr/>
            <p:nvPr/>
          </p:nvSpPr>
          <p:spPr>
            <a:xfrm>
              <a:off x="1107079" y="2319213"/>
              <a:ext cx="10524423" cy="976926"/>
            </a:xfrm>
            <a:custGeom>
              <a:avLst/>
              <a:gdLst>
                <a:gd name="connsiteX0" fmla="*/ 0 w 10524423"/>
                <a:gd name="connsiteY0" fmla="*/ 162824 h 976926"/>
                <a:gd name="connsiteX1" fmla="*/ 162824 w 10524423"/>
                <a:gd name="connsiteY1" fmla="*/ 0 h 976926"/>
                <a:gd name="connsiteX2" fmla="*/ 10361599 w 10524423"/>
                <a:gd name="connsiteY2" fmla="*/ 0 h 976926"/>
                <a:gd name="connsiteX3" fmla="*/ 10524423 w 10524423"/>
                <a:gd name="connsiteY3" fmla="*/ 162824 h 976926"/>
                <a:gd name="connsiteX4" fmla="*/ 10524423 w 10524423"/>
                <a:gd name="connsiteY4" fmla="*/ 814102 h 976926"/>
                <a:gd name="connsiteX5" fmla="*/ 10361599 w 10524423"/>
                <a:gd name="connsiteY5" fmla="*/ 976926 h 976926"/>
                <a:gd name="connsiteX6" fmla="*/ 162824 w 10524423"/>
                <a:gd name="connsiteY6" fmla="*/ 976926 h 976926"/>
                <a:gd name="connsiteX7" fmla="*/ 0 w 10524423"/>
                <a:gd name="connsiteY7" fmla="*/ 814102 h 976926"/>
                <a:gd name="connsiteX8" fmla="*/ 0 w 10524423"/>
                <a:gd name="connsiteY8" fmla="*/ 162824 h 976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24423" h="976926">
                  <a:moveTo>
                    <a:pt x="0" y="162824"/>
                  </a:moveTo>
                  <a:cubicBezTo>
                    <a:pt x="0" y="72899"/>
                    <a:pt x="72899" y="0"/>
                    <a:pt x="162824" y="0"/>
                  </a:cubicBezTo>
                  <a:lnTo>
                    <a:pt x="10361599" y="0"/>
                  </a:lnTo>
                  <a:cubicBezTo>
                    <a:pt x="10451524" y="0"/>
                    <a:pt x="10524423" y="72899"/>
                    <a:pt x="10524423" y="162824"/>
                  </a:cubicBezTo>
                  <a:lnTo>
                    <a:pt x="10524423" y="814102"/>
                  </a:lnTo>
                  <a:cubicBezTo>
                    <a:pt x="10524423" y="904027"/>
                    <a:pt x="10451524" y="976926"/>
                    <a:pt x="10361599" y="976926"/>
                  </a:cubicBezTo>
                  <a:lnTo>
                    <a:pt x="162824" y="976926"/>
                  </a:lnTo>
                  <a:cubicBezTo>
                    <a:pt x="72899" y="976926"/>
                    <a:pt x="0" y="904027"/>
                    <a:pt x="0" y="814102"/>
                  </a:cubicBezTo>
                  <a:lnTo>
                    <a:pt x="0" y="162824"/>
                  </a:lnTo>
                  <a:close/>
                </a:path>
              </a:pathLst>
            </a:custGeom>
            <a:solidFill>
              <a:schemeClr val="accent1">
                <a:lumMod val="40000"/>
                <a:lumOff val="60000"/>
                <a:alpha val="80000"/>
              </a:schemeClr>
            </a:solidFill>
          </p:spPr>
          <p:style>
            <a:lnRef idx="2">
              <a:schemeClr val="lt1">
                <a:hueOff val="0"/>
                <a:satOff val="0"/>
                <a:lumOff val="0"/>
                <a:alphaOff val="0"/>
              </a:schemeClr>
            </a:lnRef>
            <a:fillRef idx="1">
              <a:scrgbClr r="0" g="0" b="0"/>
            </a:fillRef>
            <a:effectRef idx="0">
              <a:schemeClr val="accent2">
                <a:alpha val="90000"/>
                <a:hueOff val="0"/>
                <a:satOff val="0"/>
                <a:lumOff val="0"/>
                <a:alphaOff val="-10000"/>
              </a:schemeClr>
            </a:effectRef>
            <a:fontRef idx="minor">
              <a:schemeClr val="lt1"/>
            </a:fontRef>
          </p:style>
          <p:txBody>
            <a:bodyPr spcFirstLastPara="0" vert="horz" wrap="square" lIns="340143" tIns="47690" rIns="340143" bIns="47690" numCol="1" spcCol="1270" anchor="ctr" anchorCtr="0">
              <a:noAutofit/>
            </a:bodyPr>
            <a:lstStyle/>
            <a:p>
              <a:pPr defTabSz="711200">
                <a:lnSpc>
                  <a:spcPct val="90000"/>
                </a:lnSpc>
                <a:spcBef>
                  <a:spcPct val="0"/>
                </a:spcBef>
                <a:spcAft>
                  <a:spcPct val="35000"/>
                </a:spcAft>
              </a:pPr>
              <a:r>
                <a:rPr lang="de-DE" sz="1600" b="1" kern="1200" dirty="0">
                  <a:solidFill>
                    <a:schemeClr val="tx1"/>
                  </a:solidFill>
                  <a:latin typeface="Calibri" panose="020F0502020204030204"/>
                </a:rPr>
                <a:t>Die Mitgliedstaaten sollten beim Hochladen der MTR-Bewertung in SFC das richtige Verfahren übernehmen.</a:t>
              </a:r>
            </a:p>
            <a:p>
              <a:pPr defTabSz="711200">
                <a:lnSpc>
                  <a:spcPct val="90000"/>
                </a:lnSpc>
                <a:spcBef>
                  <a:spcPct val="0"/>
                </a:spcBef>
                <a:spcAft>
                  <a:spcPct val="35000"/>
                </a:spcAft>
              </a:pPr>
              <a:r>
                <a:rPr lang="de-DE" sz="1600" kern="1200" dirty="0" smtClean="0">
                  <a:solidFill>
                    <a:schemeClr val="tx1"/>
                  </a:solidFill>
                  <a:latin typeface="Calibri" panose="020F0502020204030204"/>
                </a:rPr>
                <a:t>Das Dossier </a:t>
              </a:r>
              <a:r>
                <a:rPr lang="de-DE" sz="1600" kern="1200" dirty="0">
                  <a:solidFill>
                    <a:schemeClr val="tx1"/>
                  </a:solidFill>
                  <a:latin typeface="Calibri" panose="020F0502020204030204"/>
                </a:rPr>
                <a:t>muss nach einem der festgelegten Verfahren in SFC eingereicht werden. Technische Rücksendungen durch die Kommission sind möglich, wenn das Dossier unvollständig ist oder wenn das falsche Verfahren gewählt wird. Die Mitgliedstaaten können das Dossier auch jederzeit aus SFC zurückziehen.</a:t>
              </a:r>
              <a:endParaRPr lang="en-IE" sz="1500" kern="1200" dirty="0">
                <a:solidFill>
                  <a:schemeClr val="tx1"/>
                </a:solidFill>
                <a:latin typeface="Calibri" panose="020F0502020204030204"/>
              </a:endParaRPr>
            </a:p>
          </p:txBody>
        </p:sp>
        <p:sp>
          <p:nvSpPr>
            <p:cNvPr id="9" name="Rectangle 8">
              <a:extLst>
                <a:ext uri="{FF2B5EF4-FFF2-40B4-BE49-F238E27FC236}">
                  <a16:creationId xmlns:a16="http://schemas.microsoft.com/office/drawing/2014/main" id="{DEA91F20-FAA2-DCA9-A89E-B119B510888C}"/>
                </a:ext>
              </a:extLst>
            </p:cNvPr>
            <p:cNvSpPr/>
            <p:nvPr/>
          </p:nvSpPr>
          <p:spPr>
            <a:xfrm>
              <a:off x="11576957" y="4261279"/>
              <a:ext cx="45719" cy="428400"/>
            </a:xfrm>
            <a:prstGeom prst="rect">
              <a:avLst/>
            </a:prstGeom>
          </p:spPr>
          <p:style>
            <a:lnRef idx="2">
              <a:schemeClr val="accent2">
                <a:alpha val="90000"/>
                <a:hueOff val="0"/>
                <a:satOff val="0"/>
                <a:lumOff val="0"/>
                <a:alphaOff val="-20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Freeform: Shape 9">
              <a:extLst>
                <a:ext uri="{FF2B5EF4-FFF2-40B4-BE49-F238E27FC236}">
                  <a16:creationId xmlns:a16="http://schemas.microsoft.com/office/drawing/2014/main" id="{717A8AE5-3D49-D380-E00D-0DB9CA9E77FE}"/>
                </a:ext>
              </a:extLst>
            </p:cNvPr>
            <p:cNvSpPr/>
            <p:nvPr/>
          </p:nvSpPr>
          <p:spPr>
            <a:xfrm>
              <a:off x="1107077" y="3472171"/>
              <a:ext cx="10524423" cy="927094"/>
            </a:xfrm>
            <a:custGeom>
              <a:avLst/>
              <a:gdLst>
                <a:gd name="connsiteX0" fmla="*/ 0 w 10524423"/>
                <a:gd name="connsiteY0" fmla="*/ 154519 h 927094"/>
                <a:gd name="connsiteX1" fmla="*/ 154519 w 10524423"/>
                <a:gd name="connsiteY1" fmla="*/ 0 h 927094"/>
                <a:gd name="connsiteX2" fmla="*/ 10369904 w 10524423"/>
                <a:gd name="connsiteY2" fmla="*/ 0 h 927094"/>
                <a:gd name="connsiteX3" fmla="*/ 10524423 w 10524423"/>
                <a:gd name="connsiteY3" fmla="*/ 154519 h 927094"/>
                <a:gd name="connsiteX4" fmla="*/ 10524423 w 10524423"/>
                <a:gd name="connsiteY4" fmla="*/ 772575 h 927094"/>
                <a:gd name="connsiteX5" fmla="*/ 10369904 w 10524423"/>
                <a:gd name="connsiteY5" fmla="*/ 927094 h 927094"/>
                <a:gd name="connsiteX6" fmla="*/ 154519 w 10524423"/>
                <a:gd name="connsiteY6" fmla="*/ 927094 h 927094"/>
                <a:gd name="connsiteX7" fmla="*/ 0 w 10524423"/>
                <a:gd name="connsiteY7" fmla="*/ 772575 h 927094"/>
                <a:gd name="connsiteX8" fmla="*/ 0 w 10524423"/>
                <a:gd name="connsiteY8" fmla="*/ 154519 h 927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24423" h="927094">
                  <a:moveTo>
                    <a:pt x="0" y="154519"/>
                  </a:moveTo>
                  <a:cubicBezTo>
                    <a:pt x="0" y="69181"/>
                    <a:pt x="69181" y="0"/>
                    <a:pt x="154519" y="0"/>
                  </a:cubicBezTo>
                  <a:lnTo>
                    <a:pt x="10369904" y="0"/>
                  </a:lnTo>
                  <a:cubicBezTo>
                    <a:pt x="10455242" y="0"/>
                    <a:pt x="10524423" y="69181"/>
                    <a:pt x="10524423" y="154519"/>
                  </a:cubicBezTo>
                  <a:lnTo>
                    <a:pt x="10524423" y="772575"/>
                  </a:lnTo>
                  <a:cubicBezTo>
                    <a:pt x="10524423" y="857913"/>
                    <a:pt x="10455242" y="927094"/>
                    <a:pt x="10369904" y="927094"/>
                  </a:cubicBezTo>
                  <a:lnTo>
                    <a:pt x="154519" y="927094"/>
                  </a:lnTo>
                  <a:cubicBezTo>
                    <a:pt x="69181" y="927094"/>
                    <a:pt x="0" y="857913"/>
                    <a:pt x="0" y="772575"/>
                  </a:cubicBezTo>
                  <a:lnTo>
                    <a:pt x="0" y="154519"/>
                  </a:lnTo>
                  <a:close/>
                </a:path>
              </a:pathLst>
            </a:custGeom>
            <a:solidFill>
              <a:srgbClr val="FFC000">
                <a:lumMod val="75000"/>
                <a:alpha val="67000"/>
              </a:srgbClr>
            </a:solidFill>
            <a:ln w="12700" cap="flat" cmpd="sng" algn="ctr">
              <a:solidFill>
                <a:prstClr val="white">
                  <a:hueOff val="0"/>
                  <a:satOff val="0"/>
                  <a:lumOff val="0"/>
                  <a:alphaOff val="0"/>
                </a:prstClr>
              </a:solid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337710" tIns="45257" rIns="337710" bIns="45257" numCol="1" spcCol="1270" anchor="ctr" anchorCtr="0">
              <a:noAutofit/>
            </a:bodyPr>
            <a:lstStyle/>
            <a:p>
              <a:pPr lvl="0" defTabSz="711200">
                <a:lnSpc>
                  <a:spcPct val="90000"/>
                </a:lnSpc>
                <a:spcBef>
                  <a:spcPct val="0"/>
                </a:spcBef>
                <a:spcAft>
                  <a:spcPct val="35000"/>
                </a:spcAft>
              </a:pPr>
              <a:r>
                <a:rPr lang="de-DE" sz="1600" b="1" kern="1200" dirty="0">
                  <a:solidFill>
                    <a:schemeClr val="tx1"/>
                  </a:solidFill>
                  <a:latin typeface="Calibri" panose="020F0502020204030204"/>
                </a:rPr>
                <a:t>In beiden Verfahren kann die Kommission mit einem Mitteilungsschreiben um Klarstellungen ersuchen.</a:t>
              </a:r>
            </a:p>
            <a:p>
              <a:pPr lvl="0" defTabSz="711200">
                <a:lnSpc>
                  <a:spcPct val="90000"/>
                </a:lnSpc>
                <a:spcBef>
                  <a:spcPct val="0"/>
                </a:spcBef>
                <a:spcAft>
                  <a:spcPct val="35000"/>
                </a:spcAft>
              </a:pPr>
              <a:r>
                <a:rPr lang="de-DE" sz="1600" kern="1200" dirty="0">
                  <a:solidFill>
                    <a:schemeClr val="tx1"/>
                  </a:solidFill>
                  <a:latin typeface="Calibri" panose="020F0502020204030204"/>
                </a:rPr>
                <a:t>Wenn die Kommission ein Mitteilungsschreiben versendet, wird der regulatorische Zeitplan für die Annahme gestoppt.  </a:t>
              </a:r>
            </a:p>
            <a:p>
              <a:pPr lvl="0" defTabSz="711200">
                <a:lnSpc>
                  <a:spcPct val="90000"/>
                </a:lnSpc>
                <a:spcBef>
                  <a:spcPct val="0"/>
                </a:spcBef>
                <a:spcAft>
                  <a:spcPct val="35000"/>
                </a:spcAft>
              </a:pPr>
              <a:r>
                <a:rPr lang="de-DE" sz="1600" kern="1200" dirty="0">
                  <a:solidFill>
                    <a:schemeClr val="tx1"/>
                  </a:solidFill>
                  <a:latin typeface="Calibri" panose="020F0502020204030204"/>
                </a:rPr>
                <a:t>Informelle Konsultationen werden dringend empfohlen, bevor das MTR-Dossier erneut eingereicht wird.</a:t>
              </a:r>
              <a:endParaRPr lang="en-IE" sz="1500" kern="1200" dirty="0">
                <a:solidFill>
                  <a:schemeClr val="tx1"/>
                </a:solidFill>
                <a:latin typeface="Calibri" panose="020F0502020204030204"/>
              </a:endParaRPr>
            </a:p>
          </p:txBody>
        </p:sp>
        <p:sp>
          <p:nvSpPr>
            <p:cNvPr id="11" name="Rectangle 10">
              <a:extLst>
                <a:ext uri="{FF2B5EF4-FFF2-40B4-BE49-F238E27FC236}">
                  <a16:creationId xmlns:a16="http://schemas.microsoft.com/office/drawing/2014/main" id="{44D99EB9-5349-22C7-5F57-762220BF2356}"/>
                </a:ext>
              </a:extLst>
            </p:cNvPr>
            <p:cNvSpPr/>
            <p:nvPr/>
          </p:nvSpPr>
          <p:spPr>
            <a:xfrm>
              <a:off x="11576957" y="5215074"/>
              <a:ext cx="45720" cy="428400"/>
            </a:xfrm>
            <a:prstGeom prst="rect">
              <a:avLst/>
            </a:prstGeom>
          </p:spPr>
          <p:style>
            <a:lnRef idx="2">
              <a:schemeClr val="accent2">
                <a:alpha val="90000"/>
                <a:hueOff val="0"/>
                <a:satOff val="0"/>
                <a:lumOff val="0"/>
                <a:alphaOff val="-30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Freeform: Shape 11">
              <a:extLst>
                <a:ext uri="{FF2B5EF4-FFF2-40B4-BE49-F238E27FC236}">
                  <a16:creationId xmlns:a16="http://schemas.microsoft.com/office/drawing/2014/main" id="{C13FD6CF-8EAF-892F-51A9-ACD7EBAD8DC5}"/>
                </a:ext>
              </a:extLst>
            </p:cNvPr>
            <p:cNvSpPr/>
            <p:nvPr/>
          </p:nvSpPr>
          <p:spPr>
            <a:xfrm>
              <a:off x="1107077" y="4576648"/>
              <a:ext cx="10524423" cy="406894"/>
            </a:xfrm>
            <a:custGeom>
              <a:avLst/>
              <a:gdLst>
                <a:gd name="connsiteX0" fmla="*/ 0 w 10524423"/>
                <a:gd name="connsiteY0" fmla="*/ 114088 h 684514"/>
                <a:gd name="connsiteX1" fmla="*/ 114088 w 10524423"/>
                <a:gd name="connsiteY1" fmla="*/ 0 h 684514"/>
                <a:gd name="connsiteX2" fmla="*/ 10410335 w 10524423"/>
                <a:gd name="connsiteY2" fmla="*/ 0 h 684514"/>
                <a:gd name="connsiteX3" fmla="*/ 10524423 w 10524423"/>
                <a:gd name="connsiteY3" fmla="*/ 114088 h 684514"/>
                <a:gd name="connsiteX4" fmla="*/ 10524423 w 10524423"/>
                <a:gd name="connsiteY4" fmla="*/ 570426 h 684514"/>
                <a:gd name="connsiteX5" fmla="*/ 10410335 w 10524423"/>
                <a:gd name="connsiteY5" fmla="*/ 684514 h 684514"/>
                <a:gd name="connsiteX6" fmla="*/ 114088 w 10524423"/>
                <a:gd name="connsiteY6" fmla="*/ 684514 h 684514"/>
                <a:gd name="connsiteX7" fmla="*/ 0 w 10524423"/>
                <a:gd name="connsiteY7" fmla="*/ 570426 h 684514"/>
                <a:gd name="connsiteX8" fmla="*/ 0 w 10524423"/>
                <a:gd name="connsiteY8" fmla="*/ 114088 h 684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24423" h="684514">
                  <a:moveTo>
                    <a:pt x="0" y="114088"/>
                  </a:moveTo>
                  <a:cubicBezTo>
                    <a:pt x="0" y="51079"/>
                    <a:pt x="51079" y="0"/>
                    <a:pt x="114088" y="0"/>
                  </a:cubicBezTo>
                  <a:lnTo>
                    <a:pt x="10410335" y="0"/>
                  </a:lnTo>
                  <a:cubicBezTo>
                    <a:pt x="10473344" y="0"/>
                    <a:pt x="10524423" y="51079"/>
                    <a:pt x="10524423" y="114088"/>
                  </a:cubicBezTo>
                  <a:lnTo>
                    <a:pt x="10524423" y="570426"/>
                  </a:lnTo>
                  <a:cubicBezTo>
                    <a:pt x="10524423" y="633435"/>
                    <a:pt x="10473344" y="684514"/>
                    <a:pt x="10410335" y="684514"/>
                  </a:cubicBezTo>
                  <a:lnTo>
                    <a:pt x="114088" y="684514"/>
                  </a:lnTo>
                  <a:cubicBezTo>
                    <a:pt x="51079" y="684514"/>
                    <a:pt x="0" y="633435"/>
                    <a:pt x="0" y="570426"/>
                  </a:cubicBezTo>
                  <a:lnTo>
                    <a:pt x="0" y="114088"/>
                  </a:lnTo>
                  <a:close/>
                </a:path>
              </a:pathLst>
            </a:custGeom>
            <a:solidFill>
              <a:srgbClr val="4472C4">
                <a:lumMod val="40000"/>
                <a:lumOff val="60000"/>
                <a:alpha val="80000"/>
              </a:srgbClr>
            </a:solidFill>
            <a:ln w="12700" cap="flat" cmpd="sng" algn="ctr">
              <a:solidFill>
                <a:prstClr val="white">
                  <a:hueOff val="0"/>
                  <a:satOff val="0"/>
                  <a:lumOff val="0"/>
                  <a:alphaOff val="0"/>
                </a:prstClr>
              </a:solid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325868" tIns="33415" rIns="325868" bIns="33415" numCol="1" spcCol="1270" anchor="ctr" anchorCtr="0">
              <a:noAutofit/>
            </a:bodyPr>
            <a:lstStyle/>
            <a:p>
              <a:pPr marL="0" lvl="0" indent="0" algn="l" defTabSz="711200">
                <a:lnSpc>
                  <a:spcPct val="90000"/>
                </a:lnSpc>
                <a:spcBef>
                  <a:spcPct val="0"/>
                </a:spcBef>
                <a:spcAft>
                  <a:spcPct val="35000"/>
                </a:spcAft>
                <a:buNone/>
              </a:pPr>
              <a:endParaRPr lang="fr-BE" sz="1600" b="1" kern="1200" dirty="0">
                <a:solidFill>
                  <a:prstClr val="black"/>
                </a:solidFill>
                <a:latin typeface="Calibri" panose="020F0502020204030204"/>
                <a:ea typeface="+mn-ea"/>
                <a:cs typeface="+mn-cs"/>
              </a:endParaRPr>
            </a:p>
            <a:p>
              <a:pPr lvl="0" defTabSz="711200">
                <a:lnSpc>
                  <a:spcPct val="90000"/>
                </a:lnSpc>
                <a:spcBef>
                  <a:spcPct val="0"/>
                </a:spcBef>
                <a:spcAft>
                  <a:spcPct val="35000"/>
                </a:spcAft>
              </a:pPr>
              <a:r>
                <a:rPr lang="de-DE" sz="1600" b="1" kern="1200" dirty="0">
                  <a:solidFill>
                    <a:schemeClr val="tx1"/>
                  </a:solidFill>
                  <a:latin typeface="Calibri" panose="020F0502020204030204"/>
                </a:rPr>
                <a:t>Die Mitgliedstaaten können die Finanzzuweisungen für die Projektauswahl erst verwenden, wenn die Kommission einen Beschluss gefasst hat (Artikel 18 Absatz 5 der Dachverordnung)!</a:t>
              </a:r>
              <a:endParaRPr lang="fr-BE" sz="1600" b="1" kern="1200" dirty="0">
                <a:solidFill>
                  <a:prstClr val="black"/>
                </a:solidFill>
                <a:latin typeface="Calibri" panose="020F0502020204030204"/>
                <a:ea typeface="+mn-ea"/>
                <a:cs typeface="+mn-cs"/>
              </a:endParaRPr>
            </a:p>
          </p:txBody>
        </p:sp>
        <p:sp>
          <p:nvSpPr>
            <p:cNvPr id="13" name="Rectangle 12">
              <a:extLst>
                <a:ext uri="{FF2B5EF4-FFF2-40B4-BE49-F238E27FC236}">
                  <a16:creationId xmlns:a16="http://schemas.microsoft.com/office/drawing/2014/main" id="{9818E7B3-8C27-754F-4BDB-F8452170B5AD}"/>
                </a:ext>
              </a:extLst>
            </p:cNvPr>
            <p:cNvSpPr/>
            <p:nvPr/>
          </p:nvSpPr>
          <p:spPr>
            <a:xfrm>
              <a:off x="11576956" y="6273051"/>
              <a:ext cx="45720" cy="428400"/>
            </a:xfrm>
            <a:prstGeom prst="rect">
              <a:avLst/>
            </a:prstGeom>
          </p:spPr>
          <p:style>
            <a:lnRef idx="2">
              <a:schemeClr val="accent2">
                <a:alpha val="90000"/>
                <a:hueOff val="0"/>
                <a:satOff val="0"/>
                <a:lumOff val="0"/>
                <a:alphaOff val="-4000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4" name="Freeform: Shape 13">
              <a:extLst>
                <a:ext uri="{FF2B5EF4-FFF2-40B4-BE49-F238E27FC236}">
                  <a16:creationId xmlns:a16="http://schemas.microsoft.com/office/drawing/2014/main" id="{F9062C56-4B62-D49D-7AF7-03722349721A}"/>
                </a:ext>
              </a:extLst>
            </p:cNvPr>
            <p:cNvSpPr/>
            <p:nvPr/>
          </p:nvSpPr>
          <p:spPr>
            <a:xfrm>
              <a:off x="1107077" y="5132127"/>
              <a:ext cx="10524423" cy="788696"/>
            </a:xfrm>
            <a:custGeom>
              <a:avLst/>
              <a:gdLst>
                <a:gd name="connsiteX0" fmla="*/ 0 w 10524423"/>
                <a:gd name="connsiteY0" fmla="*/ 131452 h 788696"/>
                <a:gd name="connsiteX1" fmla="*/ 131452 w 10524423"/>
                <a:gd name="connsiteY1" fmla="*/ 0 h 788696"/>
                <a:gd name="connsiteX2" fmla="*/ 10392971 w 10524423"/>
                <a:gd name="connsiteY2" fmla="*/ 0 h 788696"/>
                <a:gd name="connsiteX3" fmla="*/ 10524423 w 10524423"/>
                <a:gd name="connsiteY3" fmla="*/ 131452 h 788696"/>
                <a:gd name="connsiteX4" fmla="*/ 10524423 w 10524423"/>
                <a:gd name="connsiteY4" fmla="*/ 657244 h 788696"/>
                <a:gd name="connsiteX5" fmla="*/ 10392971 w 10524423"/>
                <a:gd name="connsiteY5" fmla="*/ 788696 h 788696"/>
                <a:gd name="connsiteX6" fmla="*/ 131452 w 10524423"/>
                <a:gd name="connsiteY6" fmla="*/ 788696 h 788696"/>
                <a:gd name="connsiteX7" fmla="*/ 0 w 10524423"/>
                <a:gd name="connsiteY7" fmla="*/ 657244 h 788696"/>
                <a:gd name="connsiteX8" fmla="*/ 0 w 10524423"/>
                <a:gd name="connsiteY8" fmla="*/ 131452 h 7886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24423" h="788696">
                  <a:moveTo>
                    <a:pt x="0" y="131452"/>
                  </a:moveTo>
                  <a:cubicBezTo>
                    <a:pt x="0" y="58853"/>
                    <a:pt x="58853" y="0"/>
                    <a:pt x="131452" y="0"/>
                  </a:cubicBezTo>
                  <a:lnTo>
                    <a:pt x="10392971" y="0"/>
                  </a:lnTo>
                  <a:cubicBezTo>
                    <a:pt x="10465570" y="0"/>
                    <a:pt x="10524423" y="58853"/>
                    <a:pt x="10524423" y="131452"/>
                  </a:cubicBezTo>
                  <a:lnTo>
                    <a:pt x="10524423" y="657244"/>
                  </a:lnTo>
                  <a:cubicBezTo>
                    <a:pt x="10524423" y="729843"/>
                    <a:pt x="10465570" y="788696"/>
                    <a:pt x="10392971" y="788696"/>
                  </a:cubicBezTo>
                  <a:lnTo>
                    <a:pt x="131452" y="788696"/>
                  </a:lnTo>
                  <a:cubicBezTo>
                    <a:pt x="58853" y="788696"/>
                    <a:pt x="0" y="729843"/>
                    <a:pt x="0" y="657244"/>
                  </a:cubicBezTo>
                  <a:lnTo>
                    <a:pt x="0" y="131452"/>
                  </a:lnTo>
                  <a:close/>
                </a:path>
              </a:pathLst>
            </a:custGeom>
            <a:solidFill>
              <a:srgbClr val="FFC000">
                <a:lumMod val="75000"/>
                <a:alpha val="66000"/>
              </a:srgbClr>
            </a:solidFill>
            <a:ln w="12700" cap="flat" cmpd="sng" algn="ctr">
              <a:solidFill>
                <a:prstClr val="white">
                  <a:hueOff val="0"/>
                  <a:satOff val="0"/>
                  <a:lumOff val="0"/>
                  <a:alphaOff val="0"/>
                </a:prstClr>
              </a:solid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330954" tIns="38501" rIns="330954" bIns="38501" numCol="1" spcCol="1270" anchor="ctr" anchorCtr="0">
              <a:noAutofit/>
            </a:bodyPr>
            <a:lstStyle/>
            <a:p>
              <a:pPr defTabSz="711200">
                <a:lnSpc>
                  <a:spcPct val="90000"/>
                </a:lnSpc>
                <a:spcBef>
                  <a:spcPct val="0"/>
                </a:spcBef>
                <a:spcAft>
                  <a:spcPct val="35000"/>
                </a:spcAft>
              </a:pPr>
              <a:r>
                <a:rPr lang="de-DE" sz="1500" kern="1200" dirty="0">
                  <a:solidFill>
                    <a:schemeClr val="tx1"/>
                  </a:solidFill>
                  <a:latin typeface="Calibri" panose="020F0502020204030204"/>
                </a:rPr>
                <a:t>Wird das Programm im Anschluss an die Halbzeitüberprüfung geändert, können die Mitgliedstaaten </a:t>
              </a:r>
              <a:r>
                <a:rPr lang="de-DE" sz="1500" b="1" kern="1200" dirty="0">
                  <a:solidFill>
                    <a:schemeClr val="tx1"/>
                  </a:solidFill>
                  <a:latin typeface="Calibri" panose="020F0502020204030204"/>
                </a:rPr>
                <a:t>Finanzzuweisungen innerhalb der Programmprioritäten neu zuweisen </a:t>
              </a:r>
              <a:r>
                <a:rPr lang="de-DE" sz="1500" kern="1200" dirty="0">
                  <a:solidFill>
                    <a:schemeClr val="tx1"/>
                  </a:solidFill>
                  <a:latin typeface="Calibri" panose="020F0502020204030204"/>
                </a:rPr>
                <a:t>oder </a:t>
              </a:r>
              <a:r>
                <a:rPr lang="de-DE" sz="1500" b="1" kern="1200" dirty="0">
                  <a:solidFill>
                    <a:schemeClr val="tx1"/>
                  </a:solidFill>
                  <a:latin typeface="Calibri" panose="020F0502020204030204"/>
                </a:rPr>
                <a:t>Übertragungen auf Prioritäten eines anderen Programms </a:t>
              </a:r>
              <a:r>
                <a:rPr lang="de-DE" sz="1500" kern="1200" dirty="0">
                  <a:solidFill>
                    <a:schemeClr val="tx1"/>
                  </a:solidFill>
                  <a:latin typeface="Calibri" panose="020F0502020204030204"/>
                </a:rPr>
                <a:t>(gemäß den Vorschriften für Übertragungen auf der Grundlage der Artikel 26 und 111 der Dachverordnung) oder Beiträge zu </a:t>
              </a:r>
              <a:r>
                <a:rPr lang="de-DE" sz="1500" kern="1200" dirty="0" err="1">
                  <a:solidFill>
                    <a:schemeClr val="tx1"/>
                  </a:solidFill>
                  <a:latin typeface="Calibri" panose="020F0502020204030204"/>
                </a:rPr>
                <a:t>InvestEU</a:t>
              </a:r>
              <a:r>
                <a:rPr lang="de-DE" sz="1500" kern="1200" dirty="0">
                  <a:solidFill>
                    <a:schemeClr val="tx1"/>
                  </a:solidFill>
                  <a:latin typeface="Calibri" panose="020F0502020204030204"/>
                </a:rPr>
                <a:t> (im Einklang mit Artikel 14 der Dachverordnung) beantragen.</a:t>
              </a:r>
              <a:endParaRPr lang="fr-BE" sz="1500" kern="1200" dirty="0">
                <a:solidFill>
                  <a:schemeClr val="tx1"/>
                </a:solidFill>
                <a:latin typeface="Calibri" panose="020F0502020204030204"/>
              </a:endParaRPr>
            </a:p>
          </p:txBody>
        </p:sp>
      </p:grpSp>
      <p:sp>
        <p:nvSpPr>
          <p:cNvPr id="4" name="Freeform: Shape 3">
            <a:extLst>
              <a:ext uri="{FF2B5EF4-FFF2-40B4-BE49-F238E27FC236}">
                <a16:creationId xmlns:a16="http://schemas.microsoft.com/office/drawing/2014/main" id="{1EB65428-19E4-7F4C-FF1F-BC525C48DA1F}"/>
              </a:ext>
            </a:extLst>
          </p:cNvPr>
          <p:cNvSpPr/>
          <p:nvPr/>
        </p:nvSpPr>
        <p:spPr>
          <a:xfrm>
            <a:off x="943701" y="5714339"/>
            <a:ext cx="10524423" cy="788696"/>
          </a:xfrm>
          <a:custGeom>
            <a:avLst/>
            <a:gdLst>
              <a:gd name="connsiteX0" fmla="*/ 0 w 10524423"/>
              <a:gd name="connsiteY0" fmla="*/ 114088 h 684514"/>
              <a:gd name="connsiteX1" fmla="*/ 114088 w 10524423"/>
              <a:gd name="connsiteY1" fmla="*/ 0 h 684514"/>
              <a:gd name="connsiteX2" fmla="*/ 10410335 w 10524423"/>
              <a:gd name="connsiteY2" fmla="*/ 0 h 684514"/>
              <a:gd name="connsiteX3" fmla="*/ 10524423 w 10524423"/>
              <a:gd name="connsiteY3" fmla="*/ 114088 h 684514"/>
              <a:gd name="connsiteX4" fmla="*/ 10524423 w 10524423"/>
              <a:gd name="connsiteY4" fmla="*/ 570426 h 684514"/>
              <a:gd name="connsiteX5" fmla="*/ 10410335 w 10524423"/>
              <a:gd name="connsiteY5" fmla="*/ 684514 h 684514"/>
              <a:gd name="connsiteX6" fmla="*/ 114088 w 10524423"/>
              <a:gd name="connsiteY6" fmla="*/ 684514 h 684514"/>
              <a:gd name="connsiteX7" fmla="*/ 0 w 10524423"/>
              <a:gd name="connsiteY7" fmla="*/ 570426 h 684514"/>
              <a:gd name="connsiteX8" fmla="*/ 0 w 10524423"/>
              <a:gd name="connsiteY8" fmla="*/ 114088 h 6845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24423" h="684514">
                <a:moveTo>
                  <a:pt x="0" y="114088"/>
                </a:moveTo>
                <a:cubicBezTo>
                  <a:pt x="0" y="51079"/>
                  <a:pt x="51079" y="0"/>
                  <a:pt x="114088" y="0"/>
                </a:cubicBezTo>
                <a:lnTo>
                  <a:pt x="10410335" y="0"/>
                </a:lnTo>
                <a:cubicBezTo>
                  <a:pt x="10473344" y="0"/>
                  <a:pt x="10524423" y="51079"/>
                  <a:pt x="10524423" y="114088"/>
                </a:cubicBezTo>
                <a:lnTo>
                  <a:pt x="10524423" y="570426"/>
                </a:lnTo>
                <a:cubicBezTo>
                  <a:pt x="10524423" y="633435"/>
                  <a:pt x="10473344" y="684514"/>
                  <a:pt x="10410335" y="684514"/>
                </a:cubicBezTo>
                <a:lnTo>
                  <a:pt x="114088" y="684514"/>
                </a:lnTo>
                <a:cubicBezTo>
                  <a:pt x="51079" y="684514"/>
                  <a:pt x="0" y="633435"/>
                  <a:pt x="0" y="570426"/>
                </a:cubicBezTo>
                <a:lnTo>
                  <a:pt x="0" y="114088"/>
                </a:lnTo>
                <a:close/>
              </a:path>
            </a:pathLst>
          </a:custGeom>
          <a:solidFill>
            <a:srgbClr val="4472C4">
              <a:lumMod val="40000"/>
              <a:lumOff val="60000"/>
              <a:alpha val="80000"/>
            </a:srgbClr>
          </a:solidFill>
          <a:ln w="12700" cap="flat" cmpd="sng" algn="ctr">
            <a:solidFill>
              <a:prstClr val="white">
                <a:hueOff val="0"/>
                <a:satOff val="0"/>
                <a:lumOff val="0"/>
                <a:alphaOff val="0"/>
              </a:prstClr>
            </a:solidFill>
            <a:prstDash val="solid"/>
            <a:miter lim="800000"/>
          </a:ln>
          <a:effectLst/>
        </p:spPr>
        <p:style>
          <a:lnRef idx="2">
            <a:scrgbClr r="0" g="0" b="0"/>
          </a:lnRef>
          <a:fillRef idx="1">
            <a:scrgbClr r="0" g="0" b="0"/>
          </a:fillRef>
          <a:effectRef idx="0">
            <a:scrgbClr r="0" g="0" b="0"/>
          </a:effectRef>
          <a:fontRef idx="minor">
            <a:schemeClr val="lt1"/>
          </a:fontRef>
        </p:style>
        <p:txBody>
          <a:bodyPr spcFirstLastPara="0" vert="horz" wrap="square" lIns="325868" tIns="33415" rIns="325868" bIns="33415" numCol="1" spcCol="1270" anchor="ctr" anchorCtr="0">
            <a:noAutofit/>
          </a:bodyPr>
          <a:lstStyle/>
          <a:p>
            <a:pPr defTabSz="711200">
              <a:lnSpc>
                <a:spcPct val="90000"/>
              </a:lnSpc>
              <a:spcBef>
                <a:spcPct val="0"/>
              </a:spcBef>
              <a:spcAft>
                <a:spcPct val="35000"/>
              </a:spcAft>
            </a:pPr>
            <a:r>
              <a:rPr lang="de-DE" sz="1600" b="1" kern="1200" dirty="0">
                <a:solidFill>
                  <a:schemeClr val="tx1"/>
                </a:solidFill>
                <a:latin typeface="Calibri" panose="020F0502020204030204"/>
              </a:rPr>
              <a:t>Bis zum 31. März 2025 können die Mitgliedstaaten unter Berücksichtigung der Ergebnisse der Halbzeitüberprüfung eine Änderung der Partnerschaftsvereinbarung beantragen.</a:t>
            </a:r>
          </a:p>
          <a:p>
            <a:pPr defTabSz="711200">
              <a:lnSpc>
                <a:spcPct val="90000"/>
              </a:lnSpc>
              <a:spcBef>
                <a:spcPct val="0"/>
              </a:spcBef>
              <a:spcAft>
                <a:spcPct val="35000"/>
              </a:spcAft>
            </a:pPr>
            <a:r>
              <a:rPr lang="de-DE" sz="1600" kern="1200" dirty="0">
                <a:solidFill>
                  <a:schemeClr val="tx1"/>
                </a:solidFill>
                <a:latin typeface="Calibri" panose="020F0502020204030204"/>
              </a:rPr>
              <a:t>Es handelt sich nicht um eine Verpflichtung im Rahmen der Dachverordnung! </a:t>
            </a:r>
            <a:endParaRPr lang="en-IE" sz="1500" kern="1200" dirty="0">
              <a:solidFill>
                <a:schemeClr val="tx1"/>
              </a:solidFill>
              <a:latin typeface="Calibri" panose="020F0502020204030204"/>
            </a:endParaRPr>
          </a:p>
        </p:txBody>
      </p:sp>
    </p:spTree>
    <p:extLst>
      <p:ext uri="{BB962C8B-B14F-4D97-AF65-F5344CB8AC3E}">
        <p14:creationId xmlns:p14="http://schemas.microsoft.com/office/powerpoint/2010/main" val="16334372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A5E9F5-9F31-B3F9-5FE1-B82B7731D5BC}"/>
              </a:ext>
            </a:extLst>
          </p:cNvPr>
          <p:cNvSpPr>
            <a:spLocks noGrp="1"/>
          </p:cNvSpPr>
          <p:nvPr>
            <p:ph type="sldNum" idx="12"/>
          </p:nvPr>
        </p:nvSpPr>
        <p:spPr/>
        <p:txBody>
          <a:bodyPr/>
          <a:lstStyle/>
          <a:p>
            <a:pPr marL="0" lvl="0" indent="0" algn="l">
              <a:spcBef>
                <a:spcPts val="0"/>
              </a:spcBef>
              <a:spcAft>
                <a:spcPts val="0"/>
              </a:spcAft>
              <a:buNone/>
            </a:pPr>
            <a:r>
              <a:rPr lang="en-GB" dirty="0"/>
              <a:t>20</a:t>
            </a:r>
            <a:endParaRPr lang="en-US" dirty="0"/>
          </a:p>
        </p:txBody>
      </p:sp>
      <p:sp>
        <p:nvSpPr>
          <p:cNvPr id="3" name="Title 2">
            <a:extLst>
              <a:ext uri="{FF2B5EF4-FFF2-40B4-BE49-F238E27FC236}">
                <a16:creationId xmlns:a16="http://schemas.microsoft.com/office/drawing/2014/main" id="{7D38CD64-37E2-6637-E7F2-83E8D01C0F46}"/>
              </a:ext>
            </a:extLst>
          </p:cNvPr>
          <p:cNvSpPr>
            <a:spLocks noGrp="1"/>
          </p:cNvSpPr>
          <p:nvPr>
            <p:ph type="title"/>
          </p:nvPr>
        </p:nvSpPr>
        <p:spPr>
          <a:xfrm>
            <a:off x="884408" y="361589"/>
            <a:ext cx="10423183" cy="782357"/>
          </a:xfrm>
        </p:spPr>
        <p:txBody>
          <a:bodyPr/>
          <a:lstStyle/>
          <a:p>
            <a:r>
              <a:rPr lang="ro-RO" sz="3200" b="1" dirty="0"/>
              <a:t>20</a:t>
            </a:r>
            <a:r>
              <a:rPr lang="en-US" sz="3200" b="1" dirty="0"/>
              <a:t>. STEP </a:t>
            </a:r>
            <a:r>
              <a:rPr lang="en-US" sz="3200" b="1" dirty="0" smtClean="0"/>
              <a:t>und </a:t>
            </a:r>
            <a:r>
              <a:rPr lang="de-DE" sz="3200" b="1" dirty="0" smtClean="0"/>
              <a:t>Halbzeitbewertung</a:t>
            </a:r>
            <a:endParaRPr lang="de-DE" sz="3200" b="1" dirty="0"/>
          </a:p>
        </p:txBody>
      </p:sp>
      <p:sp>
        <p:nvSpPr>
          <p:cNvPr id="4" name="Text Placeholder 3">
            <a:extLst>
              <a:ext uri="{FF2B5EF4-FFF2-40B4-BE49-F238E27FC236}">
                <a16:creationId xmlns:a16="http://schemas.microsoft.com/office/drawing/2014/main" id="{F9F6B2FF-1416-C7E3-C652-0CAC0320EDC8}"/>
              </a:ext>
            </a:extLst>
          </p:cNvPr>
          <p:cNvSpPr>
            <a:spLocks noGrp="1"/>
          </p:cNvSpPr>
          <p:nvPr>
            <p:ph type="body" idx="1"/>
          </p:nvPr>
        </p:nvSpPr>
        <p:spPr>
          <a:xfrm>
            <a:off x="743754" y="1383045"/>
            <a:ext cx="10905699" cy="4822545"/>
          </a:xfrm>
        </p:spPr>
        <p:txBody>
          <a:bodyPr/>
          <a:lstStyle/>
          <a:p>
            <a:pPr marL="342900" lvl="0" indent="-342900">
              <a:lnSpc>
                <a:spcPct val="107000"/>
              </a:lnSpc>
              <a:spcAft>
                <a:spcPts val="1200"/>
              </a:spcAft>
              <a:buFont typeface="Symbol" panose="05050102010706020507" pitchFamily="18" charset="2"/>
              <a:buChar char="·"/>
            </a:pPr>
            <a:r>
              <a:rPr lang="de-DE" sz="2200" dirty="0">
                <a:latin typeface="Calibri" panose="020F0502020204030204" pitchFamily="34" charset="0"/>
                <a:ea typeface="Calibri" panose="020F0502020204030204" pitchFamily="34" charset="0"/>
                <a:cs typeface="Calibri" panose="020F0502020204030204" pitchFamily="34" charset="0"/>
              </a:rPr>
              <a:t>Programme, die sich für eine STEP-Änderung entscheiden und dabei </a:t>
            </a:r>
            <a:r>
              <a:rPr lang="de-DE" sz="2200" b="1" dirty="0">
                <a:latin typeface="Calibri" panose="020F0502020204030204" pitchFamily="34" charset="0"/>
                <a:ea typeface="Calibri" panose="020F0502020204030204" pitchFamily="34" charset="0"/>
                <a:cs typeface="Calibri" panose="020F0502020204030204" pitchFamily="34" charset="0"/>
              </a:rPr>
              <a:t>die ihnen bereits zugewiesenen Mittel nutzen</a:t>
            </a:r>
            <a:r>
              <a:rPr lang="de-DE" sz="2200" dirty="0">
                <a:latin typeface="Calibri" panose="020F0502020204030204" pitchFamily="34" charset="0"/>
                <a:ea typeface="Calibri" panose="020F0502020204030204" pitchFamily="34" charset="0"/>
                <a:cs typeface="Calibri" panose="020F0502020204030204" pitchFamily="34" charset="0"/>
              </a:rPr>
              <a:t>, sind von der Halbzeitüberprüfung </a:t>
            </a:r>
            <a:r>
              <a:rPr lang="de-DE" sz="2200" b="1" dirty="0">
                <a:latin typeface="Calibri" panose="020F0502020204030204" pitchFamily="34" charset="0"/>
                <a:ea typeface="Calibri" panose="020F0502020204030204" pitchFamily="34" charset="0"/>
                <a:cs typeface="Calibri" panose="020F0502020204030204" pitchFamily="34" charset="0"/>
              </a:rPr>
              <a:t>ausgenommen</a:t>
            </a:r>
            <a:r>
              <a:rPr lang="de-DE" sz="2200" dirty="0">
                <a:latin typeface="Calibri" panose="020F0502020204030204" pitchFamily="34" charset="0"/>
                <a:ea typeface="Calibri" panose="020F0502020204030204" pitchFamily="34" charset="0"/>
                <a:cs typeface="Calibri" panose="020F0502020204030204" pitchFamily="34" charset="0"/>
              </a:rPr>
              <a:t>, wenn </a:t>
            </a:r>
            <a:r>
              <a:rPr lang="en-US" sz="2200" dirty="0" smtClean="0">
                <a:effectLst/>
                <a:latin typeface="Calibri" panose="020F0502020204030204" pitchFamily="34" charset="0"/>
                <a:ea typeface="Calibri" panose="020F0502020204030204" pitchFamily="34" charset="0"/>
                <a:cs typeface="Calibri" panose="020F0502020204030204" pitchFamily="34" charset="0"/>
              </a:rPr>
              <a:t>:</a:t>
            </a:r>
            <a:endParaRPr lang="en-IE" sz="22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spcBef>
                <a:spcPts val="0"/>
              </a:spcBef>
              <a:spcAft>
                <a:spcPts val="600"/>
              </a:spcAft>
              <a:buFont typeface="Courier New" panose="02070309020205020404" pitchFamily="49" charset="0"/>
              <a:buChar char="o"/>
            </a:pPr>
            <a:r>
              <a:rPr lang="de-DE" sz="2200" dirty="0">
                <a:latin typeface="Calibri" panose="020F0502020204030204" pitchFamily="34" charset="0"/>
                <a:ea typeface="Calibri" panose="020F0502020204030204" pitchFamily="34" charset="0"/>
                <a:cs typeface="Calibri" panose="020F0502020204030204" pitchFamily="34" charset="0"/>
              </a:rPr>
              <a:t>Der Änderungsantrag wird bis zum 31. August 2024 eingereicht</a:t>
            </a:r>
            <a:r>
              <a:rPr lang="en-US" sz="2200" dirty="0" smtClean="0">
                <a:effectLst/>
                <a:latin typeface="Calibri" panose="020F0502020204030204" pitchFamily="34" charset="0"/>
                <a:ea typeface="Calibri" panose="020F0502020204030204" pitchFamily="34" charset="0"/>
                <a:cs typeface="Calibri" panose="020F0502020204030204" pitchFamily="34" charset="0"/>
              </a:rPr>
              <a:t>;</a:t>
            </a:r>
            <a:endParaRPr lang="en-IE" sz="22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Bef>
                <a:spcPts val="0"/>
              </a:spcBef>
              <a:spcAft>
                <a:spcPts val="1200"/>
              </a:spcAft>
              <a:buFont typeface="Courier New" panose="02070309020205020404" pitchFamily="49" charset="0"/>
              <a:buChar char="o"/>
            </a:pPr>
            <a:r>
              <a:rPr lang="de-DE" sz="2200" dirty="0">
                <a:latin typeface="Calibri" panose="020F0502020204030204" pitchFamily="34" charset="0"/>
                <a:ea typeface="Calibri" panose="020F0502020204030204" pitchFamily="34" charset="0"/>
                <a:cs typeface="Calibri" panose="020F0502020204030204" pitchFamily="34" charset="0"/>
              </a:rPr>
              <a:t>Der volle Flexibilitätsbetrag wird den STEP-Zielen zugewiesen</a:t>
            </a:r>
            <a:r>
              <a:rPr lang="en-US" sz="2200" dirty="0" smtClean="0">
                <a:effectLst/>
                <a:latin typeface="Calibri" panose="020F0502020204030204" pitchFamily="34" charset="0"/>
                <a:ea typeface="Calibri" panose="020F0502020204030204" pitchFamily="34" charset="0"/>
                <a:cs typeface="Calibri" panose="020F0502020204030204" pitchFamily="34" charset="0"/>
              </a:rPr>
              <a:t>.</a:t>
            </a:r>
            <a:endParaRPr lang="en-US" sz="22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1200"/>
              </a:spcAft>
              <a:buFont typeface="Symbol" panose="05050102010706020507" pitchFamily="18" charset="2"/>
              <a:buChar char="·"/>
            </a:pPr>
            <a:r>
              <a:rPr lang="de-DE" sz="2200" dirty="0">
                <a:latin typeface="Calibri" panose="020F0502020204030204" pitchFamily="34" charset="0"/>
                <a:ea typeface="Calibri" panose="020F0502020204030204" pitchFamily="34" charset="0"/>
                <a:cs typeface="Calibri" panose="020F0502020204030204" pitchFamily="34" charset="0"/>
              </a:rPr>
              <a:t>Die </a:t>
            </a:r>
            <a:r>
              <a:rPr lang="de-DE" sz="2200" b="1" dirty="0">
                <a:latin typeface="Calibri" panose="020F0502020204030204" pitchFamily="34" charset="0"/>
                <a:ea typeface="Calibri" panose="020F0502020204030204" pitchFamily="34" charset="0"/>
                <a:cs typeface="Calibri" panose="020F0502020204030204" pitchFamily="34" charset="0"/>
              </a:rPr>
              <a:t>Halbzeitüberprüfung muss dennoch erfolgen</a:t>
            </a:r>
            <a:r>
              <a:rPr lang="de-DE" sz="2200" dirty="0">
                <a:latin typeface="Calibri" panose="020F0502020204030204" pitchFamily="34" charset="0"/>
                <a:ea typeface="Calibri" panose="020F0502020204030204" pitchFamily="34" charset="0"/>
                <a:cs typeface="Calibri" panose="020F0502020204030204" pitchFamily="34" charset="0"/>
              </a:rPr>
              <a:t>, wenn</a:t>
            </a:r>
            <a:r>
              <a:rPr lang="en-US" sz="2200" dirty="0" smtClean="0">
                <a:effectLst/>
                <a:latin typeface="Calibri" panose="020F0502020204030204" pitchFamily="34" charset="0"/>
                <a:ea typeface="Calibri" panose="020F0502020204030204" pitchFamily="34" charset="0"/>
                <a:cs typeface="Calibri" panose="020F0502020204030204" pitchFamily="34" charset="0"/>
              </a:rPr>
              <a:t>:</a:t>
            </a:r>
            <a:endParaRPr lang="en-IE" sz="2200" dirty="0">
              <a:effectLst/>
              <a:latin typeface="Calibri" panose="020F0502020204030204" pitchFamily="34" charset="0"/>
              <a:ea typeface="Calibri" panose="020F0502020204030204" pitchFamily="34" charset="0"/>
              <a:cs typeface="Arial" panose="020B0604020202020204" pitchFamily="34" charset="0"/>
            </a:endParaRPr>
          </a:p>
          <a:p>
            <a:pPr marL="742950" lvl="1" indent="-285750">
              <a:lnSpc>
                <a:spcPct val="107000"/>
              </a:lnSpc>
              <a:spcBef>
                <a:spcPts val="0"/>
              </a:spcBef>
              <a:buFont typeface="Courier New" panose="02070309020205020404" pitchFamily="49" charset="0"/>
              <a:buChar char="o"/>
            </a:pPr>
            <a:r>
              <a:rPr lang="de-DE" sz="2200" dirty="0">
                <a:latin typeface="Calibri" panose="020F0502020204030204" pitchFamily="34" charset="0"/>
                <a:ea typeface="Calibri" panose="020F0502020204030204" pitchFamily="34" charset="0"/>
                <a:cs typeface="Calibri" panose="020F0502020204030204" pitchFamily="34" charset="0"/>
              </a:rPr>
              <a:t>Der Flexibilitätsbetrag wird nur teilweise den STEP-Zielen zugewiesen</a:t>
            </a:r>
            <a:r>
              <a:rPr lang="en-US" sz="2200" dirty="0" smtClean="0">
                <a:effectLst/>
                <a:latin typeface="Calibri" panose="020F0502020204030204" pitchFamily="34" charset="0"/>
                <a:ea typeface="Calibri" panose="020F0502020204030204" pitchFamily="34" charset="0"/>
                <a:cs typeface="Calibri" panose="020F0502020204030204" pitchFamily="34" charset="0"/>
              </a:rPr>
              <a:t>;</a:t>
            </a:r>
            <a:endParaRPr lang="en-IE" sz="2200" dirty="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spcBef>
                <a:spcPts val="0"/>
              </a:spcBef>
              <a:spcAft>
                <a:spcPts val="1200"/>
              </a:spcAft>
              <a:buFont typeface="Courier New" panose="02070309020205020404" pitchFamily="49" charset="0"/>
              <a:buChar char="o"/>
            </a:pPr>
            <a:r>
              <a:rPr lang="de-DE" sz="2200" dirty="0">
                <a:latin typeface="Calibri" panose="020F0502020204030204" pitchFamily="34" charset="0"/>
                <a:ea typeface="Calibri" panose="020F0502020204030204" pitchFamily="34" charset="0"/>
                <a:cs typeface="Calibri" panose="020F0502020204030204" pitchFamily="34" charset="0"/>
              </a:rPr>
              <a:t>Für die neue STEP-Priorität werden Mittel von außerhalb des Programms eingesetzt</a:t>
            </a:r>
            <a:r>
              <a:rPr lang="en-US" sz="2200" dirty="0" smtClean="0">
                <a:effectLst/>
                <a:latin typeface="Calibri" panose="020F0502020204030204" pitchFamily="34" charset="0"/>
                <a:ea typeface="Calibri" panose="020F0502020204030204" pitchFamily="34" charset="0"/>
                <a:cs typeface="Calibri" panose="020F0502020204030204" pitchFamily="34" charset="0"/>
              </a:rPr>
              <a:t>.</a:t>
            </a:r>
            <a:endParaRPr lang="en-IE"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1200"/>
              </a:spcAft>
              <a:buFont typeface="Symbol" panose="05050102010706020507" pitchFamily="18" charset="2"/>
              <a:buChar char="·"/>
            </a:pPr>
            <a:r>
              <a:rPr lang="de-DE" sz="2200" dirty="0">
                <a:latin typeface="Calibri" panose="020F0502020204030204" pitchFamily="34" charset="0"/>
                <a:ea typeface="Calibri" panose="020F0502020204030204" pitchFamily="34" charset="0"/>
                <a:cs typeface="Calibri" panose="020F0502020204030204" pitchFamily="34" charset="0"/>
              </a:rPr>
              <a:t>Frist: Zweimonatige Annahme durch die Kommission betrifft die Programmänderung ausschließlich Investitionen, die auf die STEP-Ziele abgestimmt </a:t>
            </a:r>
            <a:r>
              <a:rPr lang="de-DE" sz="2200" dirty="0" smtClean="0">
                <a:latin typeface="Calibri" panose="020F0502020204030204" pitchFamily="34" charset="0"/>
                <a:ea typeface="Calibri" panose="020F0502020204030204" pitchFamily="34" charset="0"/>
                <a:cs typeface="Calibri" panose="020F0502020204030204" pitchFamily="34" charset="0"/>
              </a:rPr>
              <a:t>sind</a:t>
            </a:r>
            <a:r>
              <a:rPr lang="en-US" sz="2200" dirty="0" smtClean="0">
                <a:effectLst/>
                <a:latin typeface="Calibri" panose="020F0502020204030204" pitchFamily="34" charset="0"/>
                <a:ea typeface="Calibri" panose="020F0502020204030204" pitchFamily="34" charset="0"/>
                <a:cs typeface="Calibri" panose="020F0502020204030204" pitchFamily="34" charset="0"/>
              </a:rPr>
              <a:t>.</a:t>
            </a:r>
            <a:endParaRPr lang="en-US" sz="22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07000"/>
              </a:lnSpc>
              <a:spcAft>
                <a:spcPts val="800"/>
              </a:spcAft>
              <a:buFont typeface="Symbol" panose="05050102010706020507" pitchFamily="18" charset="2"/>
              <a:buChar char="·"/>
            </a:pPr>
            <a:r>
              <a:rPr lang="de-DE" sz="2200" dirty="0">
                <a:latin typeface="Calibri" panose="020F0502020204030204" pitchFamily="34" charset="0"/>
                <a:ea typeface="Calibri" panose="020F0502020204030204" pitchFamily="34" charset="0"/>
                <a:cs typeface="Calibri" panose="020F0502020204030204" pitchFamily="34" charset="0"/>
              </a:rPr>
              <a:t>Weitere Informationen: </a:t>
            </a:r>
            <a:r>
              <a:rPr lang="de-DE" sz="2200" b="1" dirty="0" err="1" smtClean="0">
                <a:latin typeface="Calibri" panose="020F0502020204030204" pitchFamily="34" charset="0"/>
                <a:ea typeface="Calibri" panose="020F0502020204030204" pitchFamily="34" charset="0"/>
                <a:cs typeface="Calibri" panose="020F0502020204030204" pitchFamily="34" charset="0"/>
              </a:rPr>
              <a:t>StEP</a:t>
            </a:r>
            <a:r>
              <a:rPr lang="de-DE" sz="2200" b="1" dirty="0" smtClean="0">
                <a:latin typeface="Calibri" panose="020F0502020204030204" pitchFamily="34" charset="0"/>
                <a:ea typeface="Calibri" panose="020F0502020204030204" pitchFamily="34" charset="0"/>
                <a:cs typeface="Calibri" panose="020F0502020204030204" pitchFamily="34" charset="0"/>
              </a:rPr>
              <a:t>-Webinar</a:t>
            </a:r>
            <a:r>
              <a:rPr lang="de-DE" sz="2200" dirty="0" smtClean="0">
                <a:latin typeface="Calibri" panose="020F0502020204030204" pitchFamily="34" charset="0"/>
                <a:ea typeface="Calibri" panose="020F0502020204030204" pitchFamily="34" charset="0"/>
                <a:cs typeface="Calibri" panose="020F0502020204030204" pitchFamily="34" charset="0"/>
              </a:rPr>
              <a:t> </a:t>
            </a:r>
            <a:r>
              <a:rPr lang="de-DE" sz="2200" dirty="0">
                <a:latin typeface="Calibri" panose="020F0502020204030204" pitchFamily="34" charset="0"/>
                <a:ea typeface="Calibri" panose="020F0502020204030204" pitchFamily="34" charset="0"/>
                <a:cs typeface="Calibri" panose="020F0502020204030204" pitchFamily="34" charset="0"/>
              </a:rPr>
              <a:t>(25. April 2024).</a:t>
            </a:r>
            <a:endParaRPr lang="en-IE" sz="2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531142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A5E9F5-9F31-B3F9-5FE1-B82B7731D5B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smtClean="0"/>
              <a:t>22</a:t>
            </a:fld>
            <a:endParaRPr lang="en-GB" dirty="0"/>
          </a:p>
        </p:txBody>
      </p:sp>
      <p:sp>
        <p:nvSpPr>
          <p:cNvPr id="3" name="Title 2">
            <a:extLst>
              <a:ext uri="{FF2B5EF4-FFF2-40B4-BE49-F238E27FC236}">
                <a16:creationId xmlns:a16="http://schemas.microsoft.com/office/drawing/2014/main" id="{7D38CD64-37E2-6637-E7F2-83E8D01C0F46}"/>
              </a:ext>
            </a:extLst>
          </p:cNvPr>
          <p:cNvSpPr>
            <a:spLocks noGrp="1"/>
          </p:cNvSpPr>
          <p:nvPr>
            <p:ph type="title"/>
          </p:nvPr>
        </p:nvSpPr>
        <p:spPr>
          <a:xfrm>
            <a:off x="970721" y="482860"/>
            <a:ext cx="10423183" cy="782357"/>
          </a:xfrm>
        </p:spPr>
        <p:txBody>
          <a:bodyPr/>
          <a:lstStyle/>
          <a:p>
            <a:r>
              <a:rPr lang="de-DE" b="1" dirty="0" smtClean="0">
                <a:latin typeface="Calibri" panose="020F0502020204030204" pitchFamily="34" charset="0"/>
                <a:cs typeface="Calibri" panose="020F0502020204030204" pitchFamily="34" charset="0"/>
              </a:rPr>
              <a:t>Nächste Schritte</a:t>
            </a:r>
            <a:endParaRPr lang="de-DE" b="1" dirty="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F9F6B2FF-1416-C7E3-C652-0CAC0320EDC8}"/>
              </a:ext>
            </a:extLst>
          </p:cNvPr>
          <p:cNvSpPr>
            <a:spLocks noGrp="1"/>
          </p:cNvSpPr>
          <p:nvPr>
            <p:ph type="body" idx="1"/>
          </p:nvPr>
        </p:nvSpPr>
        <p:spPr>
          <a:xfrm>
            <a:off x="643150" y="1435251"/>
            <a:ext cx="10905699" cy="4526001"/>
          </a:xfrm>
        </p:spPr>
        <p:txBody>
          <a:bodyPr/>
          <a:lstStyle/>
          <a:p>
            <a:pPr algn="just" fontAlgn="base">
              <a:spcAft>
                <a:spcPts val="1200"/>
              </a:spcAft>
              <a:buFont typeface="Arial" panose="020B0604020202020204" pitchFamily="34" charset="0"/>
              <a:buChar char="•"/>
            </a:pPr>
            <a:r>
              <a:rPr lang="de-DE" sz="3200" dirty="0">
                <a:solidFill>
                  <a:srgbClr val="000000"/>
                </a:solidFill>
                <a:latin typeface="Calibri" panose="020F0502020204030204" pitchFamily="34" charset="0"/>
              </a:rPr>
              <a:t>Einreichung von Auslegungsfragen im Rahmen eines förmlichen Q&amp;A-Verfahrens: fortlaufend</a:t>
            </a:r>
            <a:r>
              <a:rPr lang="en-US" sz="3200" b="0" i="0" dirty="0">
                <a:solidFill>
                  <a:srgbClr val="000000"/>
                </a:solidFill>
                <a:effectLst/>
                <a:latin typeface="Calibri" panose="020F0502020204030204" pitchFamily="34" charset="0"/>
              </a:rPr>
              <a:t> </a:t>
            </a:r>
          </a:p>
          <a:p>
            <a:pPr algn="just" fontAlgn="base">
              <a:spcAft>
                <a:spcPts val="1200"/>
              </a:spcAft>
              <a:buFont typeface="Arial" panose="020B0604020202020204" pitchFamily="34" charset="0"/>
              <a:buChar char="•"/>
            </a:pPr>
            <a:r>
              <a:rPr lang="de-DE" sz="3200" dirty="0" smtClean="0">
                <a:solidFill>
                  <a:srgbClr val="000000"/>
                </a:solidFill>
                <a:latin typeface="Calibri" panose="020F0502020204030204" pitchFamily="34" charset="0"/>
              </a:rPr>
              <a:t>STEP </a:t>
            </a:r>
            <a:r>
              <a:rPr lang="de-DE" sz="3200" dirty="0">
                <a:solidFill>
                  <a:srgbClr val="000000"/>
                </a:solidFill>
                <a:latin typeface="Calibri" panose="020F0502020204030204" pitchFamily="34" charset="0"/>
              </a:rPr>
              <a:t>Webinar am 25. April (9.30–12.30 Uhr); die Einladung wurde am 23. Februar versandt</a:t>
            </a:r>
            <a:r>
              <a:rPr lang="en-US" sz="3200" b="0" i="0" dirty="0" smtClean="0">
                <a:solidFill>
                  <a:srgbClr val="000000"/>
                </a:solidFill>
                <a:effectLst/>
                <a:latin typeface="Calibri" panose="020F0502020204030204" pitchFamily="34" charset="0"/>
              </a:rPr>
              <a:t>. </a:t>
            </a:r>
            <a:r>
              <a:rPr lang="en-US" sz="3200" b="0" i="0" dirty="0">
                <a:solidFill>
                  <a:srgbClr val="000000"/>
                </a:solidFill>
                <a:effectLst/>
                <a:latin typeface="Calibri" panose="020F0502020204030204" pitchFamily="34" charset="0"/>
              </a:rPr>
              <a:t> </a:t>
            </a:r>
          </a:p>
          <a:p>
            <a:pPr algn="just" fontAlgn="base">
              <a:spcAft>
                <a:spcPts val="1200"/>
              </a:spcAft>
              <a:buFont typeface="Arial" panose="020B0604020202020204" pitchFamily="34" charset="0"/>
              <a:buChar char="•"/>
            </a:pPr>
            <a:r>
              <a:rPr lang="de-DE" sz="3200" dirty="0">
                <a:solidFill>
                  <a:srgbClr val="000000"/>
                </a:solidFill>
                <a:latin typeface="Calibri" panose="020F0502020204030204" pitchFamily="34" charset="0"/>
              </a:rPr>
              <a:t>Veröffentlichung des Frühjahrspakets des Europäischen Semesters (Länderberichte und länderspezifische Empfehlungen): 16. Juni 2024</a:t>
            </a:r>
            <a:r>
              <a:rPr lang="en-US" sz="3200" b="0" i="0" dirty="0" smtClean="0">
                <a:solidFill>
                  <a:srgbClr val="000000"/>
                </a:solidFill>
                <a:effectLst/>
                <a:latin typeface="Calibri" panose="020F0502020204030204" pitchFamily="34" charset="0"/>
              </a:rPr>
              <a:t>.</a:t>
            </a:r>
            <a:r>
              <a:rPr lang="en-US" sz="3200" b="0" i="0" dirty="0">
                <a:solidFill>
                  <a:srgbClr val="000000"/>
                </a:solidFill>
                <a:effectLst/>
                <a:latin typeface="Calibri" panose="020F0502020204030204" pitchFamily="34" charset="0"/>
              </a:rPr>
              <a:t> </a:t>
            </a:r>
          </a:p>
          <a:p>
            <a:pPr algn="just" fontAlgn="base">
              <a:buFont typeface="Arial" panose="020B0604020202020204" pitchFamily="34" charset="0"/>
              <a:buChar char="•"/>
            </a:pPr>
            <a:r>
              <a:rPr lang="de-DE" sz="3200" dirty="0">
                <a:solidFill>
                  <a:srgbClr val="000000"/>
                </a:solidFill>
                <a:latin typeface="Calibri" panose="020F0502020204030204" pitchFamily="34" charset="0"/>
              </a:rPr>
              <a:t>Geplantes Webinar zur Halbzeitüberprüfung: Ende </a:t>
            </a:r>
            <a:r>
              <a:rPr lang="de-DE" sz="3200" dirty="0" smtClean="0">
                <a:solidFill>
                  <a:srgbClr val="000000"/>
                </a:solidFill>
                <a:latin typeface="Calibri" panose="020F0502020204030204" pitchFamily="34" charset="0"/>
              </a:rPr>
              <a:t>Juni</a:t>
            </a:r>
            <a:r>
              <a:rPr lang="en-US" sz="3200" b="0" i="0" dirty="0" smtClean="0">
                <a:solidFill>
                  <a:srgbClr val="000000"/>
                </a:solidFill>
                <a:effectLst/>
                <a:latin typeface="Calibri" panose="020F0502020204030204" pitchFamily="34" charset="0"/>
              </a:rPr>
              <a:t>.</a:t>
            </a:r>
            <a:r>
              <a:rPr lang="en-US" sz="3200" b="0" i="0" dirty="0">
                <a:solidFill>
                  <a:srgbClr val="000000"/>
                </a:solidFill>
                <a:effectLst/>
                <a:latin typeface="Calibri" panose="020F0502020204030204" pitchFamily="34" charset="0"/>
              </a:rPr>
              <a:t> </a:t>
            </a:r>
          </a:p>
        </p:txBody>
      </p:sp>
    </p:spTree>
    <p:extLst>
      <p:ext uri="{BB962C8B-B14F-4D97-AF65-F5344CB8AC3E}">
        <p14:creationId xmlns:p14="http://schemas.microsoft.com/office/powerpoint/2010/main" val="2007542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41"/>
        <p:cNvGrpSpPr/>
        <p:nvPr/>
      </p:nvGrpSpPr>
      <p:grpSpPr>
        <a:xfrm>
          <a:off x="0" y="0"/>
          <a:ext cx="0" cy="0"/>
          <a:chOff x="0" y="0"/>
          <a:chExt cx="0" cy="0"/>
        </a:xfrm>
      </p:grpSpPr>
      <p:sp>
        <p:nvSpPr>
          <p:cNvPr id="442" name="Google Shape;442;p20"/>
          <p:cNvSpPr txBox="1">
            <a:spLocks noGrp="1"/>
          </p:cNvSpPr>
          <p:nvPr>
            <p:ph type="sldNum" idx="12"/>
          </p:nvPr>
        </p:nvSpPr>
        <p:spPr>
          <a:xfrm>
            <a:off x="715108" y="6131286"/>
            <a:ext cx="2743200" cy="365125"/>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fld id="{00000000-1234-1234-1234-123412341234}" type="slidenum">
              <a:rPr lang="en-GB"/>
              <a:t>23</a:t>
            </a:fld>
            <a:endParaRPr dirty="0"/>
          </a:p>
        </p:txBody>
      </p:sp>
      <p:sp>
        <p:nvSpPr>
          <p:cNvPr id="443" name="Google Shape;443;p20"/>
          <p:cNvSpPr txBox="1">
            <a:spLocks noGrp="1"/>
          </p:cNvSpPr>
          <p:nvPr>
            <p:ph type="ctrTitle"/>
          </p:nvPr>
        </p:nvSpPr>
        <p:spPr>
          <a:xfrm>
            <a:off x="1077013" y="1122363"/>
            <a:ext cx="10156297" cy="1240348"/>
          </a:xfrm>
          <a:prstGeom prst="rect">
            <a:avLst/>
          </a:prstGeom>
          <a:noFill/>
          <a:ln>
            <a:noFill/>
          </a:ln>
        </p:spPr>
        <p:txBody>
          <a:bodyPr spcFirstLastPara="1" wrap="square" lIns="91425" tIns="45700" rIns="91425" bIns="0" anchor="b" anchorCtr="0">
            <a:noAutofit/>
          </a:bodyPr>
          <a:lstStyle/>
          <a:p>
            <a:pPr marL="0" lvl="0" indent="0" algn="l" rtl="0">
              <a:lnSpc>
                <a:spcPct val="90000"/>
              </a:lnSpc>
              <a:spcBef>
                <a:spcPts val="0"/>
              </a:spcBef>
              <a:spcAft>
                <a:spcPts val="0"/>
              </a:spcAft>
              <a:buClr>
                <a:schemeClr val="dk2"/>
              </a:buClr>
              <a:buSzPts val="6000"/>
              <a:buFont typeface="Arial"/>
              <a:buNone/>
            </a:pPr>
            <a:r>
              <a:rPr lang="de-DE" dirty="0" smtClean="0"/>
              <a:t>Vielen Dank</a:t>
            </a:r>
            <a:endParaRPr lang="de-DE" dirty="0"/>
          </a:p>
        </p:txBody>
      </p:sp>
      <p:pic>
        <p:nvPicPr>
          <p:cNvPr id="444" name="Google Shape;444;p20">
            <a:extLst>
              <a:ext uri="{C183D7F6-B498-43B3-948B-1728B52AA6E4}">
                <adec:decorative xmlns:adec="http://schemas.microsoft.com/office/drawing/2017/decorative" xmlns="" val="1"/>
              </a:ext>
            </a:extLst>
          </p:cNvPr>
          <p:cNvPicPr preferRelativeResize="0"/>
          <p:nvPr/>
        </p:nvPicPr>
        <p:blipFill rotWithShape="1">
          <a:blip r:embed="rId3">
            <a:alphaModFix/>
          </a:blip>
          <a:srcRect/>
          <a:stretch/>
        </p:blipFill>
        <p:spPr>
          <a:xfrm>
            <a:off x="830524" y="4040561"/>
            <a:ext cx="1023496" cy="358097"/>
          </a:xfrm>
          <a:prstGeom prst="rect">
            <a:avLst/>
          </a:prstGeom>
          <a:noFill/>
          <a:ln>
            <a:noFill/>
          </a:ln>
        </p:spPr>
      </p:pic>
      <p:sp>
        <p:nvSpPr>
          <p:cNvPr id="445" name="Google Shape;445;p20"/>
          <p:cNvSpPr txBox="1"/>
          <p:nvPr/>
        </p:nvSpPr>
        <p:spPr>
          <a:xfrm>
            <a:off x="735992" y="4479624"/>
            <a:ext cx="8941016" cy="80787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GB" sz="1050" b="1" dirty="0">
                <a:solidFill>
                  <a:srgbClr val="767676"/>
                </a:solidFill>
                <a:latin typeface="Arial"/>
                <a:ea typeface="Arial"/>
                <a:cs typeface="Arial"/>
                <a:sym typeface="Arial"/>
              </a:rPr>
              <a:t>© European Union </a:t>
            </a:r>
            <a:r>
              <a:rPr lang="en-GB" sz="1050" b="1" dirty="0">
                <a:solidFill>
                  <a:srgbClr val="767676"/>
                </a:solidFill>
              </a:rPr>
              <a:t>2024</a:t>
            </a:r>
            <a:endParaRPr dirty="0"/>
          </a:p>
          <a:p>
            <a:pPr marL="0" marR="0" lvl="0" indent="0" algn="l" rtl="0">
              <a:spcBef>
                <a:spcPts val="1800"/>
              </a:spcBef>
              <a:spcAft>
                <a:spcPts val="0"/>
              </a:spcAft>
              <a:buNone/>
            </a:pPr>
            <a:r>
              <a:rPr lang="en-GB" sz="1050" dirty="0">
                <a:solidFill>
                  <a:srgbClr val="767676"/>
                </a:solidFill>
                <a:latin typeface="Arial"/>
                <a:ea typeface="Arial"/>
                <a:cs typeface="Arial"/>
                <a:sym typeface="Arial"/>
              </a:rPr>
              <a:t>Unless otherwise noted the reuse of this presentation is authorised under the </a:t>
            </a:r>
            <a:r>
              <a:rPr lang="en-GB" sz="1050" u="sng" dirty="0">
                <a:solidFill>
                  <a:schemeClr val="dk1"/>
                </a:solidFill>
                <a:latin typeface="Arial"/>
                <a:ea typeface="Arial"/>
                <a:cs typeface="Arial"/>
                <a:sym typeface="Arial"/>
                <a:hlinkClick r:id="rId4">
                  <a:extLst>
                    <a:ext uri="{A12FA001-AC4F-418D-AE19-62706E023703}">
                      <ahyp:hlinkClr xmlns:ahyp="http://schemas.microsoft.com/office/drawing/2018/hyperlinkcolor" xmlns="" val="tx"/>
                    </a:ext>
                  </a:extLst>
                </a:hlinkClick>
              </a:rPr>
              <a:t>CC BY 4.0</a:t>
            </a:r>
            <a:r>
              <a:rPr lang="en-GB" sz="1050" dirty="0">
                <a:solidFill>
                  <a:srgbClr val="7F7F7F"/>
                </a:solidFill>
                <a:latin typeface="Arial"/>
                <a:ea typeface="Arial"/>
                <a:cs typeface="Arial"/>
                <a:sym typeface="Arial"/>
              </a:rPr>
              <a:t> </a:t>
            </a:r>
            <a:r>
              <a:rPr lang="en-GB" sz="1050" dirty="0">
                <a:solidFill>
                  <a:srgbClr val="767676"/>
                </a:solidFill>
                <a:latin typeface="Arial"/>
                <a:ea typeface="Arial"/>
                <a:cs typeface="Arial"/>
                <a:sym typeface="Arial"/>
              </a:rPr>
              <a:t>license. For any use or reproduction of elements that are not owned by the EU, permission may need to be sought directly from the respective right holders.</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A5E9F5-9F31-B3F9-5FE1-B82B7731D5B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smtClean="0"/>
              <a:t>3</a:t>
            </a:fld>
            <a:endParaRPr lang="en-GB" dirty="0"/>
          </a:p>
        </p:txBody>
      </p:sp>
      <p:sp>
        <p:nvSpPr>
          <p:cNvPr id="3" name="Title 2">
            <a:extLst>
              <a:ext uri="{FF2B5EF4-FFF2-40B4-BE49-F238E27FC236}">
                <a16:creationId xmlns:a16="http://schemas.microsoft.com/office/drawing/2014/main" id="{7D38CD64-37E2-6637-E7F2-83E8D01C0F46}"/>
              </a:ext>
            </a:extLst>
          </p:cNvPr>
          <p:cNvSpPr>
            <a:spLocks noGrp="1"/>
          </p:cNvSpPr>
          <p:nvPr>
            <p:ph type="title"/>
          </p:nvPr>
        </p:nvSpPr>
        <p:spPr>
          <a:xfrm>
            <a:off x="970721" y="397135"/>
            <a:ext cx="10423183" cy="782357"/>
          </a:xfrm>
        </p:spPr>
        <p:txBody>
          <a:bodyPr/>
          <a:lstStyle/>
          <a:p>
            <a:pPr lvl="0" algn="just">
              <a:lnSpc>
                <a:spcPct val="107000"/>
              </a:lnSpc>
              <a:spcAft>
                <a:spcPts val="1200"/>
              </a:spcAft>
            </a:pPr>
            <a:r>
              <a:rPr lang="hu-HU" sz="3200" b="1" kern="0" dirty="0">
                <a:effectLst/>
                <a:latin typeface="Calibri" panose="020F0502020204030204" pitchFamily="34" charset="0"/>
                <a:cs typeface="Arial" panose="020B0604020202020204" pitchFamily="34" charset="0"/>
              </a:rPr>
              <a:t>2. </a:t>
            </a:r>
            <a:r>
              <a:rPr lang="de-DE" sz="3200" b="1" dirty="0">
                <a:latin typeface="Calibri" panose="020F0502020204030204" pitchFamily="34" charset="0"/>
                <a:cs typeface="Arial" panose="020B0604020202020204" pitchFamily="34" charset="0"/>
              </a:rPr>
              <a:t>Vergleich mit der Leistungsüberprüfung 2019</a:t>
            </a:r>
            <a:endParaRPr lang="en-IE" sz="3200" b="1" kern="0" dirty="0">
              <a:effectLst/>
              <a:latin typeface="Calibri" panose="020F050202020403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F9F6B2FF-1416-C7E3-C652-0CAC0320EDC8}"/>
              </a:ext>
            </a:extLst>
          </p:cNvPr>
          <p:cNvSpPr>
            <a:spLocks noGrp="1"/>
          </p:cNvSpPr>
          <p:nvPr>
            <p:ph type="body" idx="1"/>
          </p:nvPr>
        </p:nvSpPr>
        <p:spPr/>
        <p:txBody>
          <a:bodyPr/>
          <a:lstStyle/>
          <a:p>
            <a:pPr>
              <a:spcAft>
                <a:spcPts val="600"/>
              </a:spcAft>
            </a:pPr>
            <a:endParaRPr lang="en-US" dirty="0"/>
          </a:p>
          <a:p>
            <a:pPr>
              <a:spcAft>
                <a:spcPts val="600"/>
              </a:spcAft>
            </a:pPr>
            <a:endParaRPr lang="en-IE" dirty="0"/>
          </a:p>
        </p:txBody>
      </p:sp>
      <p:graphicFrame>
        <p:nvGraphicFramePr>
          <p:cNvPr id="5" name="Table 4">
            <a:extLst>
              <a:ext uri="{FF2B5EF4-FFF2-40B4-BE49-F238E27FC236}">
                <a16:creationId xmlns:a16="http://schemas.microsoft.com/office/drawing/2014/main" id="{12DFF84A-53C9-D69F-4D34-FB4E3C21581D}"/>
              </a:ext>
            </a:extLst>
          </p:cNvPr>
          <p:cNvGraphicFramePr>
            <a:graphicFrameLocks noGrp="1"/>
          </p:cNvGraphicFramePr>
          <p:nvPr>
            <p:extLst>
              <p:ext uri="{D42A27DB-BD31-4B8C-83A1-F6EECF244321}">
                <p14:modId xmlns:p14="http://schemas.microsoft.com/office/powerpoint/2010/main" val="2439921369"/>
              </p:ext>
            </p:extLst>
          </p:nvPr>
        </p:nvGraphicFramePr>
        <p:xfrm>
          <a:off x="838198" y="1304927"/>
          <a:ext cx="10394140" cy="5154486"/>
        </p:xfrm>
        <a:graphic>
          <a:graphicData uri="http://schemas.openxmlformats.org/drawingml/2006/table">
            <a:tbl>
              <a:tblPr firstRow="1" firstCol="1" bandRow="1">
                <a:tableStyleId>{5C22544A-7EE6-4342-B048-85BDC9FD1C3A}</a:tableStyleId>
              </a:tblPr>
              <a:tblGrid>
                <a:gridCol w="5197070">
                  <a:extLst>
                    <a:ext uri="{9D8B030D-6E8A-4147-A177-3AD203B41FA5}">
                      <a16:colId xmlns:a16="http://schemas.microsoft.com/office/drawing/2014/main" val="2375622744"/>
                    </a:ext>
                  </a:extLst>
                </a:gridCol>
                <a:gridCol w="5197070">
                  <a:extLst>
                    <a:ext uri="{9D8B030D-6E8A-4147-A177-3AD203B41FA5}">
                      <a16:colId xmlns:a16="http://schemas.microsoft.com/office/drawing/2014/main" val="1926211102"/>
                    </a:ext>
                  </a:extLst>
                </a:gridCol>
              </a:tblGrid>
              <a:tr h="359108">
                <a:tc>
                  <a:txBody>
                    <a:bodyPr/>
                    <a:lstStyle/>
                    <a:p>
                      <a:pPr algn="ctr">
                        <a:lnSpc>
                          <a:spcPct val="107000"/>
                        </a:lnSpc>
                        <a:spcAft>
                          <a:spcPts val="800"/>
                        </a:spcAft>
                      </a:pPr>
                      <a:r>
                        <a:rPr lang="de-DE" sz="2400" noProof="0" dirty="0" smtClean="0">
                          <a:effectLst/>
                          <a:latin typeface="Calibri"/>
                        </a:rPr>
                        <a:t>Halbzeitüberprüfung </a:t>
                      </a:r>
                      <a:endParaRPr lang="de-DE" sz="2400" noProof="0" dirty="0">
                        <a:effectLst/>
                        <a:latin typeface="Calibri"/>
                        <a:ea typeface="Calibri" panose="020F0502020204030204" pitchFamily="34" charset="0"/>
                        <a:cs typeface="Arial"/>
                      </a:endParaRPr>
                    </a:p>
                  </a:txBody>
                  <a:tcPr marL="68580" marR="68580" marT="0" marB="0"/>
                </a:tc>
                <a:tc>
                  <a:txBody>
                    <a:bodyPr/>
                    <a:lstStyle/>
                    <a:p>
                      <a:pPr algn="ctr">
                        <a:lnSpc>
                          <a:spcPct val="107000"/>
                        </a:lnSpc>
                        <a:spcAft>
                          <a:spcPts val="800"/>
                        </a:spcAft>
                      </a:pPr>
                      <a:r>
                        <a:rPr lang="de-DE" sz="2400" noProof="0" dirty="0" smtClean="0">
                          <a:effectLst/>
                          <a:latin typeface="Calibri"/>
                        </a:rPr>
                        <a:t>Leistungsüberprüfung</a:t>
                      </a:r>
                      <a:endParaRPr lang="de-DE" sz="2400" noProof="0" dirty="0">
                        <a:effectLst/>
                        <a:latin typeface="Calibri"/>
                        <a:ea typeface="Calibri" panose="020F0502020204030204" pitchFamily="34" charset="0"/>
                        <a:cs typeface="Arial"/>
                      </a:endParaRPr>
                    </a:p>
                  </a:txBody>
                  <a:tcPr marL="68580" marR="68580" marT="0" marB="0"/>
                </a:tc>
                <a:extLst>
                  <a:ext uri="{0D108BD9-81ED-4DB2-BD59-A6C34878D82A}">
                    <a16:rowId xmlns:a16="http://schemas.microsoft.com/office/drawing/2014/main" val="269225838"/>
                  </a:ext>
                </a:extLst>
              </a:tr>
              <a:tr h="4336716">
                <a:tc>
                  <a:txBody>
                    <a:bodyPr/>
                    <a:lstStyle/>
                    <a:p>
                      <a:pPr marL="342900" lvl="0" indent="-342900">
                        <a:lnSpc>
                          <a:spcPct val="107000"/>
                        </a:lnSpc>
                        <a:spcAft>
                          <a:spcPts val="800"/>
                        </a:spcAft>
                        <a:buFont typeface="Symbol" panose="05050102010706020507" pitchFamily="18" charset="2"/>
                        <a:buChar char=""/>
                      </a:pPr>
                      <a:r>
                        <a:rPr lang="de-DE" sz="2400" noProof="0" dirty="0" smtClean="0">
                          <a:effectLst/>
                          <a:latin typeface="Calibri"/>
                        </a:rPr>
                        <a:t>Berücksichtigt Daten, aber auch qualitative Daten </a:t>
                      </a:r>
                    </a:p>
                    <a:p>
                      <a:pPr marL="342900" lvl="0" indent="-342900">
                        <a:lnSpc>
                          <a:spcPct val="107000"/>
                        </a:lnSpc>
                        <a:buFont typeface="Symbol" panose="05050102010706020507" pitchFamily="18" charset="2"/>
                        <a:buChar char=""/>
                      </a:pPr>
                      <a:r>
                        <a:rPr lang="de-DE" sz="2400" noProof="0" dirty="0" smtClean="0">
                          <a:effectLst/>
                          <a:latin typeface="Calibri"/>
                        </a:rPr>
                        <a:t>Etwa 15 % der Gesamtzuweisungen sind davon betroffen – Flexibilitätsbeträge</a:t>
                      </a:r>
                    </a:p>
                    <a:p>
                      <a:pPr marL="457200">
                        <a:lnSpc>
                          <a:spcPct val="107000"/>
                        </a:lnSpc>
                      </a:pPr>
                      <a:endParaRPr lang="de-DE" sz="2400" noProof="0" dirty="0" smtClean="0">
                        <a:effectLst/>
                        <a:latin typeface="Calibri"/>
                      </a:endParaRPr>
                    </a:p>
                    <a:p>
                      <a:pPr marL="342900" lvl="0" indent="-342900">
                        <a:lnSpc>
                          <a:spcPct val="107000"/>
                        </a:lnSpc>
                        <a:buFont typeface="Symbol" panose="05050102010706020507" pitchFamily="18" charset="2"/>
                        <a:buChar char=""/>
                      </a:pPr>
                      <a:r>
                        <a:rPr lang="de-DE" sz="2400" noProof="0" dirty="0" smtClean="0">
                          <a:effectLst/>
                          <a:latin typeface="Calibri"/>
                        </a:rPr>
                        <a:t>Die Mitgliedstaaten sind federführend</a:t>
                      </a:r>
                    </a:p>
                    <a:p>
                      <a:pPr marL="457200">
                        <a:lnSpc>
                          <a:spcPct val="107000"/>
                        </a:lnSpc>
                      </a:pPr>
                      <a:endParaRPr lang="de-DE" sz="2400" noProof="0" dirty="0" smtClean="0">
                        <a:effectLst/>
                        <a:latin typeface="Calibri"/>
                      </a:endParaRPr>
                    </a:p>
                    <a:p>
                      <a:pPr marL="342900" lvl="0" indent="-342900">
                        <a:lnSpc>
                          <a:spcPct val="107000"/>
                        </a:lnSpc>
                        <a:buFont typeface="Symbol" panose="05050102010706020507" pitchFamily="18" charset="2"/>
                        <a:buChar char=""/>
                      </a:pPr>
                      <a:r>
                        <a:rPr lang="de-DE" sz="2400" noProof="0" dirty="0" smtClean="0">
                          <a:effectLst/>
                          <a:latin typeface="Calibri"/>
                        </a:rPr>
                        <a:t>Klarheit der Dachverordnung in Bezug auf den Umfang der Maßnahme</a:t>
                      </a:r>
                      <a:endParaRPr lang="de-DE" sz="2400" noProof="0" dirty="0">
                        <a:effectLst/>
                        <a:latin typeface="Calibri"/>
                        <a:ea typeface="Calibri" panose="020F0502020204030204" pitchFamily="34" charset="0"/>
                        <a:cs typeface="Arial"/>
                      </a:endParaRPr>
                    </a:p>
                  </a:txBody>
                  <a:tcPr marL="68580" marR="68580" marT="0" marB="0"/>
                </a:tc>
                <a:tc>
                  <a:txBody>
                    <a:bodyPr/>
                    <a:lstStyle/>
                    <a:p>
                      <a:pPr marL="342900" lvl="0" indent="-342900">
                        <a:lnSpc>
                          <a:spcPct val="107000"/>
                        </a:lnSpc>
                        <a:spcAft>
                          <a:spcPts val="800"/>
                        </a:spcAft>
                        <a:buFont typeface="Symbol" panose="05050102010706020507" pitchFamily="18" charset="2"/>
                        <a:buChar char=""/>
                      </a:pPr>
                      <a:r>
                        <a:rPr lang="de-DE" sz="2400" noProof="0" dirty="0" smtClean="0">
                          <a:effectLst/>
                          <a:latin typeface="Calibri"/>
                        </a:rPr>
                        <a:t>Vollständig quantitativ</a:t>
                      </a:r>
                    </a:p>
                    <a:p>
                      <a:pPr marL="342900" lvl="0" indent="-342900">
                        <a:lnSpc>
                          <a:spcPct val="107000"/>
                        </a:lnSpc>
                        <a:spcAft>
                          <a:spcPts val="800"/>
                        </a:spcAft>
                        <a:buFont typeface="Symbol" panose="05050102010706020507" pitchFamily="18" charset="2"/>
                        <a:buChar char=""/>
                      </a:pPr>
                      <a:endParaRPr lang="de-DE" sz="2400" noProof="0" dirty="0" smtClean="0">
                        <a:effectLst/>
                        <a:latin typeface="Calibri"/>
                      </a:endParaRPr>
                    </a:p>
                    <a:p>
                      <a:pPr marL="342900" lvl="0" indent="-342900">
                        <a:lnSpc>
                          <a:spcPct val="107000"/>
                        </a:lnSpc>
                        <a:buFont typeface="Symbol" panose="05050102010706020507" pitchFamily="18" charset="2"/>
                        <a:buChar char=""/>
                      </a:pPr>
                      <a:r>
                        <a:rPr lang="de-DE" sz="2400" noProof="0" dirty="0" smtClean="0">
                          <a:effectLst/>
                          <a:latin typeface="Calibri"/>
                        </a:rPr>
                        <a:t>Mechanische, automatische Wirkung auf 6 % der Zuweisung – leistungsgebundene Reserve</a:t>
                      </a:r>
                    </a:p>
                    <a:p>
                      <a:pPr marL="457200">
                        <a:lnSpc>
                          <a:spcPct val="107000"/>
                        </a:lnSpc>
                      </a:pPr>
                      <a:endParaRPr lang="de-DE" sz="2400" noProof="0" dirty="0" smtClean="0">
                        <a:effectLst/>
                        <a:latin typeface="Calibri"/>
                      </a:endParaRPr>
                    </a:p>
                    <a:p>
                      <a:pPr marL="342900" lvl="0" indent="-342900">
                        <a:lnSpc>
                          <a:spcPct val="107000"/>
                        </a:lnSpc>
                        <a:buFont typeface="Symbol" panose="05050102010706020507" pitchFamily="18" charset="2"/>
                        <a:buChar char=""/>
                      </a:pPr>
                      <a:r>
                        <a:rPr lang="de-DE" sz="2400" noProof="0" dirty="0" smtClean="0">
                          <a:effectLst/>
                          <a:latin typeface="Calibri"/>
                        </a:rPr>
                        <a:t>Automatische Übung unter Federführung der Kommission</a:t>
                      </a:r>
                    </a:p>
                    <a:p>
                      <a:pPr marL="342900" lvl="0" indent="-342900">
                        <a:lnSpc>
                          <a:spcPct val="107000"/>
                        </a:lnSpc>
                        <a:spcAft>
                          <a:spcPts val="800"/>
                        </a:spcAft>
                        <a:buFont typeface="Symbol" panose="05050102010706020507" pitchFamily="18" charset="2"/>
                        <a:buChar char=""/>
                      </a:pPr>
                      <a:r>
                        <a:rPr lang="de-DE" sz="2400" noProof="0" dirty="0" smtClean="0">
                          <a:effectLst/>
                          <a:latin typeface="Calibri"/>
                        </a:rPr>
                        <a:t>Durchführungsrechtsakt der Kommission 215/2014</a:t>
                      </a:r>
                      <a:endParaRPr lang="de-DE" sz="2400" noProof="0" dirty="0">
                        <a:effectLst/>
                        <a:latin typeface="Calibri"/>
                        <a:ea typeface="Calibri" panose="020F0502020204030204" pitchFamily="34" charset="0"/>
                        <a:cs typeface="Arial"/>
                      </a:endParaRPr>
                    </a:p>
                  </a:txBody>
                  <a:tcPr marL="68580" marR="68580" marT="0" marB="0"/>
                </a:tc>
                <a:extLst>
                  <a:ext uri="{0D108BD9-81ED-4DB2-BD59-A6C34878D82A}">
                    <a16:rowId xmlns:a16="http://schemas.microsoft.com/office/drawing/2014/main" val="3755950050"/>
                  </a:ext>
                </a:extLst>
              </a:tr>
            </a:tbl>
          </a:graphicData>
        </a:graphic>
      </p:graphicFrame>
    </p:spTree>
    <p:extLst>
      <p:ext uri="{BB962C8B-B14F-4D97-AF65-F5344CB8AC3E}">
        <p14:creationId xmlns:p14="http://schemas.microsoft.com/office/powerpoint/2010/main" val="565521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A5E9F5-9F31-B3F9-5FE1-B82B7731D5B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smtClean="0"/>
              <a:t>4</a:t>
            </a:fld>
            <a:endParaRPr lang="en-GB" dirty="0"/>
          </a:p>
        </p:txBody>
      </p:sp>
      <p:sp>
        <p:nvSpPr>
          <p:cNvPr id="3" name="Title 2">
            <a:extLst>
              <a:ext uri="{FF2B5EF4-FFF2-40B4-BE49-F238E27FC236}">
                <a16:creationId xmlns:a16="http://schemas.microsoft.com/office/drawing/2014/main" id="{7D38CD64-37E2-6637-E7F2-83E8D01C0F46}"/>
              </a:ext>
            </a:extLst>
          </p:cNvPr>
          <p:cNvSpPr>
            <a:spLocks noGrp="1"/>
          </p:cNvSpPr>
          <p:nvPr>
            <p:ph type="title"/>
          </p:nvPr>
        </p:nvSpPr>
        <p:spPr>
          <a:xfrm>
            <a:off x="970721" y="292360"/>
            <a:ext cx="10423183" cy="538913"/>
          </a:xfrm>
        </p:spPr>
        <p:txBody>
          <a:bodyPr/>
          <a:lstStyle/>
          <a:p>
            <a:r>
              <a:rPr lang="en-US" sz="3200" b="1" dirty="0">
                <a:latin typeface="Calibri" panose="020F0502020204030204" pitchFamily="34" charset="0"/>
                <a:cs typeface="Calibri" panose="020F0502020204030204" pitchFamily="34" charset="0"/>
              </a:rPr>
              <a:t>3. </a:t>
            </a:r>
            <a:r>
              <a:rPr lang="de-DE" sz="3200" b="1" dirty="0" smtClean="0">
                <a:latin typeface="Calibri" panose="020F0502020204030204" pitchFamily="34" charset="0"/>
                <a:cs typeface="Calibri" panose="020F0502020204030204" pitchFamily="34" charset="0"/>
              </a:rPr>
              <a:t>Artikel 86 – Flexibilitätsbeträge</a:t>
            </a:r>
            <a:endParaRPr lang="de-DE" sz="3200" b="1" dirty="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F9F6B2FF-1416-C7E3-C652-0CAC0320EDC8}"/>
              </a:ext>
            </a:extLst>
          </p:cNvPr>
          <p:cNvSpPr>
            <a:spLocks noGrp="1"/>
          </p:cNvSpPr>
          <p:nvPr>
            <p:ph type="body" idx="1"/>
          </p:nvPr>
        </p:nvSpPr>
        <p:spPr>
          <a:xfrm>
            <a:off x="643150" y="831273"/>
            <a:ext cx="10905699" cy="5521612"/>
          </a:xfrm>
        </p:spPr>
        <p:txBody>
          <a:bodyPr/>
          <a:lstStyle/>
          <a:p>
            <a:pPr marL="342900" indent="-342900" algn="just">
              <a:lnSpc>
                <a:spcPct val="107000"/>
              </a:lnSpc>
              <a:buFont typeface="Arial" panose="05050102010706020507" pitchFamily="18" charset="2"/>
              <a:buChar char="•"/>
            </a:pPr>
            <a:r>
              <a:rPr lang="de-DE" sz="2200" b="1" dirty="0">
                <a:latin typeface="Calibri"/>
                <a:ea typeface="Calibri"/>
              </a:rPr>
              <a:t>Art. 86 Abs. 1 DV: </a:t>
            </a:r>
            <a:r>
              <a:rPr lang="de-DE" sz="2200" dirty="0">
                <a:latin typeface="Calibri"/>
                <a:ea typeface="Calibri"/>
              </a:rPr>
              <a:t>die Zuweisung des Flexibilitätsbetrags erfolgt auf der Grundlage des Ergebnisses der Halbzeitüberprüfung</a:t>
            </a:r>
            <a:r>
              <a:rPr lang="de-DE" sz="2200" dirty="0" smtClean="0">
                <a:latin typeface="Calibri"/>
                <a:ea typeface="Calibri"/>
              </a:rPr>
              <a:t>.</a:t>
            </a:r>
            <a:endParaRPr lang="en-US" sz="2200" dirty="0">
              <a:latin typeface="Calibri" panose="020F0502020204030204" pitchFamily="34" charset="0"/>
              <a:ea typeface="Calibri"/>
            </a:endParaRPr>
          </a:p>
          <a:p>
            <a:pPr marL="342900" indent="-342900" algn="just">
              <a:lnSpc>
                <a:spcPct val="107000"/>
              </a:lnSpc>
              <a:buFont typeface="Arial" panose="05050102010706020507" pitchFamily="18" charset="2"/>
              <a:buChar char="•"/>
            </a:pPr>
            <a:r>
              <a:rPr lang="de-DE" sz="2200" dirty="0">
                <a:latin typeface="Calibri"/>
              </a:rPr>
              <a:t>Das Ende der Halbzeitüberprüfung stellt die endgültige Zuweisung des Flexibilitätsbetrags dar, die nur durch einen förmlichen Beschluss der Kommission erfolgen </a:t>
            </a:r>
            <a:r>
              <a:rPr lang="de-DE" sz="2200" dirty="0" smtClean="0">
                <a:latin typeface="Calibri"/>
              </a:rPr>
              <a:t>kann</a:t>
            </a:r>
            <a:r>
              <a:rPr lang="en-US" sz="2200" dirty="0" smtClean="0">
                <a:latin typeface="Calibri"/>
              </a:rPr>
              <a:t>:</a:t>
            </a:r>
            <a:endParaRPr lang="en-US" sz="2200" dirty="0">
              <a:latin typeface="Calibri"/>
            </a:endParaRPr>
          </a:p>
          <a:p>
            <a:pPr marL="800100" lvl="1" indent="-285750" algn="just">
              <a:lnSpc>
                <a:spcPct val="107000"/>
              </a:lnSpc>
              <a:buSzPts val="2400"/>
              <a:buFont typeface="Courier New" panose="05050102010706020507" pitchFamily="18" charset="2"/>
              <a:buChar char="o"/>
            </a:pPr>
            <a:r>
              <a:rPr lang="de-DE" sz="2200" dirty="0">
                <a:latin typeface="Calibri"/>
              </a:rPr>
              <a:t>entweder eine eigenständige Entscheidung in Fällen, die unter </a:t>
            </a:r>
            <a:r>
              <a:rPr lang="de-DE" sz="2200" b="1" dirty="0" smtClean="0">
                <a:latin typeface="Calibri"/>
              </a:rPr>
              <a:t>Art. 18 Abs. </a:t>
            </a:r>
            <a:r>
              <a:rPr lang="de-DE" sz="2200" b="1" dirty="0">
                <a:latin typeface="Calibri"/>
              </a:rPr>
              <a:t>4 Buchstabe a</a:t>
            </a:r>
            <a:r>
              <a:rPr lang="de-DE" sz="2200" dirty="0">
                <a:latin typeface="Calibri"/>
              </a:rPr>
              <a:t> fallen, oder</a:t>
            </a:r>
            <a:endParaRPr lang="en-US" sz="2200" dirty="0">
              <a:latin typeface="Calibri"/>
            </a:endParaRPr>
          </a:p>
          <a:p>
            <a:pPr marL="800100" lvl="1" indent="-285750" algn="just">
              <a:lnSpc>
                <a:spcPct val="107000"/>
              </a:lnSpc>
              <a:spcBef>
                <a:spcPts val="0"/>
              </a:spcBef>
              <a:spcAft>
                <a:spcPts val="1800"/>
              </a:spcAft>
              <a:buSzPts val="2400"/>
              <a:buFont typeface="Courier New" panose="05050102010706020507" pitchFamily="18" charset="2"/>
              <a:buChar char="o"/>
            </a:pPr>
            <a:r>
              <a:rPr lang="de-DE" sz="2200" dirty="0">
                <a:latin typeface="Calibri"/>
              </a:rPr>
              <a:t>im Rahmen eines Programmänderungsbeschlusses gemäß </a:t>
            </a:r>
            <a:r>
              <a:rPr lang="de-DE" sz="2200" b="1" dirty="0">
                <a:latin typeface="Calibri"/>
              </a:rPr>
              <a:t>Art. 24 Abs. 4 </a:t>
            </a:r>
            <a:r>
              <a:rPr lang="de-DE" sz="2200" dirty="0">
                <a:latin typeface="Calibri"/>
              </a:rPr>
              <a:t>in Fällen, die unter </a:t>
            </a:r>
            <a:r>
              <a:rPr lang="de-DE" sz="2200" b="1" dirty="0">
                <a:latin typeface="Calibri"/>
              </a:rPr>
              <a:t>Art. 18 Abs. 3 Unterabsatz 3</a:t>
            </a:r>
            <a:r>
              <a:rPr lang="de-DE" sz="2200" dirty="0">
                <a:latin typeface="Calibri"/>
              </a:rPr>
              <a:t> fallen, einschließlich der Fälle nach </a:t>
            </a:r>
            <a:r>
              <a:rPr lang="de-DE" sz="2200" b="1" dirty="0">
                <a:latin typeface="Calibri"/>
              </a:rPr>
              <a:t>Art. 18 Abs. 4 Buchstabe b</a:t>
            </a:r>
            <a:r>
              <a:rPr lang="en-US" sz="2200" dirty="0" smtClean="0">
                <a:latin typeface="Calibri"/>
              </a:rPr>
              <a:t>.</a:t>
            </a:r>
            <a:endParaRPr lang="en-US" sz="2200" dirty="0">
              <a:latin typeface="Calibri"/>
            </a:endParaRPr>
          </a:p>
          <a:p>
            <a:pPr marL="342900" indent="-342900" algn="just">
              <a:lnSpc>
                <a:spcPct val="107000"/>
              </a:lnSpc>
              <a:buFont typeface="Arial" panose="05050102010706020507" pitchFamily="18" charset="2"/>
              <a:buChar char="•"/>
            </a:pPr>
            <a:r>
              <a:rPr lang="de-DE" sz="2200" b="1" dirty="0">
                <a:latin typeface="Calibri"/>
                <a:ea typeface="Calibri"/>
              </a:rPr>
              <a:t>Für </a:t>
            </a:r>
            <a:r>
              <a:rPr lang="de-DE" sz="2200" b="1" dirty="0" smtClean="0">
                <a:latin typeface="Calibri"/>
                <a:ea typeface="Calibri"/>
              </a:rPr>
              <a:t>Auswahl </a:t>
            </a:r>
            <a:r>
              <a:rPr lang="de-DE" sz="2200" b="1" dirty="0">
                <a:latin typeface="Calibri"/>
                <a:ea typeface="Calibri"/>
              </a:rPr>
              <a:t>der Vorhaben steht kein Flexibilitätsbetrag zur Verfügung</a:t>
            </a:r>
            <a:r>
              <a:rPr lang="de-DE" sz="2200" dirty="0">
                <a:latin typeface="Calibri"/>
                <a:ea typeface="Calibri"/>
              </a:rPr>
              <a:t> (Art. 18 Abs. 5 DV</a:t>
            </a:r>
            <a:r>
              <a:rPr lang="de-DE" sz="2200" dirty="0" smtClean="0">
                <a:latin typeface="Calibri"/>
                <a:ea typeface="Calibri"/>
              </a:rPr>
              <a:t>)</a:t>
            </a:r>
            <a:r>
              <a:rPr lang="en-US" sz="2200" dirty="0" smtClean="0">
                <a:effectLst/>
                <a:latin typeface="Calibri"/>
                <a:ea typeface="Calibri"/>
              </a:rPr>
              <a:t>;</a:t>
            </a:r>
            <a:endParaRPr lang="en-US" sz="2200" dirty="0">
              <a:latin typeface="Calibri"/>
              <a:ea typeface="Calibri"/>
              <a:cs typeface="Arial" panose="020B0604020202020204" pitchFamily="34" charset="0"/>
            </a:endParaRPr>
          </a:p>
          <a:p>
            <a:pPr marL="800100" lvl="1" indent="-285750" algn="just">
              <a:lnSpc>
                <a:spcPct val="107000"/>
              </a:lnSpc>
              <a:spcBef>
                <a:spcPts val="0"/>
              </a:spcBef>
              <a:buSzPts val="2400"/>
              <a:buFont typeface="Courier New" panose="05050102010706020507" pitchFamily="18" charset="2"/>
              <a:buChar char="o"/>
            </a:pPr>
            <a:r>
              <a:rPr lang="de-DE" sz="2200" dirty="0" smtClean="0">
                <a:latin typeface="Calibri"/>
                <a:ea typeface="Calibri" panose="020F0502020204030204" pitchFamily="34" charset="0"/>
              </a:rPr>
              <a:t>Flexibilitätsbetrag </a:t>
            </a:r>
            <a:r>
              <a:rPr lang="de-DE" sz="2200" dirty="0">
                <a:latin typeface="Calibri"/>
                <a:ea typeface="Calibri" panose="020F0502020204030204" pitchFamily="34" charset="0"/>
              </a:rPr>
              <a:t>bleibt unverändert, bis die Halbzeitüberprüfung abgeschlossen ist (Ausnahme STEP)</a:t>
            </a:r>
            <a:r>
              <a:rPr lang="en-US" sz="2200" dirty="0" smtClean="0">
                <a:latin typeface="Calibri"/>
                <a:ea typeface="Calibri" panose="020F0502020204030204" pitchFamily="34" charset="0"/>
              </a:rPr>
              <a:t>.</a:t>
            </a:r>
            <a:endParaRPr lang="en-IE" sz="2200" dirty="0">
              <a:latin typeface="Calibri"/>
              <a:ea typeface="Calibri" panose="020F0502020204030204" pitchFamily="34" charset="0"/>
              <a:cs typeface="Arial" panose="020B0604020202020204" pitchFamily="34" charset="0"/>
            </a:endParaRPr>
          </a:p>
          <a:p>
            <a:pPr marL="800100" lvl="1" indent="-285750" algn="just">
              <a:lnSpc>
                <a:spcPct val="107000"/>
              </a:lnSpc>
              <a:spcBef>
                <a:spcPts val="0"/>
              </a:spcBef>
              <a:buSzPts val="2400"/>
              <a:buFont typeface="Courier New" panose="05050102010706020507" pitchFamily="18" charset="2"/>
              <a:buChar char="o"/>
            </a:pPr>
            <a:r>
              <a:rPr lang="de-DE" sz="2200" dirty="0">
                <a:latin typeface="Calibri"/>
                <a:ea typeface="Calibri" panose="020F0502020204030204" pitchFamily="34" charset="0"/>
              </a:rPr>
              <a:t>Derzeit ist der Flexibilitätsbetrag in den meisten Programmen proportional auf alle Prioritäten verteilt (Tabelle 11, Anhang V DV</a:t>
            </a:r>
            <a:r>
              <a:rPr lang="de-DE" sz="2200" dirty="0" smtClean="0">
                <a:latin typeface="Calibri"/>
                <a:ea typeface="Calibri" panose="020F0502020204030204" pitchFamily="34" charset="0"/>
              </a:rPr>
              <a:t>)</a:t>
            </a:r>
            <a:r>
              <a:rPr lang="en-US" sz="2200" dirty="0" smtClean="0">
                <a:effectLst/>
                <a:latin typeface="Calibri"/>
                <a:ea typeface="Calibri" panose="020F0502020204030204" pitchFamily="34" charset="0"/>
              </a:rPr>
              <a:t>.</a:t>
            </a:r>
            <a:endParaRPr lang="en-IE" sz="2200" dirty="0">
              <a:effectLst/>
              <a:latin typeface="Calibri"/>
              <a:ea typeface="Calibri" panose="020F0502020204030204" pitchFamily="34" charset="0"/>
              <a:cs typeface="Arial" panose="020B0604020202020204" pitchFamily="34" charset="0"/>
            </a:endParaRPr>
          </a:p>
          <a:p>
            <a:pPr lvl="1" indent="-381000" algn="just">
              <a:spcAft>
                <a:spcPts val="600"/>
              </a:spcAft>
              <a:buSzPts val="2400"/>
              <a:buFont typeface="Courier New"/>
              <a:buChar char="o"/>
            </a:pPr>
            <a:endParaRPr lang="en-IE" sz="22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48232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A5E9F5-9F31-B3F9-5FE1-B82B7731D5B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sz="1400" smtClean="0"/>
              <a:t>5</a:t>
            </a:fld>
            <a:endParaRPr lang="en-GB" sz="1400" dirty="0"/>
          </a:p>
        </p:txBody>
      </p:sp>
      <p:sp>
        <p:nvSpPr>
          <p:cNvPr id="3" name="Title 2">
            <a:extLst>
              <a:ext uri="{FF2B5EF4-FFF2-40B4-BE49-F238E27FC236}">
                <a16:creationId xmlns:a16="http://schemas.microsoft.com/office/drawing/2014/main" id="{7D38CD64-37E2-6637-E7F2-83E8D01C0F46}"/>
              </a:ext>
            </a:extLst>
          </p:cNvPr>
          <p:cNvSpPr>
            <a:spLocks noGrp="1"/>
          </p:cNvSpPr>
          <p:nvPr>
            <p:ph type="title"/>
          </p:nvPr>
        </p:nvSpPr>
        <p:spPr>
          <a:xfrm>
            <a:off x="970721" y="273310"/>
            <a:ext cx="10423183" cy="410181"/>
          </a:xfrm>
        </p:spPr>
        <p:txBody>
          <a:bodyPr/>
          <a:lstStyle/>
          <a:p>
            <a:r>
              <a:rPr lang="en-IE" sz="3200" b="1" dirty="0">
                <a:latin typeface="Calibri" panose="020F0502020204030204" pitchFamily="34" charset="0"/>
                <a:cs typeface="Arial" panose="020B0604020202020204" pitchFamily="34" charset="0"/>
              </a:rPr>
              <a:t>4</a:t>
            </a:r>
            <a:r>
              <a:rPr lang="hu-HU" sz="3200" b="1" kern="0" dirty="0">
                <a:effectLst/>
                <a:latin typeface="Calibri" panose="020F0502020204030204" pitchFamily="34" charset="0"/>
                <a:cs typeface="Arial" panose="020B0604020202020204" pitchFamily="34" charset="0"/>
              </a:rPr>
              <a:t>. </a:t>
            </a:r>
            <a:r>
              <a:rPr lang="de-DE" sz="3200" b="1" dirty="0" smtClean="0">
                <a:latin typeface="Calibri" panose="020F0502020204030204" pitchFamily="34" charset="0"/>
                <a:cs typeface="Arial" panose="020B0604020202020204" pitchFamily="34" charset="0"/>
              </a:rPr>
              <a:t>Konzept der Halbzeitüberprüfung</a:t>
            </a:r>
            <a:endParaRPr lang="de-DE" sz="3200" dirty="0"/>
          </a:p>
        </p:txBody>
      </p:sp>
      <p:sp>
        <p:nvSpPr>
          <p:cNvPr id="4" name="Text Placeholder 3">
            <a:extLst>
              <a:ext uri="{FF2B5EF4-FFF2-40B4-BE49-F238E27FC236}">
                <a16:creationId xmlns:a16="http://schemas.microsoft.com/office/drawing/2014/main" id="{F9F6B2FF-1416-C7E3-C652-0CAC0320EDC8}"/>
              </a:ext>
            </a:extLst>
          </p:cNvPr>
          <p:cNvSpPr>
            <a:spLocks noGrp="1"/>
          </p:cNvSpPr>
          <p:nvPr>
            <p:ph type="body" idx="1"/>
          </p:nvPr>
        </p:nvSpPr>
        <p:spPr>
          <a:xfrm>
            <a:off x="756164" y="683492"/>
            <a:ext cx="10905699" cy="4722760"/>
          </a:xfrm>
        </p:spPr>
        <p:txBody>
          <a:bodyPr/>
          <a:lstStyle/>
          <a:p>
            <a:pPr marL="342900" indent="-342900" algn="just">
              <a:lnSpc>
                <a:spcPct val="107000"/>
              </a:lnSpc>
              <a:spcAft>
                <a:spcPts val="1200"/>
              </a:spcAft>
              <a:buFont typeface="Symbol" panose="05050102010706020507" pitchFamily="18" charset="2"/>
              <a:buChar char=""/>
            </a:pPr>
            <a:r>
              <a:rPr lang="de-DE" b="1" dirty="0">
                <a:latin typeface="Calibri"/>
                <a:ea typeface="Calibri" panose="020F0502020204030204" pitchFamily="34" charset="0"/>
              </a:rPr>
              <a:t>Art. 18 enthält Elemente für die Halbzeitüberprüfung. </a:t>
            </a:r>
            <a:r>
              <a:rPr lang="de-DE" dirty="0">
                <a:latin typeface="Calibri"/>
                <a:ea typeface="Calibri" panose="020F0502020204030204" pitchFamily="34" charset="0"/>
              </a:rPr>
              <a:t>Für die Operationalisierung dieses Artikels sind keine Verfahrensleitlinien erforderlich → keine Vorlage erforderlich</a:t>
            </a:r>
            <a:r>
              <a:rPr lang="de-DE" dirty="0" smtClean="0">
                <a:latin typeface="Calibri"/>
                <a:ea typeface="Calibri" panose="020F0502020204030204" pitchFamily="34" charset="0"/>
              </a:rPr>
              <a:t>.</a:t>
            </a:r>
            <a:r>
              <a:rPr lang="en-US" dirty="0">
                <a:latin typeface="Calibri"/>
                <a:ea typeface="Calibri" panose="020F0502020204030204" pitchFamily="34" charset="0"/>
              </a:rPr>
              <a:t> </a:t>
            </a:r>
            <a:endParaRPr lang="en-IE"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1200"/>
              </a:spcAft>
              <a:buFont typeface="Symbol" panose="05050102010706020507" pitchFamily="18" charset="2"/>
              <a:buChar char=""/>
            </a:pPr>
            <a:r>
              <a:rPr lang="de-DE" dirty="0">
                <a:latin typeface="Calibri"/>
                <a:ea typeface="Calibri" panose="020F0502020204030204" pitchFamily="34" charset="0"/>
              </a:rPr>
              <a:t>Fortsetzung der Praktiken, die mit den Verhandlungen über das Programm eingeleitet wurden</a:t>
            </a:r>
            <a:r>
              <a:rPr lang="en-US" dirty="0" smtClean="0">
                <a:effectLst/>
                <a:latin typeface="Calibri"/>
                <a:ea typeface="Calibri" panose="020F0502020204030204" pitchFamily="34" charset="0"/>
              </a:rPr>
              <a:t>.</a:t>
            </a:r>
            <a:endParaRPr lang="en-IE" dirty="0">
              <a:effectLst/>
              <a:latin typeface="Calibri"/>
              <a:ea typeface="Calibri" panose="020F0502020204030204" pitchFamily="34" charset="0"/>
            </a:endParaRPr>
          </a:p>
          <a:p>
            <a:pPr marL="342900" lvl="0" indent="-342900">
              <a:lnSpc>
                <a:spcPct val="107000"/>
              </a:lnSpc>
              <a:spcAft>
                <a:spcPts val="1200"/>
              </a:spcAft>
              <a:buFont typeface="Symbol" panose="05050102010706020507" pitchFamily="18" charset="2"/>
              <a:buChar char=""/>
            </a:pPr>
            <a:r>
              <a:rPr lang="de-DE" dirty="0">
                <a:latin typeface="Calibri"/>
                <a:ea typeface="Calibri" panose="020F0502020204030204" pitchFamily="34" charset="0"/>
              </a:rPr>
              <a:t>Auslegungsfragen → etabliertes </a:t>
            </a:r>
            <a:r>
              <a:rPr lang="de-DE" b="1" dirty="0">
                <a:latin typeface="Calibri"/>
                <a:ea typeface="Calibri" panose="020F0502020204030204" pitchFamily="34" charset="0"/>
              </a:rPr>
              <a:t>Q &amp; A-Verfahren</a:t>
            </a:r>
            <a:r>
              <a:rPr lang="de-DE" dirty="0">
                <a:latin typeface="Calibri"/>
                <a:ea typeface="Calibri" panose="020F0502020204030204" pitchFamily="34" charset="0"/>
              </a:rPr>
              <a:t>. Darüber hinaus wird die Kommission Webinare organisieren, um über die Halbzeitüberprüfung zu kommunizieren und Fragen direkt zu beantworten. Zu diesem Zweck wird auch die Sachverständigengruppe für die DV herangezogen</a:t>
            </a:r>
            <a:r>
              <a:rPr lang="en-US" dirty="0" smtClean="0">
                <a:effectLst/>
                <a:latin typeface="Calibri"/>
                <a:ea typeface="Calibri" panose="020F0502020204030204" pitchFamily="34" charset="0"/>
              </a:rPr>
              <a:t>.</a:t>
            </a:r>
            <a:endParaRPr lang="en-IE" dirty="0">
              <a:effectLst/>
              <a:latin typeface="Calibri"/>
              <a:ea typeface="Calibri" panose="020F0502020204030204" pitchFamily="34" charset="0"/>
            </a:endParaRPr>
          </a:p>
          <a:p>
            <a:pPr marL="342900" indent="-342900">
              <a:lnSpc>
                <a:spcPct val="107000"/>
              </a:lnSpc>
              <a:spcAft>
                <a:spcPts val="1200"/>
              </a:spcAft>
              <a:buFont typeface="Symbol" panose="05050102010706020507" pitchFamily="18" charset="2"/>
              <a:buChar char=""/>
            </a:pPr>
            <a:r>
              <a:rPr lang="de-DE" dirty="0">
                <a:latin typeface="Calibri"/>
                <a:ea typeface="Calibri" panose="020F0502020204030204" pitchFamily="34" charset="0"/>
              </a:rPr>
              <a:t>Aufbauend auf Art. 18 Abs. 1 Buchstabe a der DV wurde das Europäische Semester frühzeitig als wirksamstes Instrument zur </a:t>
            </a:r>
            <a:r>
              <a:rPr lang="de-DE" b="1" dirty="0">
                <a:latin typeface="Calibri"/>
                <a:ea typeface="Calibri" panose="020F0502020204030204" pitchFamily="34" charset="0"/>
              </a:rPr>
              <a:t>Orientierung für die Halbzeitbewertung</a:t>
            </a:r>
            <a:r>
              <a:rPr lang="de-DE" dirty="0">
                <a:latin typeface="Calibri"/>
                <a:ea typeface="Calibri" panose="020F0502020204030204" pitchFamily="34" charset="0"/>
              </a:rPr>
              <a:t> der Mitgliedstaaten ermittelt.  </a:t>
            </a:r>
            <a:endParaRPr lang="de-DE" dirty="0" smtClean="0">
              <a:latin typeface="Calibri"/>
              <a:ea typeface="Calibri" panose="020F0502020204030204" pitchFamily="34" charset="0"/>
            </a:endParaRPr>
          </a:p>
          <a:p>
            <a:pPr marL="342900" indent="-342900">
              <a:lnSpc>
                <a:spcPct val="107000"/>
              </a:lnSpc>
              <a:spcAft>
                <a:spcPts val="1200"/>
              </a:spcAft>
              <a:buFont typeface="Symbol" panose="05050102010706020507" pitchFamily="18" charset="2"/>
              <a:buChar char=""/>
            </a:pPr>
            <a:r>
              <a:rPr lang="de-DE" dirty="0" smtClean="0">
                <a:latin typeface="Calibri"/>
                <a:ea typeface="Calibri" panose="020F0502020204030204" pitchFamily="34" charset="0"/>
              </a:rPr>
              <a:t>Bedeutung </a:t>
            </a:r>
            <a:r>
              <a:rPr lang="de-DE" dirty="0">
                <a:latin typeface="Calibri"/>
                <a:ea typeface="Calibri" panose="020F0502020204030204" pitchFamily="34" charset="0"/>
              </a:rPr>
              <a:t>der vorgelagerten Konsultation</a:t>
            </a:r>
            <a:r>
              <a:rPr lang="en-US" dirty="0" smtClean="0">
                <a:effectLst/>
                <a:latin typeface="Calibri"/>
                <a:ea typeface="Calibri" panose="020F0502020204030204" pitchFamily="34" charset="0"/>
              </a:rPr>
              <a:t>.</a:t>
            </a:r>
            <a:endParaRPr lang="en-IE" dirty="0">
              <a:effectLst/>
              <a:latin typeface="Calibri"/>
              <a:ea typeface="Calibri" panose="020F0502020204030204" pitchFamily="34" charset="0"/>
            </a:endParaRPr>
          </a:p>
          <a:p>
            <a:pPr marL="0" lvl="0" indent="0">
              <a:lnSpc>
                <a:spcPct val="107000"/>
              </a:lnSpc>
              <a:spcAft>
                <a:spcPts val="1200"/>
              </a:spcAft>
              <a:buNone/>
            </a:pPr>
            <a:endParaRPr lang="en-IE" sz="2600" dirty="0">
              <a:effectLst/>
              <a:latin typeface="Calibri"/>
              <a:ea typeface="Calibri" panose="020F0502020204030204" pitchFamily="34" charset="0"/>
            </a:endParaRPr>
          </a:p>
        </p:txBody>
      </p:sp>
    </p:spTree>
    <p:extLst>
      <p:ext uri="{BB962C8B-B14F-4D97-AF65-F5344CB8AC3E}">
        <p14:creationId xmlns:p14="http://schemas.microsoft.com/office/powerpoint/2010/main" val="2194873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A5E9F5-9F31-B3F9-5FE1-B82B7731D5B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smtClean="0"/>
              <a:t>6</a:t>
            </a:fld>
            <a:endParaRPr lang="en-GB" dirty="0"/>
          </a:p>
        </p:txBody>
      </p:sp>
      <p:sp>
        <p:nvSpPr>
          <p:cNvPr id="3" name="Title 2">
            <a:extLst>
              <a:ext uri="{FF2B5EF4-FFF2-40B4-BE49-F238E27FC236}">
                <a16:creationId xmlns:a16="http://schemas.microsoft.com/office/drawing/2014/main" id="{7D38CD64-37E2-6637-E7F2-83E8D01C0F46}"/>
              </a:ext>
            </a:extLst>
          </p:cNvPr>
          <p:cNvSpPr>
            <a:spLocks noGrp="1"/>
          </p:cNvSpPr>
          <p:nvPr>
            <p:ph type="title"/>
          </p:nvPr>
        </p:nvSpPr>
        <p:spPr>
          <a:xfrm>
            <a:off x="970721" y="498765"/>
            <a:ext cx="10905699" cy="471054"/>
          </a:xfrm>
        </p:spPr>
        <p:txBody>
          <a:bodyPr/>
          <a:lstStyle/>
          <a:p>
            <a:r>
              <a:rPr lang="de-DE" sz="3200" b="1" dirty="0" smtClean="0">
                <a:latin typeface="Calibri" panose="020F0502020204030204" pitchFamily="34" charset="0"/>
                <a:cs typeface="Calibri" panose="020F0502020204030204" pitchFamily="34" charset="0"/>
              </a:rPr>
              <a:t/>
            </a:r>
            <a:br>
              <a:rPr lang="de-DE" sz="3200" b="1" dirty="0" smtClean="0">
                <a:latin typeface="Calibri" panose="020F0502020204030204" pitchFamily="34" charset="0"/>
                <a:cs typeface="Calibri" panose="020F0502020204030204" pitchFamily="34" charset="0"/>
              </a:rPr>
            </a:br>
            <a:r>
              <a:rPr lang="de-DE" sz="3200" b="1" dirty="0" smtClean="0">
                <a:latin typeface="Calibri" panose="020F0502020204030204" pitchFamily="34" charset="0"/>
                <a:cs typeface="Calibri" panose="020F0502020204030204" pitchFamily="34" charset="0"/>
              </a:rPr>
              <a:t>5. Beitrag </a:t>
            </a:r>
            <a:r>
              <a:rPr lang="de-DE" sz="3200" b="1" dirty="0">
                <a:latin typeface="Calibri" panose="020F0502020204030204" pitchFamily="34" charset="0"/>
                <a:cs typeface="Calibri" panose="020F0502020204030204" pitchFamily="34" charset="0"/>
              </a:rPr>
              <a:t>des Europäischen Semesters 2024 zur Halbzeitüberprüfung</a:t>
            </a:r>
            <a:endParaRPr lang="en-IE" sz="3200" b="1" dirty="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F9F6B2FF-1416-C7E3-C652-0CAC0320EDC8}"/>
              </a:ext>
            </a:extLst>
          </p:cNvPr>
          <p:cNvSpPr>
            <a:spLocks noGrp="1"/>
          </p:cNvSpPr>
          <p:nvPr>
            <p:ph type="body" idx="1"/>
          </p:nvPr>
        </p:nvSpPr>
        <p:spPr>
          <a:xfrm>
            <a:off x="673490" y="969819"/>
            <a:ext cx="10905699" cy="4184087"/>
          </a:xfrm>
        </p:spPr>
        <p:txBody>
          <a:bodyPr/>
          <a:lstStyle/>
          <a:p>
            <a:pPr marL="342900" lvl="0" indent="-342900" algn="just">
              <a:lnSpc>
                <a:spcPct val="107000"/>
              </a:lnSpc>
              <a:buFont typeface="Symbol" panose="05050102010706020507" pitchFamily="18" charset="2"/>
              <a:buChar char=""/>
            </a:pPr>
            <a:r>
              <a:rPr lang="de-DE" sz="2000" dirty="0">
                <a:solidFill>
                  <a:srgbClr val="000000"/>
                </a:solidFill>
                <a:latin typeface="Calibri"/>
                <a:ea typeface="Calibri" panose="020F0502020204030204" pitchFamily="34" charset="0"/>
                <a:cs typeface="Calibri"/>
              </a:rPr>
              <a:t>Art. 18 DV: „1. Bei aus dem EFRE, dem ESF+, dem Kohäsionsfonds und dem JTF unterstützten Programmen überprüft der Mitgliedstaat jedes Programm unter Berücksichtigung der folgenden Elemente</a:t>
            </a:r>
            <a:r>
              <a:rPr lang="en-US" sz="2000" dirty="0" smtClean="0">
                <a:solidFill>
                  <a:srgbClr val="000000"/>
                </a:solidFill>
                <a:effectLst/>
                <a:latin typeface="Calibri"/>
                <a:ea typeface="Calibri" panose="020F0502020204030204" pitchFamily="34" charset="0"/>
                <a:cs typeface="Calibri"/>
              </a:rPr>
              <a:t>:</a:t>
            </a:r>
            <a:endParaRPr lang="en-IE" sz="2000" dirty="0">
              <a:effectLst/>
              <a:latin typeface="Calibri"/>
              <a:ea typeface="Calibri" panose="020F0502020204030204" pitchFamily="34" charset="0"/>
              <a:cs typeface="Calibri"/>
            </a:endParaRPr>
          </a:p>
          <a:p>
            <a:pPr marL="742950" lvl="1" indent="-285750" algn="just">
              <a:lnSpc>
                <a:spcPct val="107000"/>
              </a:lnSpc>
              <a:buFont typeface="Courier New" panose="02070309020205020404" pitchFamily="49" charset="0"/>
              <a:buChar char="o"/>
            </a:pPr>
            <a:r>
              <a:rPr lang="en-US" dirty="0">
                <a:solidFill>
                  <a:srgbClr val="000000"/>
                </a:solidFill>
                <a:effectLst/>
                <a:latin typeface="Calibri"/>
                <a:ea typeface="Calibri" panose="020F0502020204030204" pitchFamily="34" charset="0"/>
                <a:cs typeface="Calibri"/>
              </a:rPr>
              <a:t>(a) </a:t>
            </a:r>
            <a:r>
              <a:rPr lang="de-DE" dirty="0">
                <a:solidFill>
                  <a:srgbClr val="000000"/>
                </a:solidFill>
                <a:latin typeface="Calibri"/>
                <a:ea typeface="Calibri" panose="020F0502020204030204" pitchFamily="34" charset="0"/>
                <a:cs typeface="Calibri"/>
              </a:rPr>
              <a:t>Die neuen Herausforderungen, die in den einschlägigen länderspezifischen Empfehlungen aus dem Jahr 2024 ermittelt wurden</a:t>
            </a:r>
            <a:r>
              <a:rPr lang="en-US" dirty="0" smtClean="0">
                <a:solidFill>
                  <a:srgbClr val="000000"/>
                </a:solidFill>
                <a:effectLst/>
                <a:latin typeface="Calibri"/>
                <a:ea typeface="Calibri" panose="020F0502020204030204" pitchFamily="34" charset="0"/>
                <a:cs typeface="Calibri"/>
              </a:rPr>
              <a:t>;</a:t>
            </a:r>
            <a:endParaRPr lang="en-IE" dirty="0">
              <a:effectLst/>
              <a:latin typeface="Calibri"/>
              <a:ea typeface="Calibri" panose="020F0502020204030204" pitchFamily="34" charset="0"/>
              <a:cs typeface="Calibri"/>
            </a:endParaRPr>
          </a:p>
          <a:p>
            <a:pPr marL="742950" lvl="1" indent="-285750" algn="just">
              <a:lnSpc>
                <a:spcPct val="107000"/>
              </a:lnSpc>
              <a:buFont typeface="Courier New" panose="02070309020205020404" pitchFamily="49" charset="0"/>
              <a:buChar char="o"/>
            </a:pPr>
            <a:r>
              <a:rPr lang="en-US" dirty="0">
                <a:solidFill>
                  <a:srgbClr val="000000"/>
                </a:solidFill>
                <a:effectLst/>
                <a:latin typeface="Calibri"/>
                <a:ea typeface="Calibri" panose="020F0502020204030204" pitchFamily="34" charset="0"/>
                <a:cs typeface="Calibri"/>
              </a:rPr>
              <a:t>(b) </a:t>
            </a:r>
            <a:r>
              <a:rPr lang="de-DE" dirty="0">
                <a:solidFill>
                  <a:srgbClr val="000000"/>
                </a:solidFill>
                <a:latin typeface="Calibri"/>
                <a:ea typeface="Calibri" panose="020F0502020204030204" pitchFamily="34" charset="0"/>
                <a:cs typeface="Calibri"/>
              </a:rPr>
              <a:t>gegebenenfalls die Fortschritte bei der Umsetzung des integrierten </a:t>
            </a:r>
            <a:r>
              <a:rPr lang="de-DE" b="1" dirty="0">
                <a:solidFill>
                  <a:srgbClr val="000000"/>
                </a:solidFill>
                <a:latin typeface="Calibri"/>
                <a:ea typeface="Calibri" panose="020F0502020204030204" pitchFamily="34" charset="0"/>
                <a:cs typeface="Calibri"/>
              </a:rPr>
              <a:t>nationalen Energie- und Klimaplans</a:t>
            </a:r>
            <a:r>
              <a:rPr lang="en-US" dirty="0" smtClean="0">
                <a:solidFill>
                  <a:srgbClr val="000000"/>
                </a:solidFill>
                <a:effectLst/>
                <a:latin typeface="Calibri"/>
                <a:ea typeface="Calibri" panose="020F0502020204030204" pitchFamily="34" charset="0"/>
                <a:cs typeface="Calibri"/>
              </a:rPr>
              <a:t>;</a:t>
            </a:r>
            <a:endParaRPr lang="en-IE" dirty="0">
              <a:effectLst/>
              <a:latin typeface="Calibri"/>
              <a:ea typeface="Calibri" panose="020F0502020204030204" pitchFamily="34" charset="0"/>
              <a:cs typeface="Calibri"/>
            </a:endParaRPr>
          </a:p>
          <a:p>
            <a:pPr marL="742950" lvl="1" indent="-285750" algn="just">
              <a:lnSpc>
                <a:spcPct val="107000"/>
              </a:lnSpc>
              <a:buFont typeface="Courier New" panose="02070309020205020404" pitchFamily="49" charset="0"/>
              <a:buChar char="o"/>
            </a:pPr>
            <a:r>
              <a:rPr lang="en-US" dirty="0">
                <a:solidFill>
                  <a:srgbClr val="000000"/>
                </a:solidFill>
                <a:effectLst/>
                <a:latin typeface="Calibri"/>
                <a:ea typeface="Calibri" panose="020F0502020204030204" pitchFamily="34" charset="0"/>
                <a:cs typeface="Calibri"/>
              </a:rPr>
              <a:t>(c) </a:t>
            </a:r>
            <a:r>
              <a:rPr lang="de-DE" dirty="0">
                <a:solidFill>
                  <a:srgbClr val="000000"/>
                </a:solidFill>
                <a:latin typeface="Calibri"/>
                <a:ea typeface="Calibri" panose="020F0502020204030204" pitchFamily="34" charset="0"/>
                <a:cs typeface="Calibri"/>
              </a:rPr>
              <a:t>Fortschritte bei der Umsetzung der Grundsätze der </a:t>
            </a:r>
            <a:r>
              <a:rPr lang="de-DE" b="1" dirty="0">
                <a:solidFill>
                  <a:srgbClr val="000000"/>
                </a:solidFill>
                <a:latin typeface="Calibri"/>
                <a:ea typeface="Calibri" panose="020F0502020204030204" pitchFamily="34" charset="0"/>
                <a:cs typeface="Calibri"/>
              </a:rPr>
              <a:t>europäischen Säule sozialer Rechte</a:t>
            </a:r>
            <a:r>
              <a:rPr lang="en-US" dirty="0" smtClean="0">
                <a:solidFill>
                  <a:srgbClr val="000000"/>
                </a:solidFill>
                <a:effectLst/>
                <a:latin typeface="Calibri"/>
                <a:ea typeface="Calibri" panose="020F0502020204030204" pitchFamily="34" charset="0"/>
                <a:cs typeface="Calibri"/>
              </a:rPr>
              <a:t>;</a:t>
            </a:r>
            <a:endParaRPr lang="en-IE" dirty="0">
              <a:effectLst/>
              <a:latin typeface="Calibri"/>
              <a:ea typeface="Calibri" panose="020F0502020204030204" pitchFamily="34" charset="0"/>
              <a:cs typeface="Calibri"/>
            </a:endParaRPr>
          </a:p>
          <a:p>
            <a:pPr marL="742950" lvl="1" indent="-285750" algn="just">
              <a:lnSpc>
                <a:spcPct val="107000"/>
              </a:lnSpc>
              <a:spcAft>
                <a:spcPts val="800"/>
              </a:spcAft>
              <a:buFont typeface="Courier New" panose="02070309020205020404" pitchFamily="49" charset="0"/>
              <a:buChar char="o"/>
            </a:pPr>
            <a:r>
              <a:rPr lang="en-US" dirty="0">
                <a:solidFill>
                  <a:srgbClr val="000000"/>
                </a:solidFill>
                <a:effectLst/>
                <a:latin typeface="Calibri"/>
                <a:ea typeface="Calibri" panose="020F0502020204030204" pitchFamily="34" charset="0"/>
                <a:cs typeface="Calibri"/>
              </a:rPr>
              <a:t>(d) </a:t>
            </a:r>
            <a:r>
              <a:rPr lang="de-DE" dirty="0">
                <a:solidFill>
                  <a:srgbClr val="000000"/>
                </a:solidFill>
                <a:latin typeface="Calibri"/>
                <a:ea typeface="Calibri" panose="020F0502020204030204" pitchFamily="34" charset="0"/>
                <a:cs typeface="Calibri"/>
              </a:rPr>
              <a:t>die </a:t>
            </a:r>
            <a:r>
              <a:rPr lang="de-DE" b="1" dirty="0">
                <a:solidFill>
                  <a:srgbClr val="000000"/>
                </a:solidFill>
                <a:latin typeface="Calibri"/>
                <a:ea typeface="Calibri" panose="020F0502020204030204" pitchFamily="34" charset="0"/>
                <a:cs typeface="Calibri"/>
              </a:rPr>
              <a:t>sozioökonomische Lage </a:t>
            </a:r>
            <a:r>
              <a:rPr lang="de-DE" dirty="0">
                <a:solidFill>
                  <a:srgbClr val="000000"/>
                </a:solidFill>
                <a:latin typeface="Calibri"/>
                <a:ea typeface="Calibri" panose="020F0502020204030204" pitchFamily="34" charset="0"/>
                <a:cs typeface="Calibri"/>
              </a:rPr>
              <a:t>des betreffenden Mitgliedstaats oder der betreffenden Region unter besonderer Berücksichtigung der territorialen Bedürfnisse unter Berücksichtigung etwaiger erheblicher negativer </a:t>
            </a:r>
            <a:r>
              <a:rPr lang="de-DE" b="1" dirty="0">
                <a:solidFill>
                  <a:srgbClr val="000000"/>
                </a:solidFill>
                <a:latin typeface="Calibri"/>
                <a:ea typeface="Calibri" panose="020F0502020204030204" pitchFamily="34" charset="0"/>
                <a:cs typeface="Calibri"/>
              </a:rPr>
              <a:t>finanzieller, wirtschaftlicher oder sozialer Entwicklungen</a:t>
            </a:r>
            <a:r>
              <a:rPr lang="de-DE" dirty="0">
                <a:solidFill>
                  <a:srgbClr val="000000"/>
                </a:solidFill>
                <a:latin typeface="Calibri"/>
                <a:ea typeface="Calibri" panose="020F0502020204030204" pitchFamily="34" charset="0"/>
                <a:cs typeface="Calibri"/>
              </a:rPr>
              <a:t>.</a:t>
            </a:r>
            <a:r>
              <a:rPr lang="en-US" dirty="0" smtClean="0">
                <a:solidFill>
                  <a:srgbClr val="000000"/>
                </a:solidFill>
                <a:effectLst/>
                <a:latin typeface="Calibri"/>
                <a:ea typeface="Calibri" panose="020F0502020204030204" pitchFamily="34" charset="0"/>
                <a:cs typeface="Calibri"/>
              </a:rPr>
              <a:t>”</a:t>
            </a:r>
            <a:endParaRPr lang="en-IE" dirty="0">
              <a:effectLst/>
              <a:latin typeface="Calibri"/>
              <a:ea typeface="Calibri" panose="020F0502020204030204" pitchFamily="34" charset="0"/>
              <a:cs typeface="Calibri"/>
            </a:endParaRPr>
          </a:p>
          <a:p>
            <a:pPr marL="342900" lvl="0" indent="-342900" algn="just">
              <a:lnSpc>
                <a:spcPct val="107000"/>
              </a:lnSpc>
              <a:spcAft>
                <a:spcPts val="800"/>
              </a:spcAft>
              <a:buFont typeface="Symbol" panose="05050102010706020507" pitchFamily="18" charset="2"/>
              <a:buChar char=""/>
            </a:pPr>
            <a:r>
              <a:rPr lang="de-DE" sz="2000" b="1" dirty="0">
                <a:solidFill>
                  <a:srgbClr val="000000"/>
                </a:solidFill>
                <a:latin typeface="Calibri"/>
                <a:ea typeface="Calibri" panose="020F0502020204030204" pitchFamily="34" charset="0"/>
                <a:cs typeface="Calibri"/>
              </a:rPr>
              <a:t>Zusätzlich zu den länderspezifischen Empfehlungen, </a:t>
            </a:r>
            <a:r>
              <a:rPr lang="de-DE" sz="2000" dirty="0">
                <a:solidFill>
                  <a:srgbClr val="000000"/>
                </a:solidFill>
                <a:latin typeface="Calibri"/>
                <a:ea typeface="Calibri" panose="020F0502020204030204" pitchFamily="34" charset="0"/>
                <a:cs typeface="Calibri"/>
              </a:rPr>
              <a:t>die im Rahmen des Frühjahrspakets des Zyklus des Europäischen Semesters 2024 angenommen werden, werden die Länderberichte – in gewissem Umfang – auch die verbleibenden drei Elemente behandeln</a:t>
            </a:r>
            <a:r>
              <a:rPr lang="en-US" sz="2000" dirty="0" smtClean="0">
                <a:solidFill>
                  <a:srgbClr val="000000"/>
                </a:solidFill>
                <a:effectLst/>
                <a:latin typeface="Calibri"/>
                <a:ea typeface="Calibri" panose="020F0502020204030204" pitchFamily="34" charset="0"/>
                <a:cs typeface="Calibri"/>
              </a:rPr>
              <a:t>.</a:t>
            </a:r>
            <a:endParaRPr lang="en-IE" sz="2000" dirty="0">
              <a:effectLst/>
              <a:latin typeface="Calibri"/>
              <a:ea typeface="Calibri" panose="020F0502020204030204" pitchFamily="34" charset="0"/>
              <a:cs typeface="Calibri"/>
            </a:endParaRPr>
          </a:p>
          <a:p>
            <a:pPr>
              <a:spcAft>
                <a:spcPts val="600"/>
              </a:spcAft>
            </a:pPr>
            <a:endParaRPr lang="en-US" sz="2000" dirty="0">
              <a:latin typeface="Calibri"/>
              <a:cs typeface="Calibri"/>
            </a:endParaRPr>
          </a:p>
          <a:p>
            <a:pPr>
              <a:spcAft>
                <a:spcPts val="600"/>
              </a:spcAft>
            </a:pPr>
            <a:endParaRPr lang="en-IE" sz="2000" dirty="0">
              <a:latin typeface="Calibri"/>
              <a:cs typeface="Calibri"/>
            </a:endParaRPr>
          </a:p>
        </p:txBody>
      </p:sp>
    </p:spTree>
    <p:extLst>
      <p:ext uri="{BB962C8B-B14F-4D97-AF65-F5344CB8AC3E}">
        <p14:creationId xmlns:p14="http://schemas.microsoft.com/office/powerpoint/2010/main" val="23384903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A5E9F5-9F31-B3F9-5FE1-B82B7731D5B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smtClean="0"/>
              <a:t>7</a:t>
            </a:fld>
            <a:endParaRPr lang="en-GB" dirty="0"/>
          </a:p>
        </p:txBody>
      </p:sp>
      <p:sp>
        <p:nvSpPr>
          <p:cNvPr id="3" name="Title 2">
            <a:extLst>
              <a:ext uri="{FF2B5EF4-FFF2-40B4-BE49-F238E27FC236}">
                <a16:creationId xmlns:a16="http://schemas.microsoft.com/office/drawing/2014/main" id="{7D38CD64-37E2-6637-E7F2-83E8D01C0F46}"/>
              </a:ext>
            </a:extLst>
          </p:cNvPr>
          <p:cNvSpPr>
            <a:spLocks noGrp="1"/>
          </p:cNvSpPr>
          <p:nvPr>
            <p:ph type="title"/>
          </p:nvPr>
        </p:nvSpPr>
        <p:spPr>
          <a:xfrm>
            <a:off x="970721" y="482860"/>
            <a:ext cx="10423183" cy="782357"/>
          </a:xfrm>
        </p:spPr>
        <p:txBody>
          <a:bodyPr/>
          <a:lstStyle/>
          <a:p>
            <a:r>
              <a:rPr lang="en-IE" sz="3200" b="1" dirty="0">
                <a:latin typeface="Calibri" panose="020F0502020204030204" pitchFamily="34" charset="0"/>
                <a:cs typeface="Calibri" panose="020F0502020204030204" pitchFamily="34" charset="0"/>
              </a:rPr>
              <a:t>6</a:t>
            </a:r>
            <a:r>
              <a:rPr lang="hu-HU" sz="3200" b="1" dirty="0">
                <a:latin typeface="Calibri" panose="020F0502020204030204" pitchFamily="34" charset="0"/>
                <a:cs typeface="Calibri" panose="020F0502020204030204" pitchFamily="34" charset="0"/>
              </a:rPr>
              <a:t>.</a:t>
            </a:r>
            <a:r>
              <a:rPr lang="en-US" sz="3200" b="1" dirty="0">
                <a:latin typeface="Calibri" panose="020F0502020204030204" pitchFamily="34" charset="0"/>
                <a:cs typeface="Calibri" panose="020F0502020204030204" pitchFamily="34" charset="0"/>
              </a:rPr>
              <a:t> </a:t>
            </a:r>
            <a:r>
              <a:rPr lang="de-DE" sz="3200" b="1" dirty="0" smtClean="0">
                <a:latin typeface="Calibri" panose="020F0502020204030204" pitchFamily="34" charset="0"/>
                <a:cs typeface="Calibri" panose="020F0502020204030204" pitchFamily="34" charset="0"/>
              </a:rPr>
              <a:t>Frühjahrspaket 2024</a:t>
            </a:r>
            <a:endParaRPr lang="de-DE" sz="3200" b="1" dirty="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F9F6B2FF-1416-C7E3-C652-0CAC0320EDC8}"/>
              </a:ext>
            </a:extLst>
          </p:cNvPr>
          <p:cNvSpPr>
            <a:spLocks noGrp="1"/>
          </p:cNvSpPr>
          <p:nvPr>
            <p:ph type="body" idx="1"/>
          </p:nvPr>
        </p:nvSpPr>
        <p:spPr>
          <a:xfrm>
            <a:off x="657224" y="1530350"/>
            <a:ext cx="10905699" cy="4767708"/>
          </a:xfrm>
        </p:spPr>
        <p:txBody>
          <a:bodyPr/>
          <a:lstStyle/>
          <a:p>
            <a:pPr marL="171450" indent="-171450" algn="just">
              <a:lnSpc>
                <a:spcPct val="107000"/>
              </a:lnSpc>
            </a:pPr>
            <a:r>
              <a:rPr lang="de-DE" dirty="0" smtClean="0">
                <a:solidFill>
                  <a:srgbClr val="000000"/>
                </a:solidFill>
                <a:latin typeface="Calibri"/>
                <a:ea typeface="Calibri" panose="020F0502020204030204" pitchFamily="34" charset="0"/>
                <a:cs typeface="Calibri"/>
              </a:rPr>
              <a:t>Vorschläge für länderspezifische Empfehlungen.</a:t>
            </a:r>
            <a:endParaRPr lang="de-DE" dirty="0" smtClean="0">
              <a:solidFill>
                <a:srgbClr val="000000"/>
              </a:solidFill>
              <a:effectLst/>
              <a:latin typeface="Calibri"/>
              <a:ea typeface="Calibri" panose="020F0502020204030204" pitchFamily="34" charset="0"/>
              <a:cs typeface="Calibri"/>
            </a:endParaRPr>
          </a:p>
          <a:p>
            <a:pPr marL="0" indent="0" algn="just">
              <a:lnSpc>
                <a:spcPct val="107000"/>
              </a:lnSpc>
              <a:buNone/>
            </a:pPr>
            <a:endParaRPr lang="de-DE" dirty="0" smtClean="0">
              <a:effectLst/>
              <a:latin typeface="Calibri"/>
              <a:ea typeface="Calibri" panose="020F0502020204030204" pitchFamily="34" charset="0"/>
              <a:cs typeface="Calibri"/>
            </a:endParaRPr>
          </a:p>
          <a:p>
            <a:pPr marL="171450" indent="-171450" algn="just">
              <a:lnSpc>
                <a:spcPct val="107000"/>
              </a:lnSpc>
            </a:pPr>
            <a:r>
              <a:rPr lang="de-DE" b="1" dirty="0" smtClean="0">
                <a:solidFill>
                  <a:srgbClr val="000000"/>
                </a:solidFill>
                <a:latin typeface="Calibri"/>
                <a:ea typeface="Calibri" panose="020F0502020204030204" pitchFamily="34" charset="0"/>
                <a:cs typeface="Calibri"/>
              </a:rPr>
              <a:t>Länderberichte</a:t>
            </a:r>
            <a:r>
              <a:rPr lang="de-DE" b="1" dirty="0">
                <a:solidFill>
                  <a:srgbClr val="000000"/>
                </a:solidFill>
                <a:latin typeface="Calibri"/>
                <a:ea typeface="Calibri" panose="020F0502020204030204" pitchFamily="34" charset="0"/>
                <a:cs typeface="Calibri"/>
              </a:rPr>
              <a:t>: </a:t>
            </a:r>
            <a:r>
              <a:rPr lang="de-DE" dirty="0">
                <a:solidFill>
                  <a:srgbClr val="000000"/>
                </a:solidFill>
                <a:latin typeface="Calibri"/>
                <a:ea typeface="Calibri" panose="020F0502020204030204" pitchFamily="34" charset="0"/>
                <a:cs typeface="Calibri"/>
              </a:rPr>
              <a:t>Hauptteil + 21 Anhänge, darunter</a:t>
            </a:r>
            <a:r>
              <a:rPr lang="en-US" dirty="0" smtClean="0">
                <a:solidFill>
                  <a:srgbClr val="000000"/>
                </a:solidFill>
                <a:effectLst/>
                <a:latin typeface="Calibri"/>
                <a:ea typeface="Calibri" panose="020F0502020204030204" pitchFamily="34" charset="0"/>
                <a:cs typeface="Calibri"/>
              </a:rPr>
              <a:t>:</a:t>
            </a:r>
            <a:endParaRPr lang="en-IE" dirty="0">
              <a:latin typeface="Calibri"/>
              <a:ea typeface="Calibri" panose="020F0502020204030204" pitchFamily="34" charset="0"/>
              <a:cs typeface="Calibri"/>
            </a:endParaRPr>
          </a:p>
          <a:p>
            <a:pPr marL="628650" lvl="1" indent="-171450" algn="just">
              <a:lnSpc>
                <a:spcPct val="107000"/>
              </a:lnSpc>
            </a:pPr>
            <a:r>
              <a:rPr lang="de-DE" dirty="0">
                <a:solidFill>
                  <a:srgbClr val="000000"/>
                </a:solidFill>
                <a:latin typeface="Calibri"/>
                <a:ea typeface="Calibri" panose="020F0502020204030204" pitchFamily="34" charset="0"/>
                <a:cs typeface="Calibri"/>
              </a:rPr>
              <a:t>Anhang 8 „Gerechter Übergang zur Klimaneutralität“ und Anhang 14 „Beschäftigung, Kompetenzen und sozialpolitische Herausforderungen vor dem Hintergrund der europäischen Säule sozialer Rechte“</a:t>
            </a:r>
            <a:r>
              <a:rPr lang="en-US" dirty="0" smtClean="0">
                <a:solidFill>
                  <a:srgbClr val="000000"/>
                </a:solidFill>
                <a:effectLst/>
                <a:latin typeface="Calibri"/>
                <a:ea typeface="Calibri" panose="020F0502020204030204" pitchFamily="34" charset="0"/>
                <a:cs typeface="Calibri"/>
              </a:rPr>
              <a:t>;</a:t>
            </a:r>
            <a:endParaRPr lang="en-US" dirty="0">
              <a:solidFill>
                <a:srgbClr val="000000"/>
              </a:solidFill>
              <a:effectLst/>
              <a:latin typeface="Calibri"/>
              <a:ea typeface="Calibri" panose="020F0502020204030204" pitchFamily="34" charset="0"/>
              <a:cs typeface="Calibri"/>
            </a:endParaRPr>
          </a:p>
          <a:p>
            <a:pPr marL="628650" lvl="1" indent="-171450" algn="just">
              <a:lnSpc>
                <a:spcPct val="107000"/>
              </a:lnSpc>
            </a:pPr>
            <a:r>
              <a:rPr lang="de-DE" dirty="0">
                <a:solidFill>
                  <a:srgbClr val="000000"/>
                </a:solidFill>
                <a:latin typeface="Calibri"/>
                <a:ea typeface="Calibri" panose="020F0502020204030204" pitchFamily="34" charset="0"/>
                <a:cs typeface="Calibri"/>
              </a:rPr>
              <a:t>Anhang 4 „Sonstige EU-Instrumente für Erholung und Wachstum“ und Anhang 17 „Wirtschaftliche und soziale Leistung auf regionaler Ebene“</a:t>
            </a:r>
            <a:r>
              <a:rPr lang="en-US" dirty="0" smtClean="0">
                <a:solidFill>
                  <a:srgbClr val="000000"/>
                </a:solidFill>
                <a:effectLst/>
                <a:latin typeface="Calibri"/>
                <a:ea typeface="Calibri" panose="020F0502020204030204" pitchFamily="34" charset="0"/>
                <a:cs typeface="Calibri"/>
              </a:rPr>
              <a:t>;</a:t>
            </a:r>
            <a:endParaRPr lang="en-US" dirty="0">
              <a:solidFill>
                <a:srgbClr val="000000"/>
              </a:solidFill>
              <a:effectLst/>
              <a:latin typeface="Calibri"/>
              <a:ea typeface="Calibri" panose="020F0502020204030204" pitchFamily="34" charset="0"/>
              <a:cs typeface="Calibri"/>
            </a:endParaRPr>
          </a:p>
          <a:p>
            <a:pPr marL="628650" lvl="1" indent="-171450" algn="just">
              <a:lnSpc>
                <a:spcPct val="107000"/>
              </a:lnSpc>
            </a:pPr>
            <a:r>
              <a:rPr lang="de-DE" dirty="0">
                <a:solidFill>
                  <a:srgbClr val="000000"/>
                </a:solidFill>
                <a:latin typeface="Calibri"/>
                <a:ea typeface="Calibri" panose="020F0502020204030204" pitchFamily="34" charset="0"/>
                <a:cs typeface="Calibri"/>
              </a:rPr>
              <a:t>Weitere thematische Anhänge, u. a. zu Klima- und </a:t>
            </a:r>
            <a:r>
              <a:rPr lang="de-DE" dirty="0" smtClean="0">
                <a:solidFill>
                  <a:srgbClr val="000000"/>
                </a:solidFill>
                <a:latin typeface="Calibri"/>
                <a:ea typeface="Calibri" panose="020F0502020204030204" pitchFamily="34" charset="0"/>
                <a:cs typeface="Calibri"/>
              </a:rPr>
              <a:t>Energiefragen</a:t>
            </a:r>
            <a:r>
              <a:rPr lang="en-US" dirty="0" smtClean="0">
                <a:solidFill>
                  <a:srgbClr val="000000"/>
                </a:solidFill>
                <a:effectLst/>
                <a:latin typeface="Calibri"/>
                <a:ea typeface="Calibri" panose="020F0502020204030204" pitchFamily="34" charset="0"/>
                <a:cs typeface="Calibri"/>
              </a:rPr>
              <a:t>.</a:t>
            </a:r>
            <a:endParaRPr lang="en-US" dirty="0">
              <a:solidFill>
                <a:srgbClr val="000000"/>
              </a:solidFill>
              <a:effectLst/>
              <a:latin typeface="Calibri"/>
              <a:ea typeface="Calibri" panose="020F0502020204030204" pitchFamily="34" charset="0"/>
              <a:cs typeface="Calibri"/>
            </a:endParaRPr>
          </a:p>
          <a:p>
            <a:pPr marL="628650" lvl="1" indent="-171450" algn="just">
              <a:lnSpc>
                <a:spcPct val="107000"/>
              </a:lnSpc>
            </a:pPr>
            <a:endParaRPr lang="en-IE" dirty="0">
              <a:effectLst/>
              <a:latin typeface="Calibri"/>
              <a:ea typeface="Calibri" panose="020F0502020204030204" pitchFamily="34" charset="0"/>
              <a:cs typeface="Calibri"/>
            </a:endParaRPr>
          </a:p>
          <a:p>
            <a:pPr marL="171450" indent="-171450" algn="just">
              <a:lnSpc>
                <a:spcPct val="107000"/>
              </a:lnSpc>
              <a:spcAft>
                <a:spcPts val="800"/>
              </a:spcAft>
            </a:pPr>
            <a:r>
              <a:rPr lang="de-DE" dirty="0">
                <a:solidFill>
                  <a:srgbClr val="000000"/>
                </a:solidFill>
                <a:latin typeface="Calibri"/>
                <a:ea typeface="Calibri" panose="020F0502020204030204" pitchFamily="34" charset="0"/>
                <a:cs typeface="Calibri"/>
              </a:rPr>
              <a:t>Das Frühjahrspaket wird im </a:t>
            </a:r>
            <a:r>
              <a:rPr lang="de-DE" b="1" dirty="0">
                <a:solidFill>
                  <a:srgbClr val="000000"/>
                </a:solidFill>
                <a:latin typeface="Calibri"/>
                <a:ea typeface="Calibri" panose="020F0502020204030204" pitchFamily="34" charset="0"/>
                <a:cs typeface="Calibri"/>
              </a:rPr>
              <a:t>Juni 2024 </a:t>
            </a:r>
            <a:r>
              <a:rPr lang="de-DE" dirty="0" smtClean="0">
                <a:solidFill>
                  <a:srgbClr val="000000"/>
                </a:solidFill>
                <a:latin typeface="Calibri"/>
                <a:ea typeface="Calibri" panose="020F0502020204030204" pitchFamily="34" charset="0"/>
                <a:cs typeface="Calibri"/>
              </a:rPr>
              <a:t>angenommen</a:t>
            </a:r>
            <a:r>
              <a:rPr lang="en-US" dirty="0" smtClean="0">
                <a:solidFill>
                  <a:srgbClr val="000000"/>
                </a:solidFill>
                <a:effectLst/>
                <a:latin typeface="Calibri"/>
                <a:ea typeface="Calibri" panose="020F0502020204030204" pitchFamily="34" charset="0"/>
                <a:cs typeface="Calibri"/>
              </a:rPr>
              <a:t>.</a:t>
            </a:r>
            <a:endParaRPr lang="en-IE" dirty="0">
              <a:effectLst/>
              <a:latin typeface="Calibri"/>
              <a:ea typeface="Calibri" panose="020F0502020204030204" pitchFamily="34" charset="0"/>
              <a:cs typeface="Calibri"/>
            </a:endParaRPr>
          </a:p>
          <a:p>
            <a:pPr>
              <a:spcAft>
                <a:spcPts val="600"/>
              </a:spcAft>
            </a:pPr>
            <a:endParaRPr lang="en-US" dirty="0">
              <a:latin typeface="Calibri"/>
              <a:cs typeface="Calibri"/>
            </a:endParaRPr>
          </a:p>
          <a:p>
            <a:pPr>
              <a:spcAft>
                <a:spcPts val="600"/>
              </a:spcAft>
            </a:pPr>
            <a:endParaRPr lang="en-IE" dirty="0">
              <a:latin typeface="Calibri"/>
              <a:cs typeface="Calibri"/>
            </a:endParaRPr>
          </a:p>
        </p:txBody>
      </p:sp>
    </p:spTree>
    <p:extLst>
      <p:ext uri="{BB962C8B-B14F-4D97-AF65-F5344CB8AC3E}">
        <p14:creationId xmlns:p14="http://schemas.microsoft.com/office/powerpoint/2010/main" val="352303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A5E9F5-9F31-B3F9-5FE1-B82B7731D5B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smtClean="0"/>
              <a:t>8</a:t>
            </a:fld>
            <a:endParaRPr lang="en-GB" dirty="0"/>
          </a:p>
        </p:txBody>
      </p:sp>
      <p:sp>
        <p:nvSpPr>
          <p:cNvPr id="3" name="Title 2">
            <a:extLst>
              <a:ext uri="{FF2B5EF4-FFF2-40B4-BE49-F238E27FC236}">
                <a16:creationId xmlns:a16="http://schemas.microsoft.com/office/drawing/2014/main" id="{7D38CD64-37E2-6637-E7F2-83E8D01C0F46}"/>
              </a:ext>
            </a:extLst>
          </p:cNvPr>
          <p:cNvSpPr>
            <a:spLocks noGrp="1"/>
          </p:cNvSpPr>
          <p:nvPr>
            <p:ph type="title"/>
          </p:nvPr>
        </p:nvSpPr>
        <p:spPr>
          <a:xfrm>
            <a:off x="770696" y="292360"/>
            <a:ext cx="11497504" cy="782357"/>
          </a:xfrm>
        </p:spPr>
        <p:txBody>
          <a:bodyPr/>
          <a:lstStyle/>
          <a:p>
            <a:r>
              <a:rPr lang="en-US" sz="3200" b="1" dirty="0">
                <a:latin typeface="Calibri" panose="020F0502020204030204" pitchFamily="34" charset="0"/>
                <a:cs typeface="Calibri" panose="020F0502020204030204" pitchFamily="34" charset="0"/>
              </a:rPr>
              <a:t> 7. </a:t>
            </a:r>
            <a:r>
              <a:rPr lang="de-DE" sz="3200" b="1" dirty="0">
                <a:latin typeface="Calibri" panose="020F0502020204030204" pitchFamily="34" charset="0"/>
                <a:cs typeface="Calibri" panose="020F0502020204030204" pitchFamily="34" charset="0"/>
              </a:rPr>
              <a:t>Schwerpunkt auf dem Länderbericht – Ansatz</a:t>
            </a:r>
            <a:endParaRPr lang="en-IE" sz="3200" b="1" dirty="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F9F6B2FF-1416-C7E3-C652-0CAC0320EDC8}"/>
              </a:ext>
            </a:extLst>
          </p:cNvPr>
          <p:cNvSpPr>
            <a:spLocks noGrp="1"/>
          </p:cNvSpPr>
          <p:nvPr>
            <p:ph type="body" idx="1"/>
          </p:nvPr>
        </p:nvSpPr>
        <p:spPr>
          <a:xfrm>
            <a:off x="643150" y="1224880"/>
            <a:ext cx="10905699" cy="3881904"/>
          </a:xfrm>
        </p:spPr>
        <p:txBody>
          <a:bodyPr/>
          <a:lstStyle/>
          <a:p>
            <a:pPr marL="342900" indent="-342900" algn="just">
              <a:lnSpc>
                <a:spcPct val="107000"/>
              </a:lnSpc>
              <a:spcAft>
                <a:spcPts val="1800"/>
              </a:spcAft>
              <a:buFont typeface="Symbol" panose="05050102010706020507" pitchFamily="18" charset="2"/>
              <a:buChar char=""/>
            </a:pPr>
            <a:r>
              <a:rPr lang="de-DE" sz="2600" dirty="0">
                <a:solidFill>
                  <a:srgbClr val="000000"/>
                </a:solidFill>
                <a:latin typeface="Calibri"/>
                <a:ea typeface="Calibri" panose="020F0502020204030204" pitchFamily="34" charset="0"/>
                <a:cs typeface="Calibri"/>
              </a:rPr>
              <a:t>Die Länderberichte werden die Leitlinien der Kommission für die Halbzeitüberprüfung enthalten und auf die wichtigsten Herausforderungen und Prioritäten in den Mitgliedstaaten aufmerksam machen und länderspezifisch </a:t>
            </a:r>
            <a:r>
              <a:rPr lang="de-DE" sz="2600" dirty="0" smtClean="0">
                <a:solidFill>
                  <a:srgbClr val="000000"/>
                </a:solidFill>
                <a:latin typeface="Calibri"/>
                <a:ea typeface="Calibri" panose="020F0502020204030204" pitchFamily="34" charset="0"/>
                <a:cs typeface="Calibri"/>
              </a:rPr>
              <a:t>sein</a:t>
            </a:r>
            <a:r>
              <a:rPr lang="en-US" sz="2600" dirty="0" smtClean="0">
                <a:latin typeface="Calibri"/>
                <a:ea typeface="Calibri" panose="020F0502020204030204" pitchFamily="34" charset="0"/>
                <a:cs typeface="Calibri"/>
              </a:rPr>
              <a:t>.</a:t>
            </a:r>
            <a:endParaRPr lang="en-IE" sz="2600" dirty="0">
              <a:effectLst/>
              <a:latin typeface="Calibri"/>
              <a:ea typeface="Calibri" panose="020F0502020204030204" pitchFamily="34" charset="0"/>
              <a:cs typeface="Calibri"/>
            </a:endParaRPr>
          </a:p>
          <a:p>
            <a:pPr marL="342900" lvl="0" indent="-342900" algn="just">
              <a:lnSpc>
                <a:spcPct val="107000"/>
              </a:lnSpc>
              <a:spcAft>
                <a:spcPts val="1800"/>
              </a:spcAft>
              <a:buFont typeface="Symbol" panose="05050102010706020507" pitchFamily="18" charset="2"/>
              <a:buChar char=""/>
            </a:pPr>
            <a:r>
              <a:rPr lang="de-DE" sz="2600" dirty="0">
                <a:latin typeface="Calibri"/>
                <a:ea typeface="Calibri" panose="020F0502020204030204" pitchFamily="34" charset="0"/>
                <a:cs typeface="Calibri"/>
              </a:rPr>
              <a:t>Die Entwürfe der Länderberichte werden den Mitgliedstaaten im April zur Stellungnahme </a:t>
            </a:r>
            <a:r>
              <a:rPr lang="de-DE" sz="2600" dirty="0" smtClean="0">
                <a:latin typeface="Calibri"/>
                <a:ea typeface="Calibri" panose="020F0502020204030204" pitchFamily="34" charset="0"/>
                <a:cs typeface="Calibri"/>
              </a:rPr>
              <a:t>übermittelt</a:t>
            </a:r>
            <a:r>
              <a:rPr lang="en-US" sz="2600" dirty="0" smtClean="0">
                <a:effectLst/>
                <a:latin typeface="Calibri"/>
                <a:ea typeface="Calibri" panose="020F0502020204030204" pitchFamily="34" charset="0"/>
                <a:cs typeface="Calibri"/>
              </a:rPr>
              <a:t>.</a:t>
            </a:r>
            <a:endParaRPr lang="en-IE" sz="2600" dirty="0">
              <a:effectLst/>
              <a:latin typeface="Calibri"/>
              <a:ea typeface="Calibri" panose="020F0502020204030204" pitchFamily="34" charset="0"/>
              <a:cs typeface="Calibri"/>
            </a:endParaRPr>
          </a:p>
          <a:p>
            <a:pPr marL="342900" lvl="0" indent="-342900" algn="just">
              <a:lnSpc>
                <a:spcPct val="107000"/>
              </a:lnSpc>
              <a:spcAft>
                <a:spcPts val="1800"/>
              </a:spcAft>
              <a:buFont typeface="Symbol" panose="05050102010706020507" pitchFamily="18" charset="2"/>
              <a:buChar char=""/>
            </a:pPr>
            <a:r>
              <a:rPr lang="de-DE" sz="2600" dirty="0" smtClean="0">
                <a:latin typeface="Calibri"/>
                <a:ea typeface="Calibri" panose="020F0502020204030204" pitchFamily="34" charset="0"/>
                <a:cs typeface="Calibri"/>
              </a:rPr>
              <a:t>Länderspezifische Empfehlungen: </a:t>
            </a:r>
            <a:r>
              <a:rPr lang="de-DE" sz="2600" i="1" dirty="0" smtClean="0">
                <a:latin typeface="Calibri"/>
                <a:ea typeface="Calibri" panose="020F0502020204030204" pitchFamily="34" charset="0"/>
                <a:cs typeface="Calibri"/>
              </a:rPr>
              <a:t>in Diskussion</a:t>
            </a:r>
            <a:r>
              <a:rPr lang="de-DE" sz="2600" dirty="0" smtClean="0">
                <a:latin typeface="Calibri"/>
                <a:ea typeface="Calibri" panose="020F0502020204030204" pitchFamily="34" charset="0"/>
                <a:cs typeface="Calibri"/>
              </a:rPr>
              <a:t>.</a:t>
            </a:r>
            <a:endParaRPr lang="de-DE" sz="2600" dirty="0" smtClean="0">
              <a:effectLst/>
              <a:latin typeface="Calibri"/>
              <a:ea typeface="Calibri" panose="020F0502020204030204" pitchFamily="34" charset="0"/>
              <a:cs typeface="Calibri"/>
            </a:endParaRPr>
          </a:p>
          <a:p>
            <a:pPr marL="76200" indent="0">
              <a:spcAft>
                <a:spcPts val="600"/>
              </a:spcAft>
              <a:buNone/>
            </a:pPr>
            <a:endParaRPr lang="en-IE" sz="2600" dirty="0">
              <a:latin typeface="Calibri"/>
              <a:cs typeface="Calibri"/>
            </a:endParaRPr>
          </a:p>
        </p:txBody>
      </p:sp>
    </p:spTree>
    <p:extLst>
      <p:ext uri="{BB962C8B-B14F-4D97-AF65-F5344CB8AC3E}">
        <p14:creationId xmlns:p14="http://schemas.microsoft.com/office/powerpoint/2010/main" val="3798217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DEA5E9F5-9F31-B3F9-5FE1-B82B7731D5B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GB" smtClean="0"/>
              <a:t>9</a:t>
            </a:fld>
            <a:endParaRPr lang="en-GB" dirty="0"/>
          </a:p>
        </p:txBody>
      </p:sp>
      <p:sp>
        <p:nvSpPr>
          <p:cNvPr id="3" name="Title 2">
            <a:extLst>
              <a:ext uri="{FF2B5EF4-FFF2-40B4-BE49-F238E27FC236}">
                <a16:creationId xmlns:a16="http://schemas.microsoft.com/office/drawing/2014/main" id="{7D38CD64-37E2-6637-E7F2-83E8D01C0F46}"/>
              </a:ext>
            </a:extLst>
          </p:cNvPr>
          <p:cNvSpPr>
            <a:spLocks noGrp="1"/>
          </p:cNvSpPr>
          <p:nvPr>
            <p:ph type="title"/>
          </p:nvPr>
        </p:nvSpPr>
        <p:spPr>
          <a:xfrm>
            <a:off x="970721" y="311411"/>
            <a:ext cx="10423183" cy="492154"/>
          </a:xfrm>
        </p:spPr>
        <p:txBody>
          <a:bodyPr/>
          <a:lstStyle/>
          <a:p>
            <a:r>
              <a:rPr lang="fi-FI" sz="3200" b="1" dirty="0">
                <a:latin typeface="Calibri" panose="020F0502020204030204" pitchFamily="34" charset="0"/>
                <a:cs typeface="Calibri" panose="020F0502020204030204" pitchFamily="34" charset="0"/>
              </a:rPr>
              <a:t>8. </a:t>
            </a:r>
            <a:r>
              <a:rPr lang="de-DE" sz="3200" b="1" dirty="0" smtClean="0">
                <a:latin typeface="Calibri" panose="020F0502020204030204" pitchFamily="34" charset="0"/>
                <a:cs typeface="Calibri" panose="020F0502020204030204" pitchFamily="34" charset="0"/>
              </a:rPr>
              <a:t>Schwerpunkt auf Anhang 14</a:t>
            </a:r>
            <a:endParaRPr lang="de-DE" sz="3200" b="1" dirty="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F9F6B2FF-1416-C7E3-C652-0CAC0320EDC8}"/>
              </a:ext>
            </a:extLst>
          </p:cNvPr>
          <p:cNvSpPr>
            <a:spLocks noGrp="1"/>
          </p:cNvSpPr>
          <p:nvPr>
            <p:ph type="body" idx="1"/>
          </p:nvPr>
        </p:nvSpPr>
        <p:spPr>
          <a:xfrm>
            <a:off x="647699" y="803565"/>
            <a:ext cx="10905699" cy="4465814"/>
          </a:xfrm>
        </p:spPr>
        <p:txBody>
          <a:bodyPr/>
          <a:lstStyle/>
          <a:p>
            <a:pPr marL="342900" lvl="0" indent="-342900" algn="just">
              <a:lnSpc>
                <a:spcPct val="107000"/>
              </a:lnSpc>
              <a:buFont typeface="Symbol" panose="05050102010706020507" pitchFamily="18" charset="2"/>
              <a:buChar char=""/>
            </a:pPr>
            <a:r>
              <a:rPr lang="de-DE" dirty="0" smtClean="0">
                <a:solidFill>
                  <a:srgbClr val="000000"/>
                </a:solidFill>
                <a:latin typeface="Calibri" panose="020F0502020204030204" pitchFamily="34" charset="0"/>
                <a:ea typeface="Calibri" panose="020F0502020204030204" pitchFamily="34" charset="0"/>
                <a:cs typeface="Calibri" panose="020F0502020204030204" pitchFamily="34" charset="0"/>
              </a:rPr>
              <a:t>Die </a:t>
            </a:r>
            <a:r>
              <a:rPr lang="de-DE" b="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europäische Säule sozialer Rechte</a:t>
            </a:r>
            <a:r>
              <a:rPr lang="de-DE" dirty="0" smtClean="0">
                <a:solidFill>
                  <a:srgbClr val="000000"/>
                </a:solidFill>
                <a:latin typeface="Calibri" panose="020F0502020204030204" pitchFamily="34" charset="0"/>
                <a:ea typeface="Calibri" panose="020F0502020204030204" pitchFamily="34" charset="0"/>
                <a:cs typeface="Calibri" panose="020F0502020204030204" pitchFamily="34" charset="0"/>
              </a:rPr>
              <a:t> ist der Kompass für die Aufwärtskonvergenz hin zu besseren Arbeits- und Lebensbedingungen in der EU</a:t>
            </a:r>
            <a:r>
              <a:rPr lang="de-DE"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de-DE"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buFont typeface="Symbol" panose="05050102010706020507" pitchFamily="18" charset="2"/>
              <a:buChar char=""/>
            </a:pPr>
            <a:r>
              <a:rPr lang="de-DE" dirty="0" smtClean="0">
                <a:solidFill>
                  <a:srgbClr val="000000"/>
                </a:solidFill>
                <a:latin typeface="Calibri" panose="020F0502020204030204" pitchFamily="34" charset="0"/>
                <a:ea typeface="Calibri" panose="020F0502020204030204" pitchFamily="34" charset="0"/>
                <a:cs typeface="Calibri" panose="020F0502020204030204" pitchFamily="34" charset="0"/>
              </a:rPr>
              <a:t>Anhang 14 „Beschäftigung, Kompetenzen und sozialpolitische Herausforderungen vor dem Hintergrund der </a:t>
            </a:r>
            <a:r>
              <a:rPr lang="de-DE" b="1" dirty="0" smtClean="0">
                <a:solidFill>
                  <a:srgbClr val="000000"/>
                </a:solidFill>
                <a:latin typeface="Calibri" panose="020F0502020204030204" pitchFamily="34" charset="0"/>
                <a:ea typeface="Calibri" panose="020F0502020204030204" pitchFamily="34" charset="0"/>
                <a:cs typeface="Calibri" panose="020F0502020204030204" pitchFamily="34" charset="0"/>
              </a:rPr>
              <a:t>europäischen Säule sozialer Rechte</a:t>
            </a:r>
            <a:r>
              <a:rPr lang="de-DE" dirty="0" smtClean="0">
                <a:solidFill>
                  <a:srgbClr val="000000"/>
                </a:solidFill>
                <a:latin typeface="Calibri" panose="020F0502020204030204" pitchFamily="34" charset="0"/>
                <a:ea typeface="Calibri" panose="020F0502020204030204" pitchFamily="34" charset="0"/>
                <a:cs typeface="Calibri" panose="020F0502020204030204" pitchFamily="34" charset="0"/>
              </a:rPr>
              <a:t>“ bietet einen länderspezifischen Überblick über die Fortschritte</a:t>
            </a:r>
            <a:r>
              <a:rPr lang="de-DE"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de-DE"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Bef>
                <a:spcPts val="0"/>
              </a:spcBef>
              <a:buFont typeface="Courier New" panose="02070309020205020404" pitchFamily="49" charset="0"/>
              <a:buChar char="o"/>
            </a:pPr>
            <a:r>
              <a:rPr lang="de-DE" sz="24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bei der Umsetzung der 20 Grundsätze der Säule</a:t>
            </a:r>
            <a:r>
              <a:rPr lang="de-DE" sz="24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 und</a:t>
            </a:r>
            <a:endParaRPr lang="de-DE"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Bef>
                <a:spcPts val="0"/>
              </a:spcBef>
              <a:buFont typeface="Courier New" panose="02070309020205020404" pitchFamily="49" charset="0"/>
              <a:buChar char="o"/>
            </a:pPr>
            <a:r>
              <a:rPr lang="de-DE" sz="24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die Kernziele und nationalen Ziele der EU für 2030 in den Bereichen Beschäftigung, Kompetenzen und Armutsbekämpfung</a:t>
            </a:r>
            <a:r>
              <a:rPr lang="de-DE" sz="24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de-DE"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Symbol" panose="05050102010706020507" pitchFamily="18" charset="2"/>
              <a:buChar char=""/>
            </a:pPr>
            <a:r>
              <a:rPr lang="de-DE" dirty="0" smtClean="0">
                <a:solidFill>
                  <a:srgbClr val="000000"/>
                </a:solidFill>
                <a:latin typeface="Calibri" panose="020F0502020204030204" pitchFamily="34" charset="0"/>
                <a:ea typeface="Calibri" panose="020F0502020204030204" pitchFamily="34" charset="0"/>
                <a:cs typeface="Calibri" panose="020F0502020204030204" pitchFamily="34" charset="0"/>
              </a:rPr>
              <a:t>Die Analyse stützt sich insbesondere auf das sozialpolitische </a:t>
            </a:r>
            <a:r>
              <a:rPr lang="de-DE" dirty="0" err="1" smtClean="0">
                <a:solidFill>
                  <a:srgbClr val="000000"/>
                </a:solidFill>
                <a:latin typeface="Calibri" panose="020F0502020204030204" pitchFamily="34" charset="0"/>
                <a:ea typeface="Calibri" panose="020F0502020204030204" pitchFamily="34" charset="0"/>
                <a:cs typeface="Calibri" panose="020F0502020204030204" pitchFamily="34" charset="0"/>
              </a:rPr>
              <a:t>Scoreboard</a:t>
            </a:r>
            <a:r>
              <a:rPr lang="de-DE" dirty="0" smtClean="0">
                <a:solidFill>
                  <a:srgbClr val="000000"/>
                </a:solidFill>
                <a:latin typeface="Calibri" panose="020F0502020204030204" pitchFamily="34" charset="0"/>
                <a:ea typeface="Calibri" panose="020F0502020204030204" pitchFamily="34" charset="0"/>
                <a:cs typeface="Calibri" panose="020F0502020204030204" pitchFamily="34" charset="0"/>
              </a:rPr>
              <a:t>, das die Säule begleitet und auf die wichtigsten Herausforderungen in den EU-Mitgliedstaaten in den folgenden drei Bereichen hinweist</a:t>
            </a:r>
            <a:r>
              <a:rPr lang="de-DE"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de-DE" dirty="0" smtClean="0">
              <a:effectLst/>
              <a:latin typeface="Calibri" panose="020F0502020204030204" pitchFamily="34" charset="0"/>
              <a:ea typeface="Calibri" panose="020F0502020204030204" pitchFamily="34" charset="0"/>
              <a:cs typeface="Arial" panose="020B0604020202020204" pitchFamily="34" charset="0"/>
            </a:endParaRPr>
          </a:p>
          <a:p>
            <a:pPr marL="742950" lvl="1" indent="-285750" algn="just">
              <a:lnSpc>
                <a:spcPct val="107000"/>
              </a:lnSpc>
              <a:spcBef>
                <a:spcPts val="0"/>
              </a:spcBef>
              <a:buFont typeface="Courier New" panose="02070309020205020404" pitchFamily="49" charset="0"/>
              <a:buChar char="o"/>
            </a:pPr>
            <a:r>
              <a:rPr lang="de-DE" sz="24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de-DE" sz="24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Chancengleichheit und Zugang zum Arbeitsmarkt</a:t>
            </a:r>
            <a:r>
              <a:rPr lang="de-DE" sz="24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de-DE"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Bef>
                <a:spcPts val="0"/>
              </a:spcBef>
              <a:buFont typeface="Courier New" panose="02070309020205020404" pitchFamily="49" charset="0"/>
              <a:buChar char="o"/>
            </a:pPr>
            <a:r>
              <a:rPr lang="de-DE" sz="24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‘faire Arbeitsbedingungen’; u</a:t>
            </a:r>
            <a:r>
              <a:rPr lang="de-DE" sz="2400" dirty="0" smtClean="0">
                <a:solidFill>
                  <a:srgbClr val="000000"/>
                </a:solidFill>
                <a:effectLst/>
                <a:latin typeface="Calibri" panose="020F0502020204030204" pitchFamily="34" charset="0"/>
                <a:ea typeface="Calibri" panose="020F0502020204030204" pitchFamily="34" charset="0"/>
                <a:cs typeface="Calibri" panose="020F0502020204030204" pitchFamily="34" charset="0"/>
              </a:rPr>
              <a:t>nd </a:t>
            </a:r>
            <a:endParaRPr lang="de-DE"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Bef>
                <a:spcPts val="0"/>
              </a:spcBef>
              <a:spcAft>
                <a:spcPts val="800"/>
              </a:spcAft>
              <a:buFont typeface="Courier New" panose="02070309020205020404" pitchFamily="49" charset="0"/>
              <a:buChar char="o"/>
            </a:pPr>
            <a:r>
              <a:rPr lang="de-DE" sz="2400" dirty="0" smtClean="0">
                <a:solidFill>
                  <a:srgbClr val="000000"/>
                </a:solidFill>
                <a:latin typeface="Calibri" panose="020F0502020204030204" pitchFamily="34" charset="0"/>
                <a:ea typeface="Calibri" panose="020F0502020204030204" pitchFamily="34" charset="0"/>
                <a:cs typeface="Calibri" panose="020F0502020204030204" pitchFamily="34" charset="0"/>
              </a:rPr>
              <a:t>‘Sozialschutz und soziale Inklusion’.</a:t>
            </a:r>
            <a:endParaRPr lang="de-DE"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600"/>
              </a:spcAft>
            </a:pPr>
            <a:endParaRPr lang="en-IE" dirty="0"/>
          </a:p>
        </p:txBody>
      </p:sp>
    </p:spTree>
    <p:extLst>
      <p:ext uri="{BB962C8B-B14F-4D97-AF65-F5344CB8AC3E}">
        <p14:creationId xmlns:p14="http://schemas.microsoft.com/office/powerpoint/2010/main" val="1284089686"/>
      </p:ext>
    </p:extLst>
  </p:cSld>
  <p:clrMapOvr>
    <a:masterClrMapping/>
  </p:clrMapOvr>
</p:sld>
</file>

<file path=ppt/theme/theme1.xml><?xml version="1.0" encoding="utf-8"?>
<a:theme xmlns:a="http://schemas.openxmlformats.org/drawingml/2006/main" name="Office Theme">
  <a:themeElements>
    <a:clrScheme name="EC colour scheme">
      <a:dk1>
        <a:srgbClr val="4D4D4D"/>
      </a:dk1>
      <a:lt1>
        <a:srgbClr val="FFFFFF"/>
      </a:lt1>
      <a:dk2>
        <a:srgbClr val="034EA2"/>
      </a:dk2>
      <a:lt2>
        <a:srgbClr val="D3E8F9"/>
      </a:lt2>
      <a:accent1>
        <a:srgbClr val="1E858B"/>
      </a:accent1>
      <a:accent2>
        <a:srgbClr val="4BC5DE"/>
      </a:accent2>
      <a:accent3>
        <a:srgbClr val="1EC08A"/>
      </a:accent3>
      <a:accent4>
        <a:srgbClr val="ED8D2F"/>
      </a:accent4>
      <a:accent5>
        <a:srgbClr val="FFC000"/>
      </a:accent5>
      <a:accent6>
        <a:srgbClr val="E76C53"/>
      </a:accent6>
      <a:hlink>
        <a:srgbClr val="0563C1"/>
      </a:hlink>
      <a:folHlink>
        <a:srgbClr val="243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C_Corporate_PPT_Template_accessible_2023.pptx" id="{EC878A57-382A-4C39-A584-1AF0C626172A}" vid="{130AD24A-F7AC-477C-91ED-41AA5CF26920}"/>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e1a78ac4-7176-4dde-ad25-36245d50a152">
      <UserInfo>
        <DisplayName>GAST Michael (EMPL)</DisplayName>
        <AccountId>37</AccountId>
        <AccountType/>
      </UserInfo>
      <UserInfo>
        <DisplayName>JUTTE Jeroen (EMPL)</DisplayName>
        <AccountId>40</AccountId>
        <AccountType/>
      </UserInfo>
      <UserInfo>
        <DisplayName>SZAKATS Attila (REGIO)</DisplayName>
        <AccountId>43</AccountId>
        <AccountType/>
      </UserInfo>
      <UserInfo>
        <DisplayName>UUSTAL Kadri (REGIO)</DisplayName>
        <AccountId>44</AccountId>
        <AccountType/>
      </UserInfo>
      <UserInfo>
        <DisplayName>VOYIATZIS Costas (EMPL)</DisplayName>
        <AccountId>46</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696901220668F4BB3A67BE672005023" ma:contentTypeVersion="6" ma:contentTypeDescription="Create a new document." ma:contentTypeScope="" ma:versionID="18ab341d270d619fb05309040c2e71be">
  <xsd:schema xmlns:xsd="http://www.w3.org/2001/XMLSchema" xmlns:xs="http://www.w3.org/2001/XMLSchema" xmlns:p="http://schemas.microsoft.com/office/2006/metadata/properties" xmlns:ns2="6f3ca250-38ff-4ce0-a943-575e2b64cba9" xmlns:ns3="e1a78ac4-7176-4dde-ad25-36245d50a152" targetNamespace="http://schemas.microsoft.com/office/2006/metadata/properties" ma:root="true" ma:fieldsID="74dd9036d91d6ff0daaeb1c8385debd6" ns2:_="" ns3:_="">
    <xsd:import namespace="6f3ca250-38ff-4ce0-a943-575e2b64cba9"/>
    <xsd:import namespace="e1a78ac4-7176-4dde-ad25-36245d50a15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3ca250-38ff-4ce0-a943-575e2b64cb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1a78ac4-7176-4dde-ad25-36245d50a15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EDD5228-C27D-4E49-8346-0CEDA0409D49}">
  <ds:schemaRefs>
    <ds:schemaRef ds:uri="http://schemas.microsoft.com/office/2006/documentManagement/types"/>
    <ds:schemaRef ds:uri="http://schemas.microsoft.com/office/infopath/2007/PartnerControls"/>
    <ds:schemaRef ds:uri="e1a78ac4-7176-4dde-ad25-36245d50a152"/>
    <ds:schemaRef ds:uri="http://purl.org/dc/elements/1.1/"/>
    <ds:schemaRef ds:uri="http://schemas.microsoft.com/office/2006/metadata/properties"/>
    <ds:schemaRef ds:uri="6f3ca250-38ff-4ce0-a943-575e2b64cba9"/>
    <ds:schemaRef ds:uri="http://purl.org/dc/term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F7636566-25C1-4316-ABD6-27E706D2852B}">
  <ds:schemaRefs>
    <ds:schemaRef ds:uri="http://schemas.microsoft.com/sharepoint/v3/contenttype/forms"/>
  </ds:schemaRefs>
</ds:datastoreItem>
</file>

<file path=customXml/itemProps3.xml><?xml version="1.0" encoding="utf-8"?>
<ds:datastoreItem xmlns:ds="http://schemas.openxmlformats.org/officeDocument/2006/customXml" ds:itemID="{12FA57D1-5C92-43C4-8014-5BBC12B654F6}">
  <ds:schemaRefs>
    <ds:schemaRef ds:uri="6f3ca250-38ff-4ce0-a943-575e2b64cba9"/>
    <ds:schemaRef ds:uri="e1a78ac4-7176-4dde-ad25-36245d50a15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blank</Template>
  <TotalTime>198</TotalTime>
  <Words>2627</Words>
  <Application>Microsoft Office PowerPoint</Application>
  <PresentationFormat>Widescreen</PresentationFormat>
  <Paragraphs>204</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Courier New</vt:lpstr>
      <vt:lpstr>Symbol</vt:lpstr>
      <vt:lpstr>Times New Roman</vt:lpstr>
      <vt:lpstr>Office Theme</vt:lpstr>
      <vt:lpstr>2021-27 Halbzeitüberprüfung </vt:lpstr>
      <vt:lpstr>1. Halbzeitüberprüfung Rechtsrahmen</vt:lpstr>
      <vt:lpstr>2. Vergleich mit der Leistungsüberprüfung 2019</vt:lpstr>
      <vt:lpstr>3. Artikel 86 – Flexibilitätsbeträge</vt:lpstr>
      <vt:lpstr>4. Konzept der Halbzeitüberprüfung</vt:lpstr>
      <vt:lpstr> 5. Beitrag des Europäischen Semesters 2024 zur Halbzeitüberprüfung</vt:lpstr>
      <vt:lpstr>6. Frühjahrspaket 2024</vt:lpstr>
      <vt:lpstr> 7. Schwerpunkt auf dem Länderbericht – Ansatz</vt:lpstr>
      <vt:lpstr>8. Schwerpunkt auf Anhang 14</vt:lpstr>
      <vt:lpstr>9. Schwerpunkt auf Anhang 17</vt:lpstr>
      <vt:lpstr>10. Bestimmungen für den Zeitplan der Halbzeitüberprüfung in der DV</vt:lpstr>
      <vt:lpstr>11. Art. 18 Abs. 1 Buchstabe b: Fortschritte bei der Umsetzung des integrierten nationalen Energie- und Klimaplans</vt:lpstr>
      <vt:lpstr>12. Art. 18 Abs. 1 Buchstabe c die Fortschritte bei der Umsetzung der Grundsätze der europäischen Säule sozialer Rechte</vt:lpstr>
      <vt:lpstr>13. Art. 18 Abs. 1 Buchstabe d sozioökonomische Lage des Mitgliedstaats oder der Region</vt:lpstr>
      <vt:lpstr>14. Art. 18 Abs. 1 Buchstabe e Hauptergebnisse einschlägiger Evaluierungen</vt:lpstr>
      <vt:lpstr>15. Meilensteine nach Art. 18 Abs. 1 Buchstabe f</vt:lpstr>
      <vt:lpstr>16. Art. 18 Abs. 1 Buchstabe g für aus dem JTF unterstützte Programme, Bewertung durch die Kommission</vt:lpstr>
      <vt:lpstr>17. Mögliche Ergebnisse</vt:lpstr>
      <vt:lpstr>18. Halbzeitbewertung Prozedere (1/2)</vt:lpstr>
      <vt:lpstr>19. Halbzeitbewertung Prozedere (2/2) </vt:lpstr>
      <vt:lpstr>20. STEP und Halbzeitbewertung</vt:lpstr>
      <vt:lpstr>Nächste Schritte</vt:lpstr>
      <vt:lpstr>Vielen Dank</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2021-27 mid-term review approach</dc:title>
  <dc:creator>BOLLA Viktoria (REGIO)</dc:creator>
  <cp:lastModifiedBy>VEITS Franz-Peter (EMPL)</cp:lastModifiedBy>
  <cp:revision>30</cp:revision>
  <dcterms:created xsi:type="dcterms:W3CDTF">2024-02-19T18:04:02Z</dcterms:created>
  <dcterms:modified xsi:type="dcterms:W3CDTF">2024-04-08T13:35:11Z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0x010100F696901220668F4BB3A67BE672005023</vt:lpwstr>
  </property>
  <property fmtid="{D5CDD505-2E9C-101B-9397-08002B2CF9AE}" pid="3" name="MSIP_Label_6bd9ddd1-4d20-43f6-abfa-fc3c07406f94_Enabled">
    <vt:lpwstr>true</vt:lpwstr>
  </property>
  <property fmtid="{D5CDD505-2E9C-101B-9397-08002B2CF9AE}" pid="4" name="MSIP_Label_6bd9ddd1-4d20-43f6-abfa-fc3c07406f94_SetDate">
    <vt:lpwstr>2023-09-26T10:27:54Z</vt:lpwstr>
  </property>
  <property fmtid="{D5CDD505-2E9C-101B-9397-08002B2CF9AE}" pid="5" name="MSIP_Label_6bd9ddd1-4d20-43f6-abfa-fc3c07406f94_Method">
    <vt:lpwstr>Standard</vt:lpwstr>
  </property>
  <property fmtid="{D5CDD505-2E9C-101B-9397-08002B2CF9AE}" pid="6" name="MSIP_Label_6bd9ddd1-4d20-43f6-abfa-fc3c07406f94_Name">
    <vt:lpwstr>Commission Use</vt:lpwstr>
  </property>
  <property fmtid="{D5CDD505-2E9C-101B-9397-08002B2CF9AE}" pid="7" name="MSIP_Label_6bd9ddd1-4d20-43f6-abfa-fc3c07406f94_SiteId">
    <vt:lpwstr>b24c8b06-522c-46fe-9080-70926f8dddb1</vt:lpwstr>
  </property>
  <property fmtid="{D5CDD505-2E9C-101B-9397-08002B2CF9AE}" pid="8" name="MSIP_Label_6bd9ddd1-4d20-43f6-abfa-fc3c07406f94_ActionId">
    <vt:lpwstr>5f9041e0-26c3-439f-9557-91c751557f9e</vt:lpwstr>
  </property>
  <property fmtid="{D5CDD505-2E9C-101B-9397-08002B2CF9AE}" pid="9" name="MSIP_Label_6bd9ddd1-4d20-43f6-abfa-fc3c07406f94_ContentBits">
    <vt:lpwstr>0</vt:lpwstr>
  </property>
  <property fmtid="{D5CDD505-2E9C-101B-9397-08002B2CF9AE}" pid="10" name="MediaServiceImageTags">
    <vt:lpwstr/>
  </property>
  <property fmtid="{D5CDD505-2E9C-101B-9397-08002B2CF9AE}" pid="11" name="Order">
    <vt:r8>3354100</vt:r8>
  </property>
  <property fmtid="{D5CDD505-2E9C-101B-9397-08002B2CF9AE}" pid="12" name="xd_Signature">
    <vt:bool>false</vt:bool>
  </property>
  <property fmtid="{D5CDD505-2E9C-101B-9397-08002B2CF9AE}" pid="13" name="xd_ProgID">
    <vt:lpwstr/>
  </property>
  <property fmtid="{D5CDD505-2E9C-101B-9397-08002B2CF9AE}" pid="14" name="ComplianceAssetId">
    <vt:lpwstr/>
  </property>
  <property fmtid="{D5CDD505-2E9C-101B-9397-08002B2CF9AE}" pid="15" name="TemplateUrl">
    <vt:lpwstr/>
  </property>
  <property fmtid="{D5CDD505-2E9C-101B-9397-08002B2CF9AE}" pid="16" name="_ExtendedDescription">
    <vt:lpwstr/>
  </property>
  <property fmtid="{D5CDD505-2E9C-101B-9397-08002B2CF9AE}" pid="17" name="TriggerFlowInfo">
    <vt:lpwstr/>
  </property>
</Properties>
</file>